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notesSlides/notesSlide8.xml" ContentType="application/vnd.openxmlformats-officedocument.presentationml.notesSlide+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0.xml" ContentType="application/vnd.openxmlformats-officedocument.presentationml.notesSlide+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1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8.xml" ContentType="application/vnd.openxmlformats-officedocument.presentationml.notesSlide+xml"/>
  <Override PartName="/ppt/tags/tag59.xml" ContentType="application/vnd.openxmlformats-officedocument.presentationml.tags+xml"/>
  <Override PartName="/ppt/notesSlides/notesSlide19.xml" ContentType="application/vnd.openxmlformats-officedocument.presentationml.notesSlide+xml"/>
  <Override PartName="/ppt/tags/tag60.xml" ContentType="application/vnd.openxmlformats-officedocument.presentationml.tags+xml"/>
  <Override PartName="/ppt/notesSlides/notesSlide2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1.xml" ContentType="application/vnd.openxmlformats-officedocument.presentationml.notesSlide+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3.xml" ContentType="application/vnd.openxmlformats-officedocument.presentationml.notesSlide+xml"/>
  <Override PartName="/ppt/tags/tag82.xml" ContentType="application/vnd.openxmlformats-officedocument.presentationml.tags+xml"/>
  <Override PartName="/ppt/notesSlides/notesSlide24.xml" ContentType="application/vnd.openxmlformats-officedocument.presentationml.notesSlide+xml"/>
  <Override PartName="/ppt/tags/tag83.xml" ContentType="application/vnd.openxmlformats-officedocument.presentationml.tags+xml"/>
  <Override PartName="/ppt/notesSlides/notesSlide25.xml" ContentType="application/vnd.openxmlformats-officedocument.presentationml.notesSlide+xml"/>
  <Override PartName="/ppt/tags/tag84.xml" ContentType="application/vnd.openxmlformats-officedocument.presentationml.tags+xml"/>
  <Override PartName="/ppt/notesSlides/notesSlide2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8.xml" ContentType="application/vnd.openxmlformats-officedocument.presentationml.notesSlide+xml"/>
  <Override PartName="/ppt/tags/tag101.xml" ContentType="application/vnd.openxmlformats-officedocument.presentationml.tags+xml"/>
  <Override PartName="/ppt/notesSlides/notesSlide29.xml" ContentType="application/vnd.openxmlformats-officedocument.presentationml.notesSlide+xml"/>
  <Override PartName="/ppt/tags/tag102.xml" ContentType="application/vnd.openxmlformats-officedocument.presentationml.tags+xml"/>
  <Override PartName="/ppt/notesSlides/notesSlide3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31.xml" ContentType="application/vnd.openxmlformats-officedocument.presentationml.notesSlide+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notesSlides/notesSlide33.xml" ContentType="application/vnd.openxmlformats-officedocument.presentationml.notesSlide+xml"/>
  <Override PartName="/ppt/tags/tag107.xml" ContentType="application/vnd.openxmlformats-officedocument.presentationml.tags+xml"/>
  <Override PartName="/ppt/notesSlides/notesSlide34.xml" ContentType="application/vnd.openxmlformats-officedocument.presentationml.notesSlide+xml"/>
  <Override PartName="/ppt/tags/tag108.xml" ContentType="application/vnd.openxmlformats-officedocument.presentationml.tags+xml"/>
  <Override PartName="/ppt/notesSlides/notesSlide35.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6.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3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38.xml" ContentType="application/vnd.openxmlformats-officedocument.presentationml.notesSlide+xml"/>
  <Override PartName="/ppt/tags/tag139.xml" ContentType="application/vnd.openxmlformats-officedocument.presentationml.tags+xml"/>
  <Override PartName="/ppt/notesSlides/notesSlide39.xml" ContentType="application/vnd.openxmlformats-officedocument.presentationml.notesSlide+xml"/>
  <Override PartName="/ppt/tags/tag140.xml" ContentType="application/vnd.openxmlformats-officedocument.presentationml.tags+xml"/>
  <Override PartName="/ppt/notesSlides/notesSlide40.xml" ContentType="application/vnd.openxmlformats-officedocument.presentationml.notesSlide+xml"/>
  <Override PartName="/ppt/tags/tag141.xml" ContentType="application/vnd.openxmlformats-officedocument.presentationml.tags+xml"/>
  <Override PartName="/ppt/notesSlides/notesSlide41.xml" ContentType="application/vnd.openxmlformats-officedocument.presentationml.notesSlide+xml"/>
  <Override PartName="/ppt/tags/tag142.xml" ContentType="application/vnd.openxmlformats-officedocument.presentationml.tags+xml"/>
  <Override PartName="/ppt/notesSlides/notesSlide4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43.xml" ContentType="application/vnd.openxmlformats-officedocument.presentationml.notesSlide+xml"/>
  <Override PartName="/ppt/tags/tag147.xml" ContentType="application/vnd.openxmlformats-officedocument.presentationml.tags+xml"/>
  <Override PartName="/ppt/notesSlides/notesSlide44.xml" ContentType="application/vnd.openxmlformats-officedocument.presentationml.notesSlide+xml"/>
  <Override PartName="/ppt/tags/tag148.xml" ContentType="application/vnd.openxmlformats-officedocument.presentationml.tags+xml"/>
  <Override PartName="/ppt/notesSlides/notesSlide45.xml" ContentType="application/vnd.openxmlformats-officedocument.presentationml.notesSlide+xml"/>
  <Override PartName="/ppt/tags/tag149.xml" ContentType="application/vnd.openxmlformats-officedocument.presentationml.tags+xml"/>
  <Override PartName="/ppt/notesSlides/notesSlide46.xml" ContentType="application/vnd.openxmlformats-officedocument.presentationml.notesSlide+xml"/>
  <Override PartName="/ppt/tags/tag150.xml" ContentType="application/vnd.openxmlformats-officedocument.presentationml.tags+xml"/>
  <Override PartName="/ppt/notesSlides/notesSlide47.xml" ContentType="application/vnd.openxmlformats-officedocument.presentationml.notesSlide+xml"/>
  <Override PartName="/ppt/tags/tag151.xml" ContentType="application/vnd.openxmlformats-officedocument.presentationml.tags+xml"/>
  <Override PartName="/ppt/notesSlides/notesSlide48.xml" ContentType="application/vnd.openxmlformats-officedocument.presentationml.notesSlide+xml"/>
  <Override PartName="/ppt/tags/tag152.xml" ContentType="application/vnd.openxmlformats-officedocument.presentationml.tags+xml"/>
  <Override PartName="/ppt/notesSlides/notesSlide49.xml" ContentType="application/vnd.openxmlformats-officedocument.presentationml.notesSlide+xml"/>
  <Override PartName="/ppt/tags/tag153.xml" ContentType="application/vnd.openxmlformats-officedocument.presentationml.tags+xml"/>
  <Override PartName="/ppt/notesSlides/notesSlide50.xml" ContentType="application/vnd.openxmlformats-officedocument.presentationml.notesSlide+xml"/>
  <Override PartName="/ppt/tags/tag154.xml" ContentType="application/vnd.openxmlformats-officedocument.presentationml.tags+xml"/>
  <Override PartName="/ppt/notesSlides/notesSlide51.xml" ContentType="application/vnd.openxmlformats-officedocument.presentationml.notesSlide+xml"/>
  <Override PartName="/ppt/tags/tag155.xml" ContentType="application/vnd.openxmlformats-officedocument.presentationml.tags+xml"/>
  <Override PartName="/ppt/notesSlides/notesSlide52.xml" ContentType="application/vnd.openxmlformats-officedocument.presentationml.notesSlide+xml"/>
  <Override PartName="/ppt/tags/tag156.xml" ContentType="application/vnd.openxmlformats-officedocument.presentationml.tags+xml"/>
  <Override PartName="/ppt/notesSlides/notesSlide53.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4.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5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403" r:id="rId17"/>
    <p:sldId id="404" r:id="rId18"/>
    <p:sldId id="272" r:id="rId19"/>
    <p:sldId id="405" r:id="rId20"/>
    <p:sldId id="406"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407" r:id="rId36"/>
    <p:sldId id="408" r:id="rId37"/>
    <p:sldId id="409" r:id="rId38"/>
    <p:sldId id="410" r:id="rId39"/>
    <p:sldId id="411"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412" r:id="rId73"/>
    <p:sldId id="413" r:id="rId74"/>
    <p:sldId id="414" r:id="rId75"/>
    <p:sldId id="415" r:id="rId76"/>
    <p:sldId id="416" r:id="rId77"/>
    <p:sldId id="417" r:id="rId78"/>
    <p:sldId id="320" r:id="rId79"/>
    <p:sldId id="321" r:id="rId80"/>
    <p:sldId id="322" r:id="rId81"/>
    <p:sldId id="323" r:id="rId82"/>
    <p:sldId id="324" r:id="rId83"/>
    <p:sldId id="325" r:id="rId84"/>
    <p:sldId id="326" r:id="rId85"/>
    <p:sldId id="327" r:id="rId86"/>
    <p:sldId id="418" r:id="rId87"/>
    <p:sldId id="328" r:id="rId88"/>
    <p:sldId id="329" r:id="rId89"/>
    <p:sldId id="330" r:id="rId90"/>
    <p:sldId id="331" r:id="rId91"/>
    <p:sldId id="332" r:id="rId92"/>
    <p:sldId id="333" r:id="rId93"/>
    <p:sldId id="334" r:id="rId94"/>
    <p:sldId id="335" r:id="rId95"/>
    <p:sldId id="336" r:id="rId96"/>
    <p:sldId id="419" r:id="rId97"/>
    <p:sldId id="420" r:id="rId98"/>
    <p:sldId id="337" r:id="rId99"/>
    <p:sldId id="338" r:id="rId100"/>
    <p:sldId id="340" r:id="rId101"/>
    <p:sldId id="341" r:id="rId102"/>
    <p:sldId id="342" r:id="rId103"/>
    <p:sldId id="421" r:id="rId104"/>
    <p:sldId id="422" r:id="rId105"/>
    <p:sldId id="345" r:id="rId106"/>
    <p:sldId id="346" r:id="rId107"/>
    <p:sldId id="347" r:id="rId108"/>
    <p:sldId id="423" r:id="rId109"/>
    <p:sldId id="424" r:id="rId110"/>
    <p:sldId id="348" r:id="rId111"/>
    <p:sldId id="349" r:id="rId112"/>
    <p:sldId id="425" r:id="rId113"/>
    <p:sldId id="426" r:id="rId114"/>
    <p:sldId id="350" r:id="rId115"/>
    <p:sldId id="351" r:id="rId116"/>
    <p:sldId id="352" r:id="rId117"/>
    <p:sldId id="353" r:id="rId118"/>
    <p:sldId id="354" r:id="rId119"/>
    <p:sldId id="355" r:id="rId120"/>
    <p:sldId id="356" r:id="rId121"/>
    <p:sldId id="357" r:id="rId122"/>
    <p:sldId id="358" r:id="rId123"/>
    <p:sldId id="359" r:id="rId124"/>
    <p:sldId id="360" r:id="rId125"/>
    <p:sldId id="361" r:id="rId126"/>
    <p:sldId id="362" r:id="rId127"/>
    <p:sldId id="363" r:id="rId128"/>
    <p:sldId id="364" r:id="rId129"/>
    <p:sldId id="365" r:id="rId130"/>
    <p:sldId id="366" r:id="rId131"/>
    <p:sldId id="367" r:id="rId132"/>
    <p:sldId id="368" r:id="rId133"/>
    <p:sldId id="369" r:id="rId134"/>
    <p:sldId id="370" r:id="rId135"/>
    <p:sldId id="371" r:id="rId136"/>
    <p:sldId id="372" r:id="rId137"/>
    <p:sldId id="373" r:id="rId138"/>
    <p:sldId id="374" r:id="rId139"/>
    <p:sldId id="375" r:id="rId140"/>
    <p:sldId id="376" r:id="rId141"/>
    <p:sldId id="427" r:id="rId142"/>
    <p:sldId id="428" r:id="rId143"/>
    <p:sldId id="429" r:id="rId144"/>
    <p:sldId id="430" r:id="rId145"/>
    <p:sldId id="377" r:id="rId146"/>
    <p:sldId id="378" r:id="rId147"/>
    <p:sldId id="379" r:id="rId148"/>
    <p:sldId id="380" r:id="rId149"/>
    <p:sldId id="432" r:id="rId150"/>
    <p:sldId id="433" r:id="rId151"/>
    <p:sldId id="381" r:id="rId152"/>
    <p:sldId id="434" r:id="rId153"/>
    <p:sldId id="435" r:id="rId154"/>
    <p:sldId id="382" r:id="rId155"/>
    <p:sldId id="436" r:id="rId156"/>
    <p:sldId id="437" r:id="rId157"/>
    <p:sldId id="383" r:id="rId158"/>
    <p:sldId id="384" r:id="rId159"/>
    <p:sldId id="385" r:id="rId160"/>
    <p:sldId id="386" r:id="rId161"/>
    <p:sldId id="387" r:id="rId162"/>
    <p:sldId id="388" r:id="rId163"/>
    <p:sldId id="389" r:id="rId164"/>
    <p:sldId id="390" r:id="rId165"/>
    <p:sldId id="391" r:id="rId166"/>
    <p:sldId id="392" r:id="rId167"/>
    <p:sldId id="393" r:id="rId168"/>
    <p:sldId id="431" r:id="rId169"/>
    <p:sldId id="395" r:id="rId170"/>
    <p:sldId id="396" r:id="rId171"/>
    <p:sldId id="397" r:id="rId172"/>
    <p:sldId id="398" r:id="rId173"/>
    <p:sldId id="399" r:id="rId174"/>
    <p:sldId id="439" r:id="rId175"/>
    <p:sldId id="438" r:id="rId176"/>
    <p:sldId id="440" r:id="rId177"/>
    <p:sldId id="441" r:id="rId178"/>
    <p:sldId id="442" r:id="rId179"/>
    <p:sldId id="401" r:id="rId180"/>
    <p:sldId id="443" r:id="rId1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51"/>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9195D-4A7C-1847-A0DA-D285AACDB10D}" type="datetimeFigureOut">
              <a:rPr kumimoji="1" lang="zh-CN" altLang="en-US" smtClean="0"/>
              <a:t>18/9/17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86243-9471-F049-B79F-08D921CB1377}" type="slidenum">
              <a:rPr kumimoji="1" lang="zh-CN" altLang="en-US" smtClean="0"/>
              <a:t>‹#›</a:t>
            </a:fld>
            <a:endParaRPr kumimoji="1" lang="zh-CN" altLang="en-US"/>
          </a:p>
        </p:txBody>
      </p:sp>
    </p:spTree>
    <p:extLst>
      <p:ext uri="{BB962C8B-B14F-4D97-AF65-F5344CB8AC3E}">
        <p14:creationId xmlns:p14="http://schemas.microsoft.com/office/powerpoint/2010/main" val="83738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8B835-045E-4904-B83C-EDBF5AC72A5C}" type="slidenum">
              <a:rPr lang="zh-CN" altLang="en-US" smtClean="0"/>
              <a:t>3</a:t>
            </a:fld>
            <a:endParaRPr lang="zh-CN" altLang="en-US"/>
          </a:p>
        </p:txBody>
      </p:sp>
    </p:spTree>
    <p:extLst>
      <p:ext uri="{BB962C8B-B14F-4D97-AF65-F5344CB8AC3E}">
        <p14:creationId xmlns:p14="http://schemas.microsoft.com/office/powerpoint/2010/main" val="79714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07158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这首歌谣仅8个字，是中国古代现存的最短的诗歌。</a:t>
            </a:r>
          </a:p>
          <a:p>
            <a:r>
              <a:rPr lang="zh-CN" altLang="en-US"/>
              <a:t>断竹，指把竹子断开。续竹，指把竹子绑接起来，制成弹弓。飞土，指发射土做的弹丸。逐宍，逐，是追逐的意思；宍，古“肉”字，指禽兽之类；逐宍，就是追捕禽兽的意思。全诗可译为：“砍伐野竹，制成弹弓；发射弹丸，追捕猎物。”</a:t>
            </a:r>
          </a:p>
          <a:p>
            <a:r>
              <a:rPr lang="zh-CN" altLang="en-US"/>
              <a:t>这首歌谣反映了我国远古渔猎时代人民的劳动生活，描写了他们砍竹、接竹、制作弹弓，并发射弹丸捕猎禽兽的全过程。</a:t>
            </a:r>
          </a:p>
        </p:txBody>
      </p:sp>
    </p:spTree>
    <p:extLst>
      <p:ext uri="{BB962C8B-B14F-4D97-AF65-F5344CB8AC3E}">
        <p14:creationId xmlns:p14="http://schemas.microsoft.com/office/powerpoint/2010/main" val="27166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57540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笑林》：有个秀才年近七十，他的妻子突然生了一个儿子，因为年岁已高才生了儿子，就取名为“年纪”。过了不久，又生了一个儿子，看模样像个读书的，便取名为“学问”。第三年又生了一个儿子，秀才笑道：“这样大的岁数了，还能得子，真是笑话。”于是取名为“笑话”。三个儿子长大后无事可做，秀才让他们进山打柴，等到回来，丈夫问妻子说：“三个人谁打的柴多？”妻子说：“年纪有了一把，学问一点也没有，笑话倒是有一担。”</a:t>
            </a:r>
          </a:p>
          <a:p>
            <a:r>
              <a:rPr lang="en-US" altLang="zh-CN"/>
              <a:t>2</a:t>
            </a:r>
            <a:r>
              <a:rPr lang="zh-CN" altLang="en-US"/>
              <a:t>、志怪小说：干宝《搜神记》《搜神记》是一部记录古代民间传说中神奇怪异故事的小说集，作者是东晋的史学家干宝。主角有鬼，也有妖怪和神仙</a:t>
            </a:r>
          </a:p>
          <a:p>
            <a:r>
              <a:rPr lang="en-US" altLang="zh-CN"/>
              <a:t>3</a:t>
            </a:r>
            <a:r>
              <a:rPr lang="zh-CN" altLang="en-US"/>
              <a:t>、唐传奇：《莺莺传》、宋元话本：《快嘴李翠兰》</a:t>
            </a:r>
          </a:p>
        </p:txBody>
      </p:sp>
    </p:spTree>
    <p:extLst>
      <p:ext uri="{BB962C8B-B14F-4D97-AF65-F5344CB8AC3E}">
        <p14:creationId xmlns:p14="http://schemas.microsoft.com/office/powerpoint/2010/main" val="737140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笑林》：有个秀才年近七十，他的妻子突然生了一个儿子，因为年岁已高才生了儿子，就取名为“年纪”。过了不久，又生了一个儿子，看模样像个读书的，便取名为“学问”。第三年又生了一个儿子，秀才笑道：“这样大的岁数了，还能得子，真是笑话。”于是取名为“笑话”。三个儿子长大后无事可做，秀才让他们进山打柴，等到回来，丈夫问妻子说：“三个人谁打的柴多？”妻子说：“年纪有了一把，学问一点也没有，笑话倒是有一担。”</a:t>
            </a:r>
          </a:p>
          <a:p>
            <a:r>
              <a:rPr lang="en-US" altLang="zh-CN"/>
              <a:t>2</a:t>
            </a:r>
            <a:r>
              <a:rPr lang="zh-CN" altLang="en-US"/>
              <a:t>、志怪小说：干宝《搜神记》《搜神记》是一部记录古代民间传说中神奇怪异故事的小说集，作者是东晋的史学家干宝。主角有鬼，也有妖怪和神仙</a:t>
            </a:r>
          </a:p>
          <a:p>
            <a:r>
              <a:rPr lang="en-US" altLang="zh-CN"/>
              <a:t>3</a:t>
            </a:r>
            <a:r>
              <a:rPr lang="zh-CN" altLang="en-US"/>
              <a:t>、唐传奇：《莺莺传》、宋元话本：《快嘴李翠兰》</a:t>
            </a:r>
          </a:p>
        </p:txBody>
      </p:sp>
    </p:spTree>
    <p:extLst>
      <p:ext uri="{BB962C8B-B14F-4D97-AF65-F5344CB8AC3E}">
        <p14:creationId xmlns:p14="http://schemas.microsoft.com/office/powerpoint/2010/main" val="115664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笑林》：有个秀才年近七十，他的妻子突然生了一个儿子，因为年岁已高才生了儿子，就取名为“年纪”。过了不久，又生了一个儿子，看模样像个读书的，便取名为“学问”。第三年又生了一个儿子，秀才笑道：“这样大的岁数了，还能得子，真是笑话。”于是取名为“笑话”。三个儿子长大后无事可做，秀才让他们进山打柴，等到回来，丈夫问妻子说：“三个人谁打的柴多？”妻子说：“年纪有了一把，学问一点也没有，笑话倒是有一担。”</a:t>
            </a:r>
          </a:p>
          <a:p>
            <a:r>
              <a:rPr lang="en-US" altLang="zh-CN"/>
              <a:t>2</a:t>
            </a:r>
            <a:r>
              <a:rPr lang="zh-CN" altLang="en-US"/>
              <a:t>、志怪小说：干宝《搜神记》《搜神记》是一部记录古代民间传说中神奇怪异故事的小说集，作者是东晋的史学家干宝。主角有鬼，也有妖怪和神仙</a:t>
            </a:r>
          </a:p>
          <a:p>
            <a:r>
              <a:rPr lang="en-US" altLang="zh-CN"/>
              <a:t>3</a:t>
            </a:r>
            <a:r>
              <a:rPr lang="zh-CN" altLang="en-US"/>
              <a:t>、唐传奇：《莺莺传》、宋元话本：《快嘴李翠兰》</a:t>
            </a:r>
          </a:p>
        </p:txBody>
      </p:sp>
    </p:spTree>
    <p:extLst>
      <p:ext uri="{BB962C8B-B14F-4D97-AF65-F5344CB8AC3E}">
        <p14:creationId xmlns:p14="http://schemas.microsoft.com/office/powerpoint/2010/main" val="192175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笑林》：有个秀才年近七十，他的妻子突然生了一个儿子，因为年岁已高才生了儿子，就取名为“年纪”。过了不久，又生了一个儿子，看模样像个读书的，便取名为“学问”。第三年又生了一个儿子，秀才笑道：“这样大的岁数了，还能得子，真是笑话。”于是取名为“笑话”。三个儿子长大后无事可做，秀才让他们进山打柴，等到回来，丈夫问妻子说：“三个人谁打的柴多？”妻子说：“年纪有了一把，学问一点也没有，笑话倒是有一担。”</a:t>
            </a:r>
          </a:p>
          <a:p>
            <a:r>
              <a:rPr lang="en-US" altLang="zh-CN"/>
              <a:t>2</a:t>
            </a:r>
            <a:r>
              <a:rPr lang="zh-CN" altLang="en-US"/>
              <a:t>、志怪小说：干宝《搜神记》《搜神记》是一部记录古代民间传说中神奇怪异故事的小说集，作者是东晋的史学家干宝。主角有鬼，也有妖怪和神仙</a:t>
            </a:r>
          </a:p>
          <a:p>
            <a:r>
              <a:rPr lang="en-US" altLang="zh-CN"/>
              <a:t>3</a:t>
            </a:r>
            <a:r>
              <a:rPr lang="zh-CN" altLang="en-US"/>
              <a:t>、唐传奇：《莺莺传》、宋元话本：《快嘴李翠兰》</a:t>
            </a:r>
          </a:p>
        </p:txBody>
      </p:sp>
    </p:spTree>
    <p:extLst>
      <p:ext uri="{BB962C8B-B14F-4D97-AF65-F5344CB8AC3E}">
        <p14:creationId xmlns:p14="http://schemas.microsoft.com/office/powerpoint/2010/main" val="1784636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华阴老腔系明末清初，以陕西省华阴县市，泉店村张家户族的家族戏（只传本姓本族，不传外人）。其声腔具有刚直高亢、磅礴豪迈的气魄，采用一人唱众人帮合的拖腔（民间俗称为拉波）但又鉴于该剧种这一特殊情形（家族戏），目前依然处于行将消亡的濒危状态，迫切需要长期保护。2006年，华阴老腔已入选第一批国家级非物质文化遗产名录。2016年谭维维和华阴老腔艺人在央视春晚上为观众带来一首《华阴老腔一声喊》。</a:t>
            </a:r>
          </a:p>
        </p:txBody>
      </p:sp>
    </p:spTree>
    <p:extLst>
      <p:ext uri="{BB962C8B-B14F-4D97-AF65-F5344CB8AC3E}">
        <p14:creationId xmlns:p14="http://schemas.microsoft.com/office/powerpoint/2010/main" val="2144522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、神话：《夸父逐日》</a:t>
            </a:r>
            <a:r>
              <a:rPr lang="en-US" altLang="zh-CN"/>
              <a:t>2</a:t>
            </a:r>
            <a:r>
              <a:rPr lang="zh-CN" altLang="en-US"/>
              <a:t>、故事：《龙的传说》</a:t>
            </a:r>
            <a:r>
              <a:rPr lang="en-US" altLang="zh-CN"/>
              <a:t>3</a:t>
            </a:r>
            <a:r>
              <a:rPr lang="zh-CN" altLang="en-US"/>
              <a:t>、谚语：冬日麦盖三层被，来年枕着馒头睡 </a:t>
            </a:r>
            <a:r>
              <a:rPr lang="en-US" altLang="zh-CN"/>
              <a:t>4</a:t>
            </a:r>
            <a:r>
              <a:rPr lang="zh-CN" altLang="en-US"/>
              <a:t>、谜语：两个胖子</a:t>
            </a:r>
            <a:r>
              <a:rPr lang="en-US" altLang="zh-CN"/>
              <a:t>——</a:t>
            </a:r>
            <a:r>
              <a:rPr lang="zh-CN" altLang="en-US"/>
              <a:t>打一地名 </a:t>
            </a:r>
            <a:r>
              <a:rPr lang="en-US" altLang="zh-CN"/>
              <a:t>5</a:t>
            </a:r>
            <a:r>
              <a:rPr lang="zh-CN" altLang="en-US"/>
              <a:t>、歇后语：腊月里的萝卜</a:t>
            </a:r>
            <a:r>
              <a:rPr lang="en-US" altLang="zh-CN"/>
              <a:t>——</a:t>
            </a:r>
            <a:r>
              <a:rPr lang="zh-CN" altLang="en-US"/>
              <a:t>冻（动）了心</a:t>
            </a:r>
          </a:p>
        </p:txBody>
      </p:sp>
    </p:spTree>
    <p:extLst>
      <p:ext uri="{BB962C8B-B14F-4D97-AF65-F5344CB8AC3E}">
        <p14:creationId xmlns:p14="http://schemas.microsoft.com/office/powerpoint/2010/main" val="1892218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、神话：《夸父逐日》</a:t>
            </a:r>
            <a:r>
              <a:rPr lang="en-US" altLang="zh-CN"/>
              <a:t>2</a:t>
            </a:r>
            <a:r>
              <a:rPr lang="zh-CN" altLang="en-US"/>
              <a:t>、故事：《龙的传说》</a:t>
            </a:r>
            <a:r>
              <a:rPr lang="en-US" altLang="zh-CN"/>
              <a:t>3</a:t>
            </a:r>
            <a:r>
              <a:rPr lang="zh-CN" altLang="en-US"/>
              <a:t>、谚语：冬日麦盖三层被，来年枕着馒头睡 </a:t>
            </a:r>
            <a:r>
              <a:rPr lang="en-US" altLang="zh-CN"/>
              <a:t>4</a:t>
            </a:r>
            <a:r>
              <a:rPr lang="zh-CN" altLang="en-US"/>
              <a:t>、谜语：两个胖子</a:t>
            </a:r>
            <a:r>
              <a:rPr lang="en-US" altLang="zh-CN"/>
              <a:t>——</a:t>
            </a:r>
            <a:r>
              <a:rPr lang="zh-CN" altLang="en-US"/>
              <a:t>打一地名 </a:t>
            </a:r>
            <a:r>
              <a:rPr lang="en-US" altLang="zh-CN"/>
              <a:t>5</a:t>
            </a:r>
            <a:r>
              <a:rPr lang="zh-CN" altLang="en-US"/>
              <a:t>、歇后语：腊月里的萝卜</a:t>
            </a:r>
            <a:r>
              <a:rPr lang="en-US" altLang="zh-CN"/>
              <a:t>——</a:t>
            </a:r>
            <a:r>
              <a:rPr lang="zh-CN" altLang="en-US"/>
              <a:t>冻（动）了心</a:t>
            </a:r>
          </a:p>
        </p:txBody>
      </p:sp>
    </p:spTree>
    <p:extLst>
      <p:ext uri="{BB962C8B-B14F-4D97-AF65-F5344CB8AC3E}">
        <p14:creationId xmlns:p14="http://schemas.microsoft.com/office/powerpoint/2010/main" val="1621696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8B835-045E-4904-B83C-EDBF5AC72A5C}" type="slidenum">
              <a:rPr lang="zh-CN" altLang="en-US" smtClean="0"/>
              <a:t>4</a:t>
            </a:fld>
            <a:endParaRPr lang="zh-CN" altLang="en-US"/>
          </a:p>
        </p:txBody>
      </p:sp>
    </p:spTree>
    <p:extLst>
      <p:ext uri="{BB962C8B-B14F-4D97-AF65-F5344CB8AC3E}">
        <p14:creationId xmlns:p14="http://schemas.microsoft.com/office/powerpoint/2010/main" val="1100624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、神话：《夸父逐日》</a:t>
            </a:r>
            <a:r>
              <a:rPr lang="en-US" altLang="zh-CN"/>
              <a:t>2</a:t>
            </a:r>
            <a:r>
              <a:rPr lang="zh-CN" altLang="en-US"/>
              <a:t>、故事：《龙的传说》</a:t>
            </a:r>
            <a:r>
              <a:rPr lang="en-US" altLang="zh-CN"/>
              <a:t>3</a:t>
            </a:r>
            <a:r>
              <a:rPr lang="zh-CN" altLang="en-US"/>
              <a:t>、谚语：冬日麦盖三层被，来年枕着馒头睡 </a:t>
            </a:r>
            <a:r>
              <a:rPr lang="en-US" altLang="zh-CN"/>
              <a:t>4</a:t>
            </a:r>
            <a:r>
              <a:rPr lang="zh-CN" altLang="en-US"/>
              <a:t>、谜语：两个胖子</a:t>
            </a:r>
            <a:r>
              <a:rPr lang="en-US" altLang="zh-CN"/>
              <a:t>——</a:t>
            </a:r>
            <a:r>
              <a:rPr lang="zh-CN" altLang="en-US"/>
              <a:t>打一地名 </a:t>
            </a:r>
            <a:r>
              <a:rPr lang="en-US" altLang="zh-CN"/>
              <a:t>5</a:t>
            </a:r>
            <a:r>
              <a:rPr lang="zh-CN" altLang="en-US"/>
              <a:t>、歇后语：腊月里的萝卜</a:t>
            </a:r>
            <a:r>
              <a:rPr lang="en-US" altLang="zh-CN"/>
              <a:t>——</a:t>
            </a:r>
            <a:r>
              <a:rPr lang="zh-CN" altLang="en-US"/>
              <a:t>冻（动）了心</a:t>
            </a:r>
          </a:p>
        </p:txBody>
      </p:sp>
    </p:spTree>
    <p:extLst>
      <p:ext uri="{BB962C8B-B14F-4D97-AF65-F5344CB8AC3E}">
        <p14:creationId xmlns:p14="http://schemas.microsoft.com/office/powerpoint/2010/main" val="642919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cs typeface="Calibri" panose="020F0502020204030204" charset="0"/>
                <a:sym typeface="+mn-ea"/>
              </a:rPr>
              <a:t>这就是说，民间文学由集体创作、集体流传，为集体服务并为广大民众所共有。</a:t>
            </a:r>
            <a:r>
              <a:rPr lang="zh-CN" altLang="en-US">
                <a:sym typeface="+mn-ea"/>
              </a:rPr>
              <a:t>图二为张家界民间歌谣</a:t>
            </a:r>
            <a:endParaRPr lang="zh-CN" altLang="en-US"/>
          </a:p>
          <a:p>
            <a:endParaRPr lang="zh-CN" altLang="en-US" dirty="0">
              <a:latin typeface="微软雅黑" panose="020B0503020204020204" charset="-122"/>
              <a:ea typeface="微软雅黑" panose="020B0503020204020204" charset="-122"/>
              <a:cs typeface="Calibri" panose="020F0502020204030204" charset="0"/>
            </a:endParaRPr>
          </a:p>
          <a:p>
            <a:endParaRPr lang="zh-CN" altLang="en-US"/>
          </a:p>
        </p:txBody>
      </p:sp>
    </p:spTree>
    <p:extLst>
      <p:ext uri="{BB962C8B-B14F-4D97-AF65-F5344CB8AC3E}">
        <p14:creationId xmlns:p14="http://schemas.microsoft.com/office/powerpoint/2010/main" val="819391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cs typeface="Calibri" panose="020F0502020204030204" charset="0"/>
                <a:sym typeface="+mn-ea"/>
              </a:rPr>
              <a:t>这就是说，民间文学由集体创作、集体流传，为集体服务并为广大民众所共有。</a:t>
            </a:r>
            <a:r>
              <a:rPr lang="zh-CN" altLang="en-US">
                <a:sym typeface="+mn-ea"/>
              </a:rPr>
              <a:t>图二为张家界民间歌谣</a:t>
            </a:r>
            <a:endParaRPr lang="zh-CN" altLang="en-US"/>
          </a:p>
          <a:p>
            <a:endParaRPr lang="zh-CN" altLang="en-US" dirty="0">
              <a:latin typeface="微软雅黑" panose="020B0503020204020204" charset="-122"/>
              <a:ea typeface="微软雅黑" panose="020B0503020204020204" charset="-122"/>
              <a:cs typeface="Calibri" panose="020F0502020204030204" charset="0"/>
            </a:endParaRPr>
          </a:p>
          <a:p>
            <a:endParaRPr lang="zh-CN" altLang="en-US"/>
          </a:p>
        </p:txBody>
      </p:sp>
    </p:spTree>
    <p:extLst>
      <p:ext uri="{BB962C8B-B14F-4D97-AF65-F5344CB8AC3E}">
        <p14:creationId xmlns:p14="http://schemas.microsoft.com/office/powerpoint/2010/main" val="1873666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39363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双合莲》，近代民间叙事诗。它产生并流传在湖北崇阳一带。诗篇叙述发生在清末道光年间一个真实的爱情悲剧故事。郑家湾聪明美丽的姑娘郑秀英，经包办婚姻强制聘给夏家，秀英逃回娘家，与母亲相依为命。桂花泉胡三保（胡道生）很有才学，妻亡后心灰意冷，不求功名。一日巧遇秀英，二人相爱。秀英用一尺绫子写上二人生辰八字，中间画一莲花，剪作两半，各拿一半做定情的凭证；这就是诗篇题名《双合莲》的由来。郑姓家族长认为此事“败门辱户”，将秀英卖与富户刘宇卿。秀英拒绝成亲，宁死不屈。胡三保请朋友代己相亲“巧娶”。刘家持刀枪将秀英劫回，秀英在刘家自尽。胡三保被刘家诬告与秀英私通下狱，后遇大赦回家，悲愤身亡。诗篇以写实的手法揭露了封建家族制度迫害自愿相爱的青年男女的罪恶。</a:t>
            </a:r>
          </a:p>
        </p:txBody>
      </p:sp>
    </p:spTree>
    <p:extLst>
      <p:ext uri="{BB962C8B-B14F-4D97-AF65-F5344CB8AC3E}">
        <p14:creationId xmlns:p14="http://schemas.microsoft.com/office/powerpoint/2010/main" val="1827942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双合莲》，近代民间叙事诗。它产生并流传在湖北崇阳一带。诗篇叙述发生在清末道光年间一个真实的爱情悲剧故事。郑家湾聪明美丽的姑娘郑秀英，经包办婚姻强制聘给夏家，秀英逃回娘家，与母亲相依为命。桂花泉胡三保（胡道生）很有才学，妻亡后心灰意冷，不求功名。一日巧遇秀英，二人相爱。秀英用一尺绫子写上二人生辰八字，中间画一莲花，剪作两半，各拿一半做定情的凭证；这就是诗篇题名《双合莲》的由来。郑姓家族长认为此事“败门辱户”，将秀英卖与富户刘宇卿。秀英拒绝成亲，宁死不屈。胡三保请朋友代己相亲“巧娶”。刘家持刀枪将秀英劫回，秀英在刘家自尽。胡三保被刘家诬告与秀英私通下狱，后遇大赦回家，悲愤身亡。诗篇以写实的手法揭露了封建家族制度迫害自愿相爱的青年男女的罪恶。</a:t>
            </a:r>
          </a:p>
        </p:txBody>
      </p:sp>
    </p:spTree>
    <p:extLst>
      <p:ext uri="{BB962C8B-B14F-4D97-AF65-F5344CB8AC3E}">
        <p14:creationId xmlns:p14="http://schemas.microsoft.com/office/powerpoint/2010/main" val="875087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双合莲》，近代民间叙事诗。它产生并流传在湖北崇阳一带。诗篇叙述发生在清末道光年间一个真实的爱情悲剧故事。郑家湾聪明美丽的姑娘郑秀英，经包办婚姻强制聘给夏家，秀英逃回娘家，与母亲相依为命。桂花泉胡三保（胡道生）很有才学，妻亡后心灰意冷，不求功名。一日巧遇秀英，二人相爱。秀英用一尺绫子写上二人生辰八字，中间画一莲花，剪作两半，各拿一半做定情的凭证；这就是诗篇题名《双合莲》的由来。郑姓家族长认为此事“败门辱户”，将秀英卖与富户刘宇卿。秀英拒绝成亲，宁死不屈。胡三保请朋友代己相亲“巧娶”。刘家持刀枪将秀英劫回，秀英在刘家自尽。胡三保被刘家诬告与秀英私通下狱，后遇大赦回家，悲愤身亡。诗篇以写实的手法揭露了封建家族制度迫害自愿相爱的青年男女的罪恶。</a:t>
            </a:r>
          </a:p>
        </p:txBody>
      </p:sp>
    </p:spTree>
    <p:extLst>
      <p:ext uri="{BB962C8B-B14F-4D97-AF65-F5344CB8AC3E}">
        <p14:creationId xmlns:p14="http://schemas.microsoft.com/office/powerpoint/2010/main" val="501418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这个故事段子主要靠讲述者与听众的口语对话构成。两者的关系就像相声中的逗哏与捧哏：前者为主要讲述者，后者为陪衬、垫话者。两人一问一答，对话中藏包袱、夸耀中见真情。加上其中语气词、象声词所起的立体效应、方言土语的色香韵味，把崂山人对家乡的那份情、那份爱、那份自豪，惟妙惟肖地传达出来。从这一角度讲，口头创作较之书面创作通俗简便，更贴近生活，更具群众性。</a:t>
            </a:r>
          </a:p>
          <a:p>
            <a:endParaRPr lang="zh-CN" altLang="en-US"/>
          </a:p>
        </p:txBody>
      </p:sp>
    </p:spTree>
    <p:extLst>
      <p:ext uri="{BB962C8B-B14F-4D97-AF65-F5344CB8AC3E}">
        <p14:creationId xmlns:p14="http://schemas.microsoft.com/office/powerpoint/2010/main" val="150538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dirty="0">
                <a:latin typeface="仿宋" panose="02010609060101010101" charset="-122"/>
                <a:ea typeface="仿宋" panose="02010609060101010101" charset="-122"/>
                <a:cs typeface="Calibri" panose="020F0502020204030204" charset="0"/>
                <a:sym typeface="+mn-ea"/>
              </a:rPr>
              <a:t>例如：从前，崂山到处是梨树。</a:t>
            </a:r>
            <a:endParaRPr lang="zh-CN" altLang="en-US"/>
          </a:p>
        </p:txBody>
      </p:sp>
    </p:spTree>
    <p:extLst>
      <p:ext uri="{BB962C8B-B14F-4D97-AF65-F5344CB8AC3E}">
        <p14:creationId xmlns:p14="http://schemas.microsoft.com/office/powerpoint/2010/main" val="675769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dirty="0">
                <a:latin typeface="仿宋" panose="02010609060101010101" charset="-122"/>
                <a:ea typeface="仿宋" panose="02010609060101010101" charset="-122"/>
                <a:cs typeface="Calibri" panose="020F0502020204030204" charset="0"/>
                <a:sym typeface="+mn-ea"/>
              </a:rPr>
              <a:t>例如：从前，崂山到处是梨树。</a:t>
            </a:r>
            <a:endParaRPr lang="zh-CN" altLang="en-US"/>
          </a:p>
        </p:txBody>
      </p:sp>
    </p:spTree>
    <p:extLst>
      <p:ext uri="{BB962C8B-B14F-4D97-AF65-F5344CB8AC3E}">
        <p14:creationId xmlns:p14="http://schemas.microsoft.com/office/powerpoint/2010/main" val="1800368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8B835-045E-4904-B83C-EDBF5AC72A5C}" type="slidenum">
              <a:rPr lang="zh-CN" altLang="en-US" smtClean="0"/>
              <a:t>6</a:t>
            </a:fld>
            <a:endParaRPr lang="zh-CN" altLang="en-US"/>
          </a:p>
        </p:txBody>
      </p:sp>
    </p:spTree>
    <p:extLst>
      <p:ext uri="{BB962C8B-B14F-4D97-AF65-F5344CB8AC3E}">
        <p14:creationId xmlns:p14="http://schemas.microsoft.com/office/powerpoint/2010/main" val="1191522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dirty="0">
                <a:latin typeface="仿宋" panose="02010609060101010101" charset="-122"/>
                <a:ea typeface="仿宋" panose="02010609060101010101" charset="-122"/>
                <a:cs typeface="Calibri" panose="020F0502020204030204" charset="0"/>
                <a:sym typeface="+mn-ea"/>
              </a:rPr>
              <a:t>例如：从前，崂山到处是梨树。</a:t>
            </a:r>
            <a:endParaRPr lang="zh-CN" altLang="en-US"/>
          </a:p>
        </p:txBody>
      </p:sp>
    </p:spTree>
    <p:extLst>
      <p:ext uri="{BB962C8B-B14F-4D97-AF65-F5344CB8AC3E}">
        <p14:creationId xmlns:p14="http://schemas.microsoft.com/office/powerpoint/2010/main" val="564909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现代军营野外训练时传口令，经过几百号来自五湖四海的新兵口耳间的接力演变成上述两句</a:t>
            </a:r>
          </a:p>
        </p:txBody>
      </p:sp>
    </p:spTree>
    <p:extLst>
      <p:ext uri="{BB962C8B-B14F-4D97-AF65-F5344CB8AC3E}">
        <p14:creationId xmlns:p14="http://schemas.microsoft.com/office/powerpoint/2010/main" val="324261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7424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46906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84556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原因</a:t>
            </a:r>
            <a:r>
              <a:rPr lang="en-US" altLang="zh-CN"/>
              <a:t>1</a:t>
            </a:r>
            <a:r>
              <a:rPr lang="zh-CN" altLang="en-US"/>
              <a:t>：宋国有一户姓丁的人家，家里没有水井而出门到远处打水浇灌，经常派一个人去外面打水。等到丁家打了水井的时候，告诉别人说：“我家打井得到了一个人。”有人听说了这件事，并传给其他人，说：“丁家挖井挖到了一个人。”国都中的人都在议论这件事，使这件事传到了宋国国君那里。宋国国君派人向丁家询问，丁家回答：“家里打了井，不必再派人到外面打水，节约了一个劳动力，等于得到一个人。并非在井中得到了一个人。”寻到的消息如此，不如不知道。</a:t>
            </a:r>
          </a:p>
          <a:p>
            <a:r>
              <a:rPr lang="zh-CN" altLang="en-US"/>
              <a:t>原因</a:t>
            </a:r>
            <a:r>
              <a:rPr lang="en-US" altLang="zh-CN"/>
              <a:t>2</a:t>
            </a:r>
            <a:r>
              <a:rPr lang="zh-CN" altLang="en-US"/>
              <a:t>：谚语“清明前后，种瓜点豆”所概括的是我国农村在清明节前后播种瓜豆</a:t>
            </a:r>
          </a:p>
          <a:p>
            <a:r>
              <a:rPr lang="zh-CN" altLang="en-US"/>
              <a:t>生产规律，但具体的前后时间各地不尽相同。长江以南多为“雨水种瓜，惊勤</a:t>
            </a:r>
          </a:p>
          <a:p>
            <a:r>
              <a:rPr lang="zh-CN" altLang="en-US"/>
              <a:t>豆”；山西、甘肃一带则为“谷雨后，种瓜豆”，相差二至四个节气。显然，这条表</a:t>
            </a:r>
          </a:p>
          <a:p>
            <a:r>
              <a:rPr lang="zh-CN" altLang="en-US"/>
              <a:t>的变异是适应不同气候环境的结果。</a:t>
            </a:r>
          </a:p>
        </p:txBody>
      </p:sp>
    </p:spTree>
    <p:extLst>
      <p:ext uri="{BB962C8B-B14F-4D97-AF65-F5344CB8AC3E}">
        <p14:creationId xmlns:p14="http://schemas.microsoft.com/office/powerpoint/2010/main" val="439541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对称式：木兰辞   </a:t>
            </a:r>
            <a:r>
              <a:rPr lang="en-US" altLang="zh-CN"/>
              <a:t>2</a:t>
            </a:r>
            <a:r>
              <a:rPr lang="zh-CN" altLang="en-US"/>
              <a:t>三叠式： 由三件传家宝构成连环式骗局,使恶霸地主三次上当,由此来突显长工的聪明机智以及地主的愚蠢和贪婪。主人公遇到三道难题、三次较量、三次冒险</a:t>
            </a:r>
          </a:p>
        </p:txBody>
      </p:sp>
    </p:spTree>
    <p:extLst>
      <p:ext uri="{BB962C8B-B14F-4D97-AF65-F5344CB8AC3E}">
        <p14:creationId xmlns:p14="http://schemas.microsoft.com/office/powerpoint/2010/main" val="1224527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、群体传承人：和集体性有关   </a:t>
            </a:r>
            <a:r>
              <a:rPr lang="en-US" altLang="zh-CN"/>
              <a:t>2</a:t>
            </a:r>
            <a:r>
              <a:rPr lang="zh-CN" altLang="en-US"/>
              <a:t>、个体传承人：民间歌手、故事讲述家、民间说唱艺人，还包括一些在传播民间文学作品中作出突出贡献的宗教人士。</a:t>
            </a:r>
          </a:p>
        </p:txBody>
      </p:sp>
    </p:spTree>
    <p:extLst>
      <p:ext uri="{BB962C8B-B14F-4D97-AF65-F5344CB8AC3E}">
        <p14:creationId xmlns:p14="http://schemas.microsoft.com/office/powerpoint/2010/main" val="321030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民间传说，天地开辟之初，大地上并没有人类，是女娲把黄土捏成团造了人。她干得又忙又累，竭尽全力干还赶不上供应。于是她就拿了绳子把它投入泥浆中，举起绳子一甩，泥浆洒落在地上，就变成了一个个人。后人说，富贵的人是女娲亲手抟黄土造的，而贫贱的人只是女娲用绳沾泥浆，把泥浆洒落在地上变成的。</a:t>
            </a:r>
          </a:p>
        </p:txBody>
      </p:sp>
    </p:spTree>
    <p:extLst>
      <p:ext uri="{BB962C8B-B14F-4D97-AF65-F5344CB8AC3E}">
        <p14:creationId xmlns:p14="http://schemas.microsoft.com/office/powerpoint/2010/main" val="19034723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民间传说，天地开辟之初，大地上并没有人类，是女娲把黄土捏成团造了人。她干得又忙又累，竭尽全力干还赶不上供应。于是她就拿了绳子把它投入泥浆中，举起绳子一甩，泥浆洒落在地上，就变成了一个个人。后人说，富贵的人是女娲亲手抟黄土造的，而贫贱的人只是女娲用绳沾泥浆，把泥浆洒落在地上变成的。</a:t>
            </a:r>
          </a:p>
        </p:txBody>
      </p:sp>
    </p:spTree>
    <p:extLst>
      <p:ext uri="{BB962C8B-B14F-4D97-AF65-F5344CB8AC3E}">
        <p14:creationId xmlns:p14="http://schemas.microsoft.com/office/powerpoint/2010/main" val="737169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dirty="0"/>
              <a:t>集体创作：孟姜女哭长城的发展演变</a:t>
            </a:r>
            <a:endParaRPr lang="en-US" altLang="zh-CN" dirty="0"/>
          </a:p>
          <a:p>
            <a:r>
              <a:rPr lang="en-US" altLang="zh-CN" sz="1200" b="0" dirty="0">
                <a:latin typeface="微软雅黑" panose="020B0503020204020204" charset="-122"/>
                <a:ea typeface="微软雅黑" panose="020B0503020204020204" charset="-122"/>
                <a:cs typeface="微软雅黑" panose="020B0503020204020204" charset="-122"/>
              </a:rPr>
              <a:t> </a:t>
            </a:r>
            <a:r>
              <a:rPr lang="zh-CN" altLang="en-US" sz="1200" b="0" dirty="0">
                <a:latin typeface="微软雅黑" panose="020B0503020204020204" charset="-122"/>
                <a:ea typeface="微软雅黑" panose="020B0503020204020204" charset="-122"/>
                <a:cs typeface="微软雅黑" panose="020B0503020204020204" charset="-122"/>
              </a:rPr>
              <a:t>它既是该民族生活、思想与感情的自发表露，有关历史、科学、宗教及其他人生知识的总结，审美观念和艺术情趣的表现形式，也是该民族集体持有的和享用的一种具有民族传统特色的生活文化。</a:t>
            </a:r>
            <a:endParaRPr lang="zh-CN" altLang="en-US" dirty="0"/>
          </a:p>
        </p:txBody>
      </p:sp>
    </p:spTree>
    <p:extLst>
      <p:ext uri="{BB962C8B-B14F-4D97-AF65-F5344CB8AC3E}">
        <p14:creationId xmlns:p14="http://schemas.microsoft.com/office/powerpoint/2010/main" val="56956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民间传说，天地开辟之初，大地上并没有人类，是女娲把黄土捏成团造了人。她干得又忙又累，竭尽全力干还赶不上供应。于是她就拿了绳子把它投入泥浆中，举起绳子一甩，泥浆洒落在地上，就变成了一个个人。后人说，富贵的人是女娲亲手抟黄土造的，而贫贱的人只是女娲用绳沾泥浆，把泥浆洒落在地上变成的。</a:t>
            </a:r>
          </a:p>
        </p:txBody>
      </p:sp>
    </p:spTree>
    <p:extLst>
      <p:ext uri="{BB962C8B-B14F-4D97-AF65-F5344CB8AC3E}">
        <p14:creationId xmlns:p14="http://schemas.microsoft.com/office/powerpoint/2010/main" val="13797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民间传说，天地开辟之初，大地上并没有人类，是女娲把黄土捏成团造了人。她干得又忙又累，竭尽全力干还赶不上供应。于是她就拿了绳子把它投入泥浆中，举起绳子一甩，泥浆洒落在地上，就变成了一个个人。后人说，富贵的人是女娲亲手抟黄土造的，而贫贱的人只是女娲用绳沾泥浆，把泥浆洒落在地上变成的。</a:t>
            </a:r>
          </a:p>
        </p:txBody>
      </p:sp>
    </p:spTree>
    <p:extLst>
      <p:ext uri="{BB962C8B-B14F-4D97-AF65-F5344CB8AC3E}">
        <p14:creationId xmlns:p14="http://schemas.microsoft.com/office/powerpoint/2010/main" val="1280237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a:t>1</a:t>
            </a:r>
            <a:r>
              <a:rPr lang="zh-CN" altLang="en-US"/>
              <a:t>、民间传说，天地开辟之初，大地上并没有人类，是女娲把黄土捏成团造了人。她干得又忙又累，竭尽全力干还赶不上供应。于是她就拿了绳子把它投入泥浆中，举起绳子一甩，泥浆洒落在地上，就变成了一个个人。后人说，富贵的人是女娲亲手抟黄土造的，而贫贱的人只是女娲用绳沾泥浆，把泥浆洒落在地上变成的。</a:t>
            </a:r>
          </a:p>
        </p:txBody>
      </p:sp>
    </p:spTree>
    <p:extLst>
      <p:ext uri="{BB962C8B-B14F-4D97-AF65-F5344CB8AC3E}">
        <p14:creationId xmlns:p14="http://schemas.microsoft.com/office/powerpoint/2010/main" val="8935373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神化身说：巨人盘古死后身体分别变成风云、雷霆、日月星辰、四极五岳、江河大地和草木，身上的虫子成人类。</a:t>
            </a:r>
          </a:p>
          <a:p>
            <a:r>
              <a:rPr lang="zh-CN" altLang="en-US"/>
              <a:t>天柱母题：汉族古代神话认为方形的大地四周环绕着海洋，即东、西、南、北四海。大地之上树立的八根天柱支撑着天空，如不周山、昆仑山都是天柱。</a:t>
            </a:r>
          </a:p>
        </p:txBody>
      </p:sp>
    </p:spTree>
    <p:extLst>
      <p:ext uri="{BB962C8B-B14F-4D97-AF65-F5344CB8AC3E}">
        <p14:creationId xmlns:p14="http://schemas.microsoft.com/office/powerpoint/2010/main" val="332418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神化身说：巨人盘古死后身体分别变成风云、雷霆、日月星辰、四极五岳、江河大地和草木，身上的虫子成人类。</a:t>
            </a:r>
          </a:p>
          <a:p>
            <a:r>
              <a:rPr lang="zh-CN" altLang="en-US"/>
              <a:t>天柱母题：汉族古代神话认为方形的大地四周环绕着海洋，即东、西、南、北四海。大地之上树立的八根天柱支撑着天空，如不周山、昆仑山都是天柱。</a:t>
            </a:r>
          </a:p>
        </p:txBody>
      </p:sp>
    </p:spTree>
    <p:extLst>
      <p:ext uri="{BB962C8B-B14F-4D97-AF65-F5344CB8AC3E}">
        <p14:creationId xmlns:p14="http://schemas.microsoft.com/office/powerpoint/2010/main" val="1831462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神化身说：巨人盘古死后身体分别变成风云、雷霆、日月星辰、四极五岳、江河大地和草木，身上的虫子成人类。</a:t>
            </a:r>
          </a:p>
          <a:p>
            <a:r>
              <a:rPr lang="zh-CN" altLang="en-US"/>
              <a:t>天柱母题：汉族古代神话认为方形的大地四周环绕着海洋，即东、西、南、北四海。大地之上树立的八根天柱支撑着天空，如不周山、昆仑山都是天柱。</a:t>
            </a:r>
          </a:p>
        </p:txBody>
      </p:sp>
    </p:spTree>
    <p:extLst>
      <p:ext uri="{BB962C8B-B14F-4D97-AF65-F5344CB8AC3E}">
        <p14:creationId xmlns:p14="http://schemas.microsoft.com/office/powerpoint/2010/main" val="888588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神灵生育：贵州苗族人崇拜枫树，传说枫树生下一对姐妹，姐妹二人与泡沫结合，生了十二个蛋，人类和其他生物就诞生于其中。</a:t>
            </a:r>
          </a:p>
        </p:txBody>
      </p:sp>
    </p:spTree>
    <p:extLst>
      <p:ext uri="{BB962C8B-B14F-4D97-AF65-F5344CB8AC3E}">
        <p14:creationId xmlns:p14="http://schemas.microsoft.com/office/powerpoint/2010/main" val="843833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神灵生育：贵州苗族人崇拜枫树，传说枫树生下一对姐妹，姐妹二人与泡沫结合，生了十二个蛋，人类和其他生物就诞生于其中。</a:t>
            </a:r>
          </a:p>
        </p:txBody>
      </p:sp>
    </p:spTree>
    <p:extLst>
      <p:ext uri="{BB962C8B-B14F-4D97-AF65-F5344CB8AC3E}">
        <p14:creationId xmlns:p14="http://schemas.microsoft.com/office/powerpoint/2010/main" val="751875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神灵生育：贵州苗族人崇拜枫树，传说枫树生下一对姐妹，姐妹二人与泡沫结合，生了十二个蛋，人类和其他生物就诞生于其中。</a:t>
            </a:r>
          </a:p>
        </p:txBody>
      </p:sp>
    </p:spTree>
    <p:extLst>
      <p:ext uri="{BB962C8B-B14F-4D97-AF65-F5344CB8AC3E}">
        <p14:creationId xmlns:p14="http://schemas.microsoft.com/office/powerpoint/2010/main" val="617382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1、《人是怎样传下来的》里面说道：一场自然的洪水即将灭绝人类。天神厄沙把一对男女放进葫芦，但是他们波豹子吃掉。厄沙又放入第二对男女，他们被淹死。厄沙又放入第三对男女，于是保全了人种，使人类得以繁衍。</a:t>
            </a:r>
          </a:p>
          <a:p>
            <a:r>
              <a:rPr lang="zh-CN" altLang="en-US"/>
              <a:t>2、“挪亚方舟”神话一样。纳西族《创世纪》说，最初的人类肆无忌惮，耕田竟然耕到了天神住的地方，于是天神发洪水，灭绝人类。只有从忍利恩获得其他神灵的帮助活下来，最后克服了天神设置的各种障碍，娶了天神之女，人类才得以重新繁衍。</a:t>
            </a:r>
          </a:p>
        </p:txBody>
      </p:sp>
    </p:spTree>
    <p:extLst>
      <p:ext uri="{BB962C8B-B14F-4D97-AF65-F5344CB8AC3E}">
        <p14:creationId xmlns:p14="http://schemas.microsoft.com/office/powerpoint/2010/main" val="324498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67085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1、《人是怎样传下来的》里面说道：一场自然的洪水即将灭绝人类。天神厄沙把一对男女放进葫芦，但是他们波豹子吃掉。厄沙又放入第二对男女，他们被淹死。厄沙又放入第三对男女，于是保全了人种，使人类得以繁衍。</a:t>
            </a:r>
          </a:p>
          <a:p>
            <a:r>
              <a:rPr lang="zh-CN" altLang="en-US"/>
              <a:t>2、“挪亚方舟”神话一样。纳西族《创世纪》说，最初的人类肆无忌惮，耕田竟然耕到了天神住的地方，于是天神发洪水，灭绝人类。只有从忍利恩获得其他神灵的帮助活下来，最后克服了天神设置的各种障碍，娶了天神之女，人类才得以重新繁衍。</a:t>
            </a:r>
          </a:p>
        </p:txBody>
      </p:sp>
    </p:spTree>
    <p:extLst>
      <p:ext uri="{BB962C8B-B14F-4D97-AF65-F5344CB8AC3E}">
        <p14:creationId xmlns:p14="http://schemas.microsoft.com/office/powerpoint/2010/main" val="1848953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1、《人是怎样传下来的》里面说道：一场自然的洪水即将灭绝人类。天神厄沙把一对男女放进葫芦，但是他们波豹子吃掉。厄沙又放入第二对男女，他们被淹死。厄沙又放入第三对男女，于是保全了人种，使人类得以繁衍。</a:t>
            </a:r>
          </a:p>
          <a:p>
            <a:r>
              <a:rPr lang="zh-CN" altLang="en-US"/>
              <a:t>2、“挪亚方舟”神话一样。纳西族《创世纪》说，最初的人类肆无忌惮，耕田竟然耕到了天神住的地方，于是天神发洪水，灭绝人类。只有从忍利恩获得其他神灵的帮助活下来，最后克服了天神设置的各种障碍，娶了天神之女，人类才得以重新繁衍。</a:t>
            </a:r>
          </a:p>
        </p:txBody>
      </p:sp>
    </p:spTree>
    <p:extLst>
      <p:ext uri="{BB962C8B-B14F-4D97-AF65-F5344CB8AC3E}">
        <p14:creationId xmlns:p14="http://schemas.microsoft.com/office/powerpoint/2010/main" val="11705405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latin typeface="仿宋" panose="02010609060101010101" charset="-122"/>
                <a:ea typeface="仿宋" panose="02010609060101010101" charset="-122"/>
                <a:sym typeface="+mn-ea"/>
              </a:rPr>
              <a:t>在帝尧执政的时候，有一次姜嫄外出，踩到了巨人的足迹，回来后发现自己已经怀孕，过一段时间孩子越来越大，心里感到奇怪，且厌恶这件事情，通过卜筮，又向神祈求，但是最终孩子还是生了下来。她认为这人孩子是不详之物，便把他扔到了巷子里，牛羊都躲开孩子不踩。于是又将这个孩子放在平林之中，后来伐平林的人为孩子铺上褥子盖上被子。再后来，又将孩子放在寒冰之上，飞鸟便飞过来月翅膀保护这个孩子。姜嫄感到很奇怪，于是把孩子抱回家，起名叫“弃”。</a:t>
            </a:r>
            <a:endParaRPr lang="en-US" altLang="zh-CN" dirty="0">
              <a:latin typeface="仿宋" panose="02010609060101010101" charset="-122"/>
              <a:ea typeface="仿宋" panose="02010609060101010101" charset="-122"/>
            </a:endParaRPr>
          </a:p>
          <a:p>
            <a:endParaRPr lang="zh-CN" altLang="en-US"/>
          </a:p>
        </p:txBody>
      </p:sp>
    </p:spTree>
    <p:extLst>
      <p:ext uri="{BB962C8B-B14F-4D97-AF65-F5344CB8AC3E}">
        <p14:creationId xmlns:p14="http://schemas.microsoft.com/office/powerpoint/2010/main" val="207073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latin typeface="仿宋" panose="02010609060101010101" charset="-122"/>
                <a:ea typeface="仿宋" panose="02010609060101010101" charset="-122"/>
                <a:sym typeface="+mn-ea"/>
              </a:rPr>
              <a:t>在帝尧执政的时候，有一次姜嫄外出，踩到了巨人的足迹，回来后发现自己已经怀孕，过一段时间孩子越来越大，心里感到奇怪，且厌恶这件事情，通过卜筮，又向神祈求，但是最终孩子还是生了下来。她认为这人孩子是不详之物，便把他扔到了巷子里，牛羊都躲开孩子不踩。于是又将这个孩子放在平林之中，后来伐平林的人为孩子铺上褥子盖上被子。再后来，又将孩子放在寒冰之上，飞鸟便飞过来月翅膀保护这个孩子。姜嫄感到很奇怪，于是把孩子抱回家，起名叫“弃”。</a:t>
            </a:r>
            <a:endParaRPr lang="en-US" altLang="zh-CN" dirty="0">
              <a:latin typeface="仿宋" panose="02010609060101010101" charset="-122"/>
              <a:ea typeface="仿宋" panose="02010609060101010101" charset="-122"/>
            </a:endParaRPr>
          </a:p>
          <a:p>
            <a:endParaRPr lang="zh-CN" altLang="en-US"/>
          </a:p>
        </p:txBody>
      </p:sp>
    </p:spTree>
    <p:extLst>
      <p:ext uri="{BB962C8B-B14F-4D97-AF65-F5344CB8AC3E}">
        <p14:creationId xmlns:p14="http://schemas.microsoft.com/office/powerpoint/2010/main" val="11948268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神话的文化史价值</a:t>
            </a:r>
          </a:p>
          <a:p>
            <a:r>
              <a:rPr lang="zh-CN" altLang="en-US"/>
              <a:t>社会形式：皇帝、蚩尤之战。</a:t>
            </a:r>
          </a:p>
          <a:p>
            <a:r>
              <a:rPr lang="zh-CN" altLang="en-US"/>
              <a:t>生产生活：燧人氏教人钻木取火</a:t>
            </a:r>
          </a:p>
          <a:p>
            <a:r>
              <a:rPr lang="zh-CN" altLang="en-US"/>
              <a:t>艺术：对文学的贡献</a:t>
            </a:r>
          </a:p>
          <a:p>
            <a:r>
              <a:rPr lang="zh-CN" altLang="en-US"/>
              <a:t>信仰：对天神的崇拜</a:t>
            </a:r>
          </a:p>
        </p:txBody>
      </p:sp>
    </p:spTree>
    <p:extLst>
      <p:ext uri="{BB962C8B-B14F-4D97-AF65-F5344CB8AC3E}">
        <p14:creationId xmlns:p14="http://schemas.microsoft.com/office/powerpoint/2010/main" val="6561407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dirty="0">
                <a:latin typeface="仿宋" panose="02010609060101010101" charset="-122"/>
                <a:ea typeface="仿宋" panose="02010609060101010101" charset="-122"/>
                <a:sym typeface="+mn-ea"/>
              </a:rPr>
              <a:t>“</a:t>
            </a:r>
            <a:r>
              <a:rPr lang="en-US" altLang="zh-CN" dirty="0">
                <a:latin typeface="仿宋" panose="02010609060101010101" charset="-122"/>
                <a:ea typeface="仿宋" panose="02010609060101010101" charset="-122"/>
                <a:sym typeface="+mn-ea"/>
              </a:rPr>
              <a:t>1</a:t>
            </a:r>
            <a:r>
              <a:rPr lang="zh-CN" altLang="en-US" dirty="0">
                <a:latin typeface="仿宋" panose="02010609060101010101" charset="-122"/>
                <a:ea typeface="仿宋" panose="02010609060101010101" charset="-122"/>
                <a:sym typeface="+mn-ea"/>
              </a:rPr>
              <a:t>、 叙事“一词包括三方面含义：一是叙述内容，指构成一段叙述话语主题的故事内容，即被讲述的故事、  </a:t>
            </a:r>
            <a:r>
              <a:rPr lang="en-US" altLang="zh-CN" dirty="0">
                <a:latin typeface="仿宋" panose="02010609060101010101" charset="-122"/>
                <a:ea typeface="仿宋" panose="02010609060101010101" charset="-122"/>
                <a:sym typeface="+mn-ea"/>
              </a:rPr>
              <a:t>2</a:t>
            </a:r>
            <a:r>
              <a:rPr lang="zh-CN" altLang="en-US" dirty="0">
                <a:latin typeface="仿宋" panose="02010609060101010101" charset="-122"/>
                <a:ea typeface="仿宋" panose="02010609060101010101" charset="-122"/>
                <a:sym typeface="+mn-ea"/>
              </a:rPr>
              <a:t>、《诗经》里 周颂、鲁颂、商颂里都有神话用语，《庄子》的散文神话色彩      </a:t>
            </a:r>
            <a:r>
              <a:rPr lang="en-US" altLang="zh-CN"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、女娲炼石补天、后羿射日 </a:t>
            </a:r>
            <a:r>
              <a:rPr lang="en-US" altLang="zh-CN" dirty="0">
                <a:latin typeface="仿宋" panose="02010609060101010101" charset="-122"/>
                <a:ea typeface="仿宋" panose="02010609060101010101" charset="-122"/>
                <a:sym typeface="+mn-ea"/>
              </a:rPr>
              <a:t>4</a:t>
            </a:r>
            <a:r>
              <a:rPr lang="zh-CN" altLang="en-US" dirty="0">
                <a:latin typeface="仿宋" panose="02010609060101010101" charset="-122"/>
                <a:ea typeface="仿宋" panose="02010609060101010101" charset="-122"/>
                <a:sym typeface="+mn-ea"/>
              </a:rPr>
              <a:t>、巨人夸父追赶太阳、精卫溺死于东海，每年衔木石去填海，体现人类的不屈的精神。</a:t>
            </a:r>
          </a:p>
        </p:txBody>
      </p:sp>
    </p:spTree>
    <p:extLst>
      <p:ext uri="{BB962C8B-B14F-4D97-AF65-F5344CB8AC3E}">
        <p14:creationId xmlns:p14="http://schemas.microsoft.com/office/powerpoint/2010/main" val="1321441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郑振铎曾说</a:t>
            </a:r>
            <a:r>
              <a:rPr lang="en-US" altLang="zh-CN"/>
              <a:t>“</a:t>
            </a:r>
            <a:r>
              <a:rPr lang="zh-CN" altLang="en-US"/>
              <a:t>俗文学就是通俗的文学，就是民间文学，也就是大众的文学。</a:t>
            </a:r>
          </a:p>
        </p:txBody>
      </p:sp>
    </p:spTree>
    <p:extLst>
      <p:ext uri="{BB962C8B-B14F-4D97-AF65-F5344CB8AC3E}">
        <p14:creationId xmlns:p14="http://schemas.microsoft.com/office/powerpoint/2010/main" val="125261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郑振铎曾说</a:t>
            </a:r>
            <a:r>
              <a:rPr lang="en-US" altLang="zh-CN"/>
              <a:t>“</a:t>
            </a:r>
            <a:r>
              <a:rPr lang="zh-CN" altLang="en-US"/>
              <a:t>俗文学就是通俗的文学，就是民间文学，也就是大众的文学。</a:t>
            </a:r>
          </a:p>
        </p:txBody>
      </p:sp>
    </p:spTree>
    <p:extLst>
      <p:ext uri="{BB962C8B-B14F-4D97-AF65-F5344CB8AC3E}">
        <p14:creationId xmlns:p14="http://schemas.microsoft.com/office/powerpoint/2010/main" val="165730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郑振铎曾说</a:t>
            </a:r>
            <a:r>
              <a:rPr lang="en-US" altLang="zh-CN"/>
              <a:t>“</a:t>
            </a:r>
            <a:r>
              <a:rPr lang="zh-CN" altLang="en-US"/>
              <a:t>俗文学就是通俗的文学，就是民间文学，也就是大众的文学。</a:t>
            </a:r>
          </a:p>
        </p:txBody>
      </p:sp>
    </p:spTree>
    <p:extLst>
      <p:ext uri="{BB962C8B-B14F-4D97-AF65-F5344CB8AC3E}">
        <p14:creationId xmlns:p14="http://schemas.microsoft.com/office/powerpoint/2010/main" val="1152839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忠于原作：例如：孟姜女哭长城</a:t>
            </a:r>
          </a:p>
        </p:txBody>
      </p:sp>
    </p:spTree>
    <p:extLst>
      <p:ext uri="{BB962C8B-B14F-4D97-AF65-F5344CB8AC3E}">
        <p14:creationId xmlns:p14="http://schemas.microsoft.com/office/powerpoint/2010/main" val="1030053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1668384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910130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41211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527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725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844783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1257137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177091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1860239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198377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1574653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1756526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2775C63-A354-A846-A9EA-ED09567ED8E9}" type="datetimeFigureOut">
              <a:rPr kumimoji="1" lang="zh-CN" altLang="en-US" smtClean="0"/>
              <a:t>18/9/17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4900642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75C63-A354-A846-A9EA-ED09567ED8E9}" type="datetimeFigureOut">
              <a:rPr kumimoji="1" lang="zh-CN" altLang="en-US" smtClean="0"/>
              <a:t>18/9/17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C5FA-95AC-FD42-9CC8-FB0D21F930ED}" type="slidenum">
              <a:rPr kumimoji="1" lang="zh-CN" altLang="en-US" smtClean="0"/>
              <a:t>‹#›</a:t>
            </a:fld>
            <a:endParaRPr kumimoji="1" lang="zh-CN" altLang="en-US"/>
          </a:p>
        </p:txBody>
      </p:sp>
    </p:spTree>
    <p:extLst>
      <p:ext uri="{BB962C8B-B14F-4D97-AF65-F5344CB8AC3E}">
        <p14:creationId xmlns:p14="http://schemas.microsoft.com/office/powerpoint/2010/main" val="1454541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tags" Target="../tags/tag8.xml"/><Relationship Id="rId2"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image" Target="../media/image34.png"/></Relationships>
</file>

<file path=ppt/slides/_rels/slide101.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image" Target="../media/image34.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34.png"/><Relationship Id="rId1" Type="http://schemas.openxmlformats.org/officeDocument/2006/relationships/tags" Target="../tags/tag100.xml"/><Relationship Id="rId2"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34.png"/><Relationship Id="rId1" Type="http://schemas.openxmlformats.org/officeDocument/2006/relationships/tags" Target="../tags/tag101.xml"/><Relationship Id="rId2"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34.png"/><Relationship Id="rId1" Type="http://schemas.openxmlformats.org/officeDocument/2006/relationships/tags" Target="../tags/tag102.xml"/><Relationship Id="rId2"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36.jpeg"/><Relationship Id="rId5" Type="http://schemas.openxmlformats.org/officeDocument/2006/relationships/image" Target="../media/image37.png"/><Relationship Id="rId1" Type="http://schemas.openxmlformats.org/officeDocument/2006/relationships/tags" Target="../tags/tag104.xml"/><Relationship Id="rId2"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37.png"/><Relationship Id="rId1" Type="http://schemas.openxmlformats.org/officeDocument/2006/relationships/tags" Target="../tags/tag105.xml"/><Relationship Id="rId2"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37.png"/><Relationship Id="rId1" Type="http://schemas.openxmlformats.org/officeDocument/2006/relationships/tags" Target="../tags/tag106.xml"/><Relationship Id="rId2"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37.png"/><Relationship Id="rId1" Type="http://schemas.openxmlformats.org/officeDocument/2006/relationships/tags" Target="../tags/tag107.x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0.png"/><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37.png"/><Relationship Id="rId1" Type="http://schemas.openxmlformats.org/officeDocument/2006/relationships/tags" Target="../tags/tag108.xml"/><Relationship Id="rId2"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image" Target="../media/image37.png"/></Relationships>
</file>

<file path=ppt/slides/_rels/slide112.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image" Target="../media/image37.png"/></Relationships>
</file>

<file path=ppt/slides/_rels/slide113.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image" Target="../media/image37.png"/></Relationships>
</file>

<file path=ppt/slides/_rels/slide114.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115.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tags" Target="../tags/tag113.xml"/><Relationship Id="rId2"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39.png"/><Relationship Id="rId1" Type="http://schemas.openxmlformats.org/officeDocument/2006/relationships/tags" Target="../tags/tag114.xml"/><Relationship Id="rId2"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39.png"/><Relationship Id="rId1" Type="http://schemas.openxmlformats.org/officeDocument/2006/relationships/tags" Target="../tags/tag116.xml"/><Relationship Id="rId2"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39.png"/><Relationship Id="rId1" Type="http://schemas.openxmlformats.org/officeDocument/2006/relationships/tags" Target="../tags/tag117.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7.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image" Target="../media/image39.png"/></Relationships>
</file>

<file path=ppt/slides/_rels/slide121.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image" Target="../media/image39.png"/></Relationships>
</file>

<file path=ppt/slides/_rels/slide122.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image" Target="../media/image39.png"/></Relationships>
</file>

<file path=ppt/slides/_rels/slide123.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 Id="rId3" Type="http://schemas.openxmlformats.org/officeDocument/2006/relationships/image" Target="../media/image39.png"/></Relationships>
</file>

<file path=ppt/slides/_rels/slide124.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image" Target="../media/image39.png"/></Relationships>
</file>

<file path=ppt/slides/_rels/slide125.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 Id="rId3" Type="http://schemas.openxmlformats.org/officeDocument/2006/relationships/image" Target="../media/image39.png"/></Relationships>
</file>

<file path=ppt/slides/_rels/slide126.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7.xml"/><Relationship Id="rId3"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139.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 Id="rId3"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0.png"/><Relationship Id="rId1" Type="http://schemas.openxmlformats.org/officeDocument/2006/relationships/tags" Target="../tags/tag12.xml"/><Relationship Id="rId2"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png"/><Relationship Id="rId1" Type="http://schemas.openxmlformats.org/officeDocument/2006/relationships/tags" Target="../tags/tag138.xml"/><Relationship Id="rId2"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png"/><Relationship Id="rId1" Type="http://schemas.openxmlformats.org/officeDocument/2006/relationships/tags" Target="../tags/tag139.xml"/><Relationship Id="rId2"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png"/><Relationship Id="rId1" Type="http://schemas.openxmlformats.org/officeDocument/2006/relationships/tags" Target="../tags/tag140.xml"/><Relationship Id="rId2"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png"/><Relationship Id="rId1" Type="http://schemas.openxmlformats.org/officeDocument/2006/relationships/tags" Target="../tags/tag141.xml"/><Relationship Id="rId2"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png"/><Relationship Id="rId1" Type="http://schemas.openxmlformats.org/officeDocument/2006/relationships/tags" Target="../tags/tag142.xml"/><Relationship Id="rId2"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 Id="rId3" Type="http://schemas.openxmlformats.org/officeDocument/2006/relationships/image" Target="../media/image45.png"/></Relationships>
</file>

<file path=ppt/slides/_rels/slide146.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147.xml.rels><?xml version="1.0" encoding="UTF-8" standalone="yes"?>
<Relationships xmlns="http://schemas.openxmlformats.org/package/2006/relationships"><Relationship Id="rId1" Type="http://schemas.openxmlformats.org/officeDocument/2006/relationships/tags" Target="../tags/tag145.xml"/><Relationship Id="rId2" Type="http://schemas.openxmlformats.org/officeDocument/2006/relationships/slideLayout" Target="../slideLayouts/slideLayout7.xml"/><Relationship Id="rId3" Type="http://schemas.openxmlformats.org/officeDocument/2006/relationships/image" Target="../media/image46.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6.png"/><Relationship Id="rId1" Type="http://schemas.openxmlformats.org/officeDocument/2006/relationships/tags" Target="../tags/tag146.xml"/><Relationship Id="rId2"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6.png"/><Relationship Id="rId1" Type="http://schemas.openxmlformats.org/officeDocument/2006/relationships/tags" Target="../tags/tag147.x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0.png"/><Relationship Id="rId1" Type="http://schemas.openxmlformats.org/officeDocument/2006/relationships/tags" Target="../tags/tag13.xml"/><Relationship Id="rId2"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6.png"/><Relationship Id="rId1" Type="http://schemas.openxmlformats.org/officeDocument/2006/relationships/tags" Target="../tags/tag148.xml"/><Relationship Id="rId2"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42.jpeg"/><Relationship Id="rId5" Type="http://schemas.openxmlformats.org/officeDocument/2006/relationships/image" Target="../media/image49.jpeg"/><Relationship Id="rId6" Type="http://schemas.openxmlformats.org/officeDocument/2006/relationships/image" Target="../media/image50.png"/><Relationship Id="rId7" Type="http://schemas.openxmlformats.org/officeDocument/2006/relationships/image" Target="../media/image46.png"/><Relationship Id="rId1" Type="http://schemas.openxmlformats.org/officeDocument/2006/relationships/tags" Target="../tags/tag149.xml"/><Relationship Id="rId2"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image" Target="../media/image42.jpeg"/><Relationship Id="rId5" Type="http://schemas.openxmlformats.org/officeDocument/2006/relationships/image" Target="../media/image49.jpeg"/><Relationship Id="rId6" Type="http://schemas.openxmlformats.org/officeDocument/2006/relationships/image" Target="../media/image50.png"/><Relationship Id="rId7" Type="http://schemas.openxmlformats.org/officeDocument/2006/relationships/image" Target="../media/image46.png"/><Relationship Id="rId1" Type="http://schemas.openxmlformats.org/officeDocument/2006/relationships/tags" Target="../tags/tag150.xml"/><Relationship Id="rId2"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image" Target="../media/image42.jpeg"/><Relationship Id="rId5" Type="http://schemas.openxmlformats.org/officeDocument/2006/relationships/image" Target="../media/image49.jpeg"/><Relationship Id="rId6" Type="http://schemas.openxmlformats.org/officeDocument/2006/relationships/image" Target="../media/image50.png"/><Relationship Id="rId7" Type="http://schemas.openxmlformats.org/officeDocument/2006/relationships/image" Target="../media/image46.png"/><Relationship Id="rId1" Type="http://schemas.openxmlformats.org/officeDocument/2006/relationships/tags" Target="../tags/tag151.xml"/><Relationship Id="rId2"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51.jpeg"/><Relationship Id="rId5" Type="http://schemas.openxmlformats.org/officeDocument/2006/relationships/image" Target="../media/image52.jpeg"/><Relationship Id="rId6" Type="http://schemas.openxmlformats.org/officeDocument/2006/relationships/image" Target="../media/image46.png"/><Relationship Id="rId1" Type="http://schemas.openxmlformats.org/officeDocument/2006/relationships/tags" Target="../tags/tag152.xml"/><Relationship Id="rId2"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51.jpeg"/><Relationship Id="rId5" Type="http://schemas.openxmlformats.org/officeDocument/2006/relationships/image" Target="../media/image52.jpeg"/><Relationship Id="rId6" Type="http://schemas.openxmlformats.org/officeDocument/2006/relationships/image" Target="../media/image46.png"/><Relationship Id="rId1" Type="http://schemas.openxmlformats.org/officeDocument/2006/relationships/tags" Target="../tags/tag153.xml"/><Relationship Id="rId2"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image" Target="../media/image51.jpeg"/><Relationship Id="rId5" Type="http://schemas.openxmlformats.org/officeDocument/2006/relationships/image" Target="../media/image52.jpeg"/><Relationship Id="rId6" Type="http://schemas.openxmlformats.org/officeDocument/2006/relationships/image" Target="../media/image46.png"/><Relationship Id="rId1" Type="http://schemas.openxmlformats.org/officeDocument/2006/relationships/tags" Target="../tags/tag154.xml"/><Relationship Id="rId2"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46.png"/><Relationship Id="rId1" Type="http://schemas.openxmlformats.org/officeDocument/2006/relationships/tags" Target="../tags/tag155.xml"/><Relationship Id="rId2"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46.png"/><Relationship Id="rId1" Type="http://schemas.openxmlformats.org/officeDocument/2006/relationships/tags" Target="../tags/tag156.xml"/><Relationship Id="rId2"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eg"/><Relationship Id="rId5" Type="http://schemas.openxmlformats.org/officeDocument/2006/relationships/image" Target="../media/image46.png"/><Relationship Id="rId1" Type="http://schemas.openxmlformats.org/officeDocument/2006/relationships/tags" Target="../tags/tag157.x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0.png"/><Relationship Id="rId1" Type="http://schemas.openxmlformats.org/officeDocument/2006/relationships/tags" Target="../tags/tag14.xml"/><Relationship Id="rId2"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tags" Target="../tags/tag158.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161.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7.xml"/><Relationship Id="rId3" Type="http://schemas.openxmlformats.org/officeDocument/2006/relationships/image" Target="../media/image41.jpe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image" Target="../media/image57.jpeg"/><Relationship Id="rId5" Type="http://schemas.openxmlformats.org/officeDocument/2006/relationships/image" Target="../media/image58.jpeg"/><Relationship Id="rId6" Type="http://schemas.openxmlformats.org/officeDocument/2006/relationships/image" Target="../media/image59.jpeg"/><Relationship Id="rId7" Type="http://schemas.openxmlformats.org/officeDocument/2006/relationships/image" Target="../media/image60.png"/><Relationship Id="rId1" Type="http://schemas.openxmlformats.org/officeDocument/2006/relationships/tags" Target="../tags/tag160.xml"/><Relationship Id="rId2"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tags" Target="../tags/tag161.xml"/><Relationship Id="rId2" Type="http://schemas.openxmlformats.org/officeDocument/2006/relationships/slideLayout" Target="../slideLayouts/slideLayout7.xml"/><Relationship Id="rId3" Type="http://schemas.openxmlformats.org/officeDocument/2006/relationships/image" Target="../media/image60.png"/></Relationships>
</file>

<file path=ppt/slides/_rels/slide164.xml.rels><?xml version="1.0" encoding="UTF-8" standalone="yes"?>
<Relationships xmlns="http://schemas.openxmlformats.org/package/2006/relationships"><Relationship Id="rId1" Type="http://schemas.openxmlformats.org/officeDocument/2006/relationships/tags" Target="../tags/tag162.xml"/><Relationship Id="rId2" Type="http://schemas.openxmlformats.org/officeDocument/2006/relationships/slideLayout" Target="../slideLayouts/slideLayout7.xml"/><Relationship Id="rId3" Type="http://schemas.openxmlformats.org/officeDocument/2006/relationships/image" Target="../media/image60.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61.jpeg"/><Relationship Id="rId5" Type="http://schemas.openxmlformats.org/officeDocument/2006/relationships/image" Target="../media/image62.jpeg"/><Relationship Id="rId6" Type="http://schemas.openxmlformats.org/officeDocument/2006/relationships/image" Target="../media/image60.png"/><Relationship Id="rId1" Type="http://schemas.openxmlformats.org/officeDocument/2006/relationships/tags" Target="../tags/tag163.xml"/><Relationship Id="rId2"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7.xml"/><Relationship Id="rId3" Type="http://schemas.openxmlformats.org/officeDocument/2006/relationships/image" Target="../media/image60.png"/></Relationships>
</file>

<file path=ppt/slides/_rels/slide167.xml.rels><?xml version="1.0" encoding="UTF-8" standalone="yes"?>
<Relationships xmlns="http://schemas.openxmlformats.org/package/2006/relationships"><Relationship Id="rId1" Type="http://schemas.openxmlformats.org/officeDocument/2006/relationships/tags" Target="../tags/tag165.xml"/><Relationship Id="rId2"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tags" Target="../tags/tag167.xml"/><Relationship Id="rId2"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0.png"/><Relationship Id="rId1" Type="http://schemas.openxmlformats.org/officeDocument/2006/relationships/tags" Target="../tags/tag15.xml"/><Relationship Id="rId2"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tags" Target="../tags/tag168.xml"/><Relationship Id="rId2"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tags" Target="../tags/tag169.xml"/><Relationship Id="rId2"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tags" Target="../tags/tag172.xml"/><Relationship Id="rId2"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tags" Target="../tags/tag177.xml"/><Relationship Id="rId2"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0.png"/><Relationship Id="rId1" Type="http://schemas.openxmlformats.org/officeDocument/2006/relationships/tags" Target="../tags/tag16.xml"/><Relationship Id="rId2"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0.png"/><Relationship Id="rId1" Type="http://schemas.openxmlformats.org/officeDocument/2006/relationships/tags" Target="../tags/tag17.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0.png"/><Relationship Id="rId1" Type="http://schemas.openxmlformats.org/officeDocument/2006/relationships/tags" Target="../tags/tag18.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0.png"/><Relationship Id="rId1" Type="http://schemas.openxmlformats.org/officeDocument/2006/relationships/tags" Target="../tags/tag19.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7.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7.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7.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7.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7.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4.png"/><Relationship Id="rId1" Type="http://schemas.openxmlformats.org/officeDocument/2006/relationships/tags" Target="../tags/tag27.x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3.jpeg"/><Relationship Id="rId1" Type="http://schemas.openxmlformats.org/officeDocument/2006/relationships/tags" Target="../tags/tag1.xml"/><Relationship Id="rId2"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5.jpeg"/><Relationship Id="rId5" Type="http://schemas.openxmlformats.org/officeDocument/2006/relationships/image" Target="../media/image14.png"/><Relationship Id="rId1" Type="http://schemas.openxmlformats.org/officeDocument/2006/relationships/tags" Target="../tags/tag28.x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4.png"/><Relationship Id="rId1" Type="http://schemas.openxmlformats.org/officeDocument/2006/relationships/tags" Target="../tags/tag29.x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4.png"/><Relationship Id="rId1" Type="http://schemas.openxmlformats.org/officeDocument/2006/relationships/tags" Target="../tags/tag30.x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6.jpeg"/><Relationship Id="rId5" Type="http://schemas.openxmlformats.org/officeDocument/2006/relationships/image" Target="../media/image14.png"/><Relationship Id="rId1" Type="http://schemas.openxmlformats.org/officeDocument/2006/relationships/tags" Target="../tags/tag31.x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4.png"/><Relationship Id="rId1" Type="http://schemas.openxmlformats.org/officeDocument/2006/relationships/tags" Target="../tags/tag34.xml"/><Relationship Id="rId2"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4.png"/><Relationship Id="rId1" Type="http://schemas.openxmlformats.org/officeDocument/2006/relationships/tags" Target="../tags/tag35.xml"/><Relationship Id="rId2"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4.png"/><Relationship Id="rId1" Type="http://schemas.openxmlformats.org/officeDocument/2006/relationships/tags" Target="../tags/tag36.x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14.png"/><Relationship Id="rId1" Type="http://schemas.openxmlformats.org/officeDocument/2006/relationships/tags" Target="../tags/tag37.x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2.xml"/><Relationship Id="rId3"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7.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14.png"/><Relationship Id="rId1" Type="http://schemas.openxmlformats.org/officeDocument/2006/relationships/tags" Target="../tags/tag48.x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14.png"/><Relationship Id="rId1" Type="http://schemas.openxmlformats.org/officeDocument/2006/relationships/tags" Target="../tags/tag49.x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14.png"/><Relationship Id="rId1" Type="http://schemas.openxmlformats.org/officeDocument/2006/relationships/tags" Target="../tags/tag50.x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2.xml"/><Relationship Id="rId3"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23.png"/><Relationship Id="rId1" Type="http://schemas.openxmlformats.org/officeDocument/2006/relationships/tags" Target="../tags/tag58.xml"/><Relationship Id="rId2"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23.png"/><Relationship Id="rId1" Type="http://schemas.openxmlformats.org/officeDocument/2006/relationships/tags" Target="../tags/tag59.xml"/><Relationship Id="rId2"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23.png"/><Relationship Id="rId1" Type="http://schemas.openxmlformats.org/officeDocument/2006/relationships/tags" Target="../tags/tag60.xml"/><Relationship Id="rId2"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1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13.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13.xml"/><Relationship Id="rId3"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13.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68.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image" Target="../media/image6.jpeg"/></Relationships>
</file>

<file path=ppt/slides/_rels/slide69.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png"/><Relationship Id="rId1" Type="http://schemas.openxmlformats.org/officeDocument/2006/relationships/tags" Target="../tags/tag77.x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png"/><Relationship Id="rId1" Type="http://schemas.openxmlformats.org/officeDocument/2006/relationships/tags" Target="../tags/tag78.x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image" Target="../media/image29.png"/></Relationships>
</file>

<file path=ppt/slides/_rels/slide82.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29.png"/><Relationship Id="rId1" Type="http://schemas.openxmlformats.org/officeDocument/2006/relationships/tags" Target="../tags/tag80.xml"/><Relationship Id="rId2"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31.jpeg"/><Relationship Id="rId5" Type="http://schemas.openxmlformats.org/officeDocument/2006/relationships/image" Target="../media/image29.png"/><Relationship Id="rId1" Type="http://schemas.openxmlformats.org/officeDocument/2006/relationships/tags" Target="../tags/tag81.xml"/><Relationship Id="rId2"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32.jpeg"/><Relationship Id="rId5" Type="http://schemas.openxmlformats.org/officeDocument/2006/relationships/image" Target="../media/image29.png"/><Relationship Id="rId1" Type="http://schemas.openxmlformats.org/officeDocument/2006/relationships/tags" Target="../tags/tag82.xml"/><Relationship Id="rId2"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29.png"/><Relationship Id="rId1" Type="http://schemas.openxmlformats.org/officeDocument/2006/relationships/tags" Target="../tags/tag83.xml"/><Relationship Id="rId2"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29.png"/><Relationship Id="rId1" Type="http://schemas.openxmlformats.org/officeDocument/2006/relationships/tags" Target="../tags/tag84.xml"/><Relationship Id="rId2"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88.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89.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7.xml"/><Relationship Id="rId3" Type="http://schemas.openxmlformats.org/officeDocument/2006/relationships/image" Target="../media/image6.jpeg"/></Relationships>
</file>

<file path=ppt/slides/_rels/slide90.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91.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92.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93.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13.xml"/><Relationship Id="rId3"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image" Target="../media/image5.jpeg"/></Relationships>
</file>

<file path=ppt/slides/_rels/slide95.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tags" Target="../tags/tag93.xml"/><Relationship Id="rId2"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tags" Target="../tags/tag94.xml"/><Relationship Id="rId2"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tags" Target="../tags/tag95.xml"/><Relationship Id="rId2"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4.png"/><Relationship Id="rId1" Type="http://schemas.openxmlformats.org/officeDocument/2006/relationships/tags" Target="../tags/tag96.xml"/><Relationship Id="rId2"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34.png"/><Relationship Id="rId1" Type="http://schemas.openxmlformats.org/officeDocument/2006/relationships/tags" Target="../tags/tag97.x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p:cNvSpPr txBox="1"/>
          <p:nvPr/>
        </p:nvSpPr>
        <p:spPr>
          <a:xfrm>
            <a:off x="5611345" y="1725062"/>
            <a:ext cx="5991860" cy="971550"/>
          </a:xfrm>
          <a:prstGeom prst="rect">
            <a:avLst/>
          </a:prstGeom>
          <a:noFill/>
          <a:ln w="9525">
            <a:noFill/>
          </a:ln>
        </p:spPr>
        <p:txBody>
          <a:bodyPr anchor="b"/>
          <a:lstStyle/>
          <a:p>
            <a:pPr defTabSz="914400"/>
            <a:r>
              <a:rPr lang="zh-CN" altLang="en-US" sz="5400" b="1" dirty="0">
                <a:latin typeface="STHeiti Light" charset="-122"/>
                <a:ea typeface="STHeiti Light" charset="-122"/>
                <a:cs typeface="STHeiti Light" charset="-122"/>
                <a:sym typeface="+mn-ea"/>
              </a:rPr>
              <a:t>民间文学概论</a:t>
            </a:r>
          </a:p>
        </p:txBody>
      </p:sp>
      <p:pic>
        <p:nvPicPr>
          <p:cNvPr id="1026" name="Picture 2" descr="http://img2.imgtn.bdimg.com/it/u=2299543968,895629692&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62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020732" y="3812583"/>
            <a:ext cx="3890075" cy="646331"/>
          </a:xfrm>
          <a:prstGeom prst="rect">
            <a:avLst/>
          </a:prstGeom>
          <a:noFill/>
        </p:spPr>
        <p:txBody>
          <a:bodyPr wrap="square" rtlCol="0">
            <a:spAutoFit/>
          </a:bodyPr>
          <a:lstStyle/>
          <a:p>
            <a:r>
              <a:rPr kumimoji="1" lang="zh-CN" altLang="en-US" sz="3600" dirty="0" smtClean="0">
                <a:latin typeface="STHeiti Light" charset="-122"/>
                <a:ea typeface="STHeiti Light" charset="-122"/>
                <a:cs typeface="STHeiti Light" charset="-122"/>
              </a:rPr>
              <a:t>主讲老师：李东洋</a:t>
            </a:r>
            <a:endParaRPr kumimoji="1" lang="zh-CN" altLang="en-US" sz="3600" dirty="0">
              <a:latin typeface="STHeiti Light" charset="-122"/>
              <a:ea typeface="STHeiti Light" charset="-122"/>
              <a:cs typeface="STHeiti Light" charset="-122"/>
            </a:endParaRPr>
          </a:p>
        </p:txBody>
      </p:sp>
    </p:spTree>
    <p:extLst>
      <p:ext uri="{BB962C8B-B14F-4D97-AF65-F5344CB8AC3E}">
        <p14:creationId xmlns:p14="http://schemas.microsoft.com/office/powerpoint/2010/main" val="16064611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user\Desktop\ppt图片\timg (3).jpgtimg (3)"/>
          <p:cNvPicPr>
            <a:picLocks noChangeAspect="1"/>
          </p:cNvPicPr>
          <p:nvPr/>
        </p:nvPicPr>
        <p:blipFill>
          <a:blip r:embed="rId3"/>
          <a:srcRect/>
          <a:stretch>
            <a:fillRect/>
          </a:stretch>
        </p:blipFill>
        <p:spPr>
          <a:xfrm>
            <a:off x="846455" y="1741805"/>
            <a:ext cx="2707640" cy="347281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b="17108"/>
          <a:stretch>
            <a:fillRect/>
          </a:stretch>
        </p:blipFill>
        <p:spPr>
          <a:xfrm>
            <a:off x="4662920" y="1744918"/>
            <a:ext cx="2749489" cy="3469050"/>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18245" t="-1229" r="14512" b="1229"/>
          <a:stretch>
            <a:fillRect/>
          </a:stretch>
        </p:blipFill>
        <p:spPr>
          <a:xfrm>
            <a:off x="8366076" y="1744918"/>
            <a:ext cx="2749489" cy="3469051"/>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Box 5">
            <a:extLst>
              <a:ext uri="{FF2B5EF4-FFF2-40B4-BE49-F238E27FC236}">
                <a16:creationId xmlns:a16="http://schemas.microsoft.com/office/drawing/2014/main" xmlns="" id="{A06973D5-F96D-F74C-BBD3-23958A341E68}"/>
              </a:ext>
            </a:extLst>
          </p:cNvPr>
          <p:cNvSpPr txBox="1"/>
          <p:nvPr/>
        </p:nvSpPr>
        <p:spPr>
          <a:xfrm>
            <a:off x="598123" y="428472"/>
            <a:ext cx="2205395"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1.1</a:t>
            </a:r>
            <a:endParaRPr lang="zh-CN" altLang="en-US" sz="2800"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18956247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735" y="1339215"/>
            <a:ext cx="11821160" cy="661848"/>
          </a:xfrm>
          <a:prstGeom prst="rect">
            <a:avLst/>
          </a:prstGeom>
        </p:spPr>
        <p:txBody>
          <a:bodyPr wrap="square">
            <a:spAutoFit/>
          </a:bodyPr>
          <a:lstStyle/>
          <a:p>
            <a:pPr indent="457200" eaLnBrk="0" fontAlgn="base" hangingPunct="0">
              <a:lnSpc>
                <a:spcPct val="150000"/>
              </a:lnSpc>
              <a:spcBef>
                <a:spcPct val="0"/>
              </a:spcBef>
              <a:spcAft>
                <a:spcPct val="0"/>
              </a:spcAft>
            </a:pPr>
            <a:r>
              <a:rPr lang="zh-CN" altLang="en-US" sz="2800" b="1" dirty="0">
                <a:latin typeface="微软雅黑" panose="020B0503020204020204" charset="-122"/>
                <a:ea typeface="微软雅黑" panose="020B0503020204020204" charset="-122"/>
                <a:cs typeface="Calibri" panose="020F0502020204030204" charset="0"/>
                <a:sym typeface="Wingdings" panose="05000000000000000000" charset="0"/>
              </a:rPr>
              <a:t> </a:t>
            </a:r>
            <a:r>
              <a:rPr lang="zh-CN" altLang="en-US" sz="2800" dirty="0">
                <a:latin typeface="微软雅黑" panose="020B0503020204020204" charset="-122"/>
                <a:ea typeface="微软雅黑" panose="020B0503020204020204" charset="-122"/>
                <a:cs typeface="Calibri" panose="020F0502020204030204" charset="0"/>
              </a:rPr>
              <a:t>民间文学的口头特征，主要是</a:t>
            </a:r>
            <a:r>
              <a:rPr lang="zh-CN" altLang="en-US" sz="2800" dirty="0" smtClean="0">
                <a:latin typeface="微软雅黑" panose="020B0503020204020204" charset="-122"/>
                <a:ea typeface="微软雅黑" panose="020B0503020204020204" charset="-122"/>
                <a:cs typeface="Calibri" panose="020F0502020204030204" charset="0"/>
              </a:rPr>
              <a:t>针对</a:t>
            </a:r>
            <a:r>
              <a:rPr lang="en-US" altLang="zh-CN" sz="2800" dirty="0" smtClean="0">
                <a:latin typeface="微软雅黑" panose="020B0503020204020204" charset="-122"/>
                <a:ea typeface="微软雅黑" panose="020B0503020204020204" charset="-122"/>
                <a:cs typeface="Calibri" panose="020F0502020204030204" charset="0"/>
              </a:rPr>
              <a:t>(</a:t>
            </a:r>
            <a:r>
              <a:rPr lang="zh-CN" altLang="en-US" sz="2800" dirty="0" smtClean="0">
                <a:latin typeface="微软雅黑" panose="020B0503020204020204" charset="-122"/>
                <a:ea typeface="微软雅黑" panose="020B0503020204020204" charset="-122"/>
                <a:cs typeface="Calibri" panose="020F0502020204030204" charset="0"/>
              </a:rPr>
              <a:t>      </a:t>
            </a:r>
            <a:r>
              <a:rPr lang="en-US" altLang="zh-CN" sz="2800" dirty="0" smtClean="0">
                <a:latin typeface="微软雅黑" panose="020B0503020204020204" charset="-122"/>
                <a:ea typeface="微软雅黑" panose="020B0503020204020204" charset="-122"/>
                <a:cs typeface="Calibri" panose="020F0502020204030204" charset="0"/>
              </a:rPr>
              <a:t>)</a:t>
            </a:r>
            <a:r>
              <a:rPr lang="zh-CN" altLang="en-US" sz="2800" dirty="0" smtClean="0">
                <a:latin typeface="微软雅黑" panose="020B0503020204020204" charset="-122"/>
                <a:ea typeface="微软雅黑" panose="020B0503020204020204" charset="-122"/>
                <a:cs typeface="Calibri" panose="020F0502020204030204" charset="0"/>
              </a:rPr>
              <a:t>的</a:t>
            </a:r>
            <a:r>
              <a:rPr lang="zh-CN" altLang="en-US" sz="2800" dirty="0">
                <a:latin typeface="微软雅黑" panose="020B0503020204020204" charset="-122"/>
                <a:ea typeface="微软雅黑" panose="020B0503020204020204" charset="-122"/>
                <a:cs typeface="Calibri" panose="020F0502020204030204" charset="0"/>
              </a:rPr>
              <a:t>书面创作形式提出的；</a:t>
            </a:r>
            <a:endParaRPr lang="zh-CN" altLang="en-US" sz="2800" b="1" u="sng" dirty="0">
              <a:latin typeface="微软雅黑" panose="020B0503020204020204" charset="-122"/>
              <a:ea typeface="微软雅黑" panose="020B0503020204020204" charset="-122"/>
              <a:cs typeface="Calibri" panose="020F0502020204030204" charset="0"/>
            </a:endParaRPr>
          </a:p>
        </p:txBody>
      </p:sp>
      <p:sp>
        <p:nvSpPr>
          <p:cNvPr id="3" name="五边形 2"/>
          <p:cNvSpPr/>
          <p:nvPr/>
        </p:nvSpPr>
        <p:spPr>
          <a:xfrm flipH="1">
            <a:off x="4559199" y="45450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4" name="文本框 3"/>
          <p:cNvSpPr txBox="1"/>
          <p:nvPr/>
        </p:nvSpPr>
        <p:spPr>
          <a:xfrm>
            <a:off x="165735" y="243840"/>
            <a:ext cx="3824445" cy="662489"/>
          </a:xfrm>
          <a:prstGeom prst="rect">
            <a:avLst/>
          </a:prstGeom>
          <a:noFill/>
        </p:spPr>
        <p:txBody>
          <a:bodyPr wrap="none" rtlCol="0" anchor="t">
            <a:spAutoFit/>
          </a:bodyPr>
          <a:lstStyle/>
          <a:p>
            <a:pPr indent="504190" eaLnBrk="1"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8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sp>
        <p:nvSpPr>
          <p:cNvPr id="7" name="文本框 6"/>
          <p:cNvSpPr txBox="1"/>
          <p:nvPr/>
        </p:nvSpPr>
        <p:spPr>
          <a:xfrm>
            <a:off x="165735" y="2414270"/>
            <a:ext cx="11526520" cy="1317092"/>
          </a:xfrm>
          <a:prstGeom prst="rect">
            <a:avLst/>
          </a:prstGeom>
          <a:noFill/>
        </p:spPr>
        <p:txBody>
          <a:bodyPr wrap="square" rtlCol="0" anchor="t">
            <a:spAutoFit/>
          </a:bodyPr>
          <a:lstStyle/>
          <a:p>
            <a:pPr indent="457200" eaLnBrk="0" fontAlgn="base" hangingPunct="0">
              <a:lnSpc>
                <a:spcPct val="150000"/>
              </a:lnSpc>
              <a:spcBef>
                <a:spcPct val="0"/>
              </a:spcBef>
              <a:spcAft>
                <a:spcPct val="0"/>
              </a:spcAft>
            </a:pPr>
            <a:r>
              <a:rPr lang="zh-CN" altLang="en-US" sz="2800" dirty="0" smtClean="0">
                <a:latin typeface="微软雅黑" panose="020B0503020204020204" charset="-122"/>
                <a:ea typeface="微软雅黑" panose="020B0503020204020204" charset="-122"/>
                <a:cs typeface="Calibri" panose="020F0502020204030204" charset="0"/>
                <a:sym typeface="Wingdings" panose="05000000000000000000" charset="0"/>
              </a:rPr>
              <a:t></a:t>
            </a:r>
            <a:r>
              <a:rPr lang="en-US" altLang="zh-CN" sz="2800" dirty="0" smtClean="0">
                <a:latin typeface="微软雅黑" panose="020B0503020204020204" charset="-122"/>
                <a:ea typeface="微软雅黑" panose="020B0503020204020204" charset="-122"/>
                <a:cs typeface="Calibri" panose="020F0502020204030204" charset="0"/>
                <a:sym typeface="+mn-ea"/>
              </a:rPr>
              <a:t>(</a:t>
            </a:r>
            <a:r>
              <a:rPr lang="zh-CN" altLang="en-US" sz="2800" dirty="0" smtClean="0">
                <a:latin typeface="微软雅黑" panose="020B0503020204020204" charset="-122"/>
                <a:ea typeface="微软雅黑" panose="020B0503020204020204" charset="-122"/>
                <a:cs typeface="Calibri" panose="020F0502020204030204" charset="0"/>
                <a:sym typeface="+mn-ea"/>
              </a:rPr>
              <a:t>       </a:t>
            </a:r>
            <a:r>
              <a:rPr lang="en-US" altLang="zh-CN" sz="2800" dirty="0" smtClean="0">
                <a:latin typeface="微软雅黑" panose="020B0503020204020204" charset="-122"/>
                <a:ea typeface="微软雅黑" panose="020B0503020204020204" charset="-122"/>
                <a:cs typeface="Calibri" panose="020F0502020204030204" charset="0"/>
                <a:sym typeface="+mn-ea"/>
              </a:rPr>
              <a:t>)</a:t>
            </a:r>
            <a:r>
              <a:rPr lang="zh-CN" altLang="en-US" sz="2800" dirty="0" smtClean="0">
                <a:latin typeface="微软雅黑" panose="020B0503020204020204" charset="-122"/>
                <a:ea typeface="微软雅黑" panose="020B0503020204020204" charset="-122"/>
                <a:cs typeface="Calibri" panose="020F0502020204030204" charset="0"/>
                <a:sym typeface="+mn-ea"/>
              </a:rPr>
              <a:t>是</a:t>
            </a:r>
            <a:r>
              <a:rPr lang="zh-CN" altLang="en-US" sz="2800" dirty="0">
                <a:latin typeface="微软雅黑" panose="020B0503020204020204" charset="-122"/>
                <a:ea typeface="微软雅黑" panose="020B0503020204020204" charset="-122"/>
                <a:cs typeface="Calibri" panose="020F0502020204030204" charset="0"/>
                <a:sym typeface="+mn-ea"/>
              </a:rPr>
              <a:t>民间文学与作家文学显著区别的特征。民间口头文学也可以用书面文字记录下来，但是，文字形式也不是必须的表达形式。</a:t>
            </a:r>
            <a:endParaRPr lang="zh-CN" altLang="en-US" sz="2800" dirty="0"/>
          </a:p>
        </p:txBody>
      </p:sp>
      <p:pic>
        <p:nvPicPr>
          <p:cNvPr id="9" name="图片 8"/>
          <p:cNvPicPr>
            <a:picLocks noChangeAspect="1"/>
          </p:cNvPicPr>
          <p:nvPr/>
        </p:nvPicPr>
        <p:blipFill>
          <a:blip r:embed="rId3"/>
          <a:stretch>
            <a:fillRect/>
          </a:stretch>
        </p:blipFill>
        <p:spPr>
          <a:xfrm>
            <a:off x="9066762" y="21824"/>
            <a:ext cx="3125238" cy="1422806"/>
          </a:xfrm>
          <a:prstGeom prst="rect">
            <a:avLst/>
          </a:prstGeom>
        </p:spPr>
      </p:pic>
      <p:sp>
        <p:nvSpPr>
          <p:cNvPr id="10" name="文本框 9"/>
          <p:cNvSpPr txBox="1"/>
          <p:nvPr/>
        </p:nvSpPr>
        <p:spPr>
          <a:xfrm>
            <a:off x="634516" y="4007897"/>
            <a:ext cx="8671560" cy="661848"/>
          </a:xfrm>
          <a:prstGeom prst="rect">
            <a:avLst/>
          </a:prstGeom>
          <a:noFill/>
        </p:spPr>
        <p:txBody>
          <a:bodyPr wrap="square" rtlCol="0">
            <a:spAutoFit/>
          </a:bodyPr>
          <a:lstStyle/>
          <a:p>
            <a:pPr>
              <a:lnSpc>
                <a:spcPct val="150000"/>
              </a:lnSpc>
            </a:pPr>
            <a:r>
              <a:rPr lang="zh-CN" altLang="en-US" sz="2800" dirty="0">
                <a:latin typeface="微软雅黑" panose="020B0503020204020204" charset="-122"/>
                <a:ea typeface="微软雅黑" panose="020B0503020204020204" charset="-122"/>
                <a:cs typeface="Calibri" panose="020F0502020204030204" charset="0"/>
                <a:sym typeface="Wingdings" panose="05000000000000000000" charset="0"/>
              </a:rPr>
              <a:t> </a:t>
            </a:r>
            <a:r>
              <a:rPr lang="zh-CN" altLang="en-US" sz="2800" dirty="0">
                <a:latin typeface="微软雅黑" panose="020B0503020204020204" charset="-122"/>
                <a:ea typeface="微软雅黑" panose="020B0503020204020204" charset="-122"/>
                <a:cs typeface="Calibri" panose="020F0502020204030204" charset="0"/>
                <a:sym typeface="+mn-ea"/>
              </a:rPr>
              <a:t>民间文学是存在于</a:t>
            </a:r>
            <a:r>
              <a:rPr lang="zh-CN" altLang="en-US" sz="2800" dirty="0" smtClean="0">
                <a:latin typeface="微软雅黑" panose="020B0503020204020204" charset="-122"/>
                <a:ea typeface="微软雅黑" panose="020B0503020204020204" charset="-122"/>
                <a:cs typeface="Calibri" panose="020F0502020204030204" charset="0"/>
                <a:sym typeface="+mn-ea"/>
              </a:rPr>
              <a:t>民众</a:t>
            </a:r>
            <a:r>
              <a:rPr lang="en-US" altLang="zh-CN" sz="2800" dirty="0" smtClean="0">
                <a:latin typeface="微软雅黑" panose="020B0503020204020204" charset="-122"/>
                <a:ea typeface="微软雅黑" panose="020B0503020204020204" charset="-122"/>
                <a:cs typeface="Calibri" panose="020F0502020204030204" charset="0"/>
                <a:sym typeface="+mn-ea"/>
              </a:rPr>
              <a:t>(</a:t>
            </a:r>
            <a:r>
              <a:rPr lang="zh-CN" altLang="en-US" sz="2800" dirty="0" smtClean="0">
                <a:latin typeface="微软雅黑" panose="020B0503020204020204" charset="-122"/>
                <a:ea typeface="微软雅黑" panose="020B0503020204020204" charset="-122"/>
                <a:cs typeface="Calibri" panose="020F0502020204030204" charset="0"/>
                <a:sym typeface="+mn-ea"/>
              </a:rPr>
              <a:t>         </a:t>
            </a:r>
            <a:r>
              <a:rPr lang="en-US" altLang="zh-CN" sz="2800" dirty="0" smtClean="0">
                <a:latin typeface="微软雅黑" panose="020B0503020204020204" charset="-122"/>
                <a:ea typeface="微软雅黑" panose="020B0503020204020204" charset="-122"/>
                <a:cs typeface="Calibri" panose="020F0502020204030204" charset="0"/>
                <a:sym typeface="+mn-ea"/>
              </a:rPr>
              <a:t>)</a:t>
            </a:r>
            <a:r>
              <a:rPr lang="zh-CN" altLang="en-US" sz="2800" dirty="0" smtClean="0">
                <a:latin typeface="微软雅黑" panose="020B0503020204020204" charset="-122"/>
                <a:ea typeface="微软雅黑" panose="020B0503020204020204" charset="-122"/>
                <a:cs typeface="Calibri" panose="020F0502020204030204" charset="0"/>
                <a:sym typeface="+mn-ea"/>
              </a:rPr>
              <a:t>的</a:t>
            </a:r>
            <a:r>
              <a:rPr lang="zh-CN" altLang="en-US" sz="2800" dirty="0">
                <a:latin typeface="微软雅黑" panose="020B0503020204020204" charset="-122"/>
                <a:ea typeface="微软雅黑" panose="020B0503020204020204" charset="-122"/>
                <a:cs typeface="Calibri" panose="020F0502020204030204" charset="0"/>
                <a:sym typeface="+mn-ea"/>
              </a:rPr>
              <a:t>活动着的文学。</a:t>
            </a:r>
            <a:endParaRPr lang="zh-CN" altLang="en-US" sz="2800"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2808124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734" y="1339215"/>
            <a:ext cx="12254865" cy="738664"/>
          </a:xfrm>
          <a:prstGeom prst="rect">
            <a:avLst/>
          </a:prstGeom>
        </p:spPr>
        <p:txBody>
          <a:bodyPr wrap="square">
            <a:spAutoFit/>
          </a:bodyPr>
          <a:lstStyle/>
          <a:p>
            <a:pPr indent="457200" eaLnBrk="0" fontAlgn="base" hangingPunct="0">
              <a:lnSpc>
                <a:spcPct val="150000"/>
              </a:lnSpc>
              <a:spcBef>
                <a:spcPct val="0"/>
              </a:spcBef>
              <a:spcAft>
                <a:spcPct val="0"/>
              </a:spcAft>
            </a:pPr>
            <a:r>
              <a:rPr lang="zh-CN" altLang="en-US" sz="2800" b="1" dirty="0">
                <a:latin typeface="微软雅黑" panose="020B0503020204020204" charset="-122"/>
                <a:ea typeface="微软雅黑" panose="020B0503020204020204" charset="-122"/>
                <a:cs typeface="Calibri" panose="020F0502020204030204" charset="0"/>
                <a:sym typeface="Wingdings" panose="05000000000000000000" charset="0"/>
              </a:rPr>
              <a:t> </a:t>
            </a:r>
            <a:r>
              <a:rPr lang="zh-CN" altLang="en-US" sz="2800" dirty="0">
                <a:latin typeface="微软雅黑" panose="020B0503020204020204" charset="-122"/>
                <a:ea typeface="微软雅黑" panose="020B0503020204020204" charset="-122"/>
                <a:cs typeface="Calibri" panose="020F0502020204030204" charset="0"/>
              </a:rPr>
              <a:t>民间文学的口头特征，主要是</a:t>
            </a:r>
            <a:r>
              <a:rPr lang="zh-CN" altLang="en-US" sz="2800" dirty="0" smtClean="0">
                <a:latin typeface="微软雅黑" panose="020B0503020204020204" charset="-122"/>
                <a:ea typeface="微软雅黑" panose="020B0503020204020204" charset="-122"/>
                <a:cs typeface="Calibri" panose="020F0502020204030204" charset="0"/>
              </a:rPr>
              <a:t>针对</a:t>
            </a:r>
            <a:r>
              <a:rPr lang="en-US" altLang="zh-CN" sz="2800" dirty="0" smtClean="0">
                <a:solidFill>
                  <a:srgbClr val="C00000"/>
                </a:solidFill>
                <a:latin typeface="微软雅黑" panose="020B0503020204020204" charset="-122"/>
                <a:ea typeface="微软雅黑" panose="020B0503020204020204" charset="-122"/>
                <a:cs typeface="Calibri" panose="020F0502020204030204" charset="0"/>
              </a:rPr>
              <a:t>(</a:t>
            </a:r>
            <a:r>
              <a:rPr lang="zh-CN" altLang="en-US" sz="2800" dirty="0" smtClean="0">
                <a:solidFill>
                  <a:srgbClr val="C00000"/>
                </a:solidFill>
                <a:latin typeface="微软雅黑" panose="020B0503020204020204" charset="-122"/>
                <a:ea typeface="微软雅黑" panose="020B0503020204020204" charset="-122"/>
                <a:cs typeface="Calibri" panose="020F0502020204030204" charset="0"/>
              </a:rPr>
              <a:t> 作家文学</a:t>
            </a:r>
            <a:r>
              <a:rPr lang="en-US" altLang="zh-CN" sz="2800" dirty="0" smtClean="0">
                <a:solidFill>
                  <a:srgbClr val="C00000"/>
                </a:solidFill>
                <a:latin typeface="微软雅黑" panose="020B0503020204020204" charset="-122"/>
                <a:ea typeface="微软雅黑" panose="020B0503020204020204" charset="-122"/>
                <a:cs typeface="Calibri" panose="020F0502020204030204" charset="0"/>
              </a:rPr>
              <a:t>)</a:t>
            </a:r>
            <a:r>
              <a:rPr lang="zh-CN" altLang="en-US" sz="2800" dirty="0" smtClean="0">
                <a:latin typeface="微软雅黑" panose="020B0503020204020204" charset="-122"/>
                <a:ea typeface="微软雅黑" panose="020B0503020204020204" charset="-122"/>
                <a:cs typeface="Calibri" panose="020F0502020204030204" charset="0"/>
              </a:rPr>
              <a:t>的</a:t>
            </a:r>
            <a:r>
              <a:rPr lang="zh-CN" altLang="en-US" sz="2800" dirty="0">
                <a:latin typeface="微软雅黑" panose="020B0503020204020204" charset="-122"/>
                <a:ea typeface="微软雅黑" panose="020B0503020204020204" charset="-122"/>
                <a:cs typeface="Calibri" panose="020F0502020204030204" charset="0"/>
              </a:rPr>
              <a:t>书面创作形式提出的；</a:t>
            </a:r>
            <a:endParaRPr lang="zh-CN" altLang="en-US" sz="2800" b="1" u="sng" dirty="0">
              <a:latin typeface="微软雅黑" panose="020B0503020204020204" charset="-122"/>
              <a:ea typeface="微软雅黑" panose="020B0503020204020204" charset="-122"/>
              <a:cs typeface="Calibri" panose="020F0502020204030204" charset="0"/>
            </a:endParaRPr>
          </a:p>
        </p:txBody>
      </p:sp>
      <p:sp>
        <p:nvSpPr>
          <p:cNvPr id="3" name="五边形 2"/>
          <p:cNvSpPr/>
          <p:nvPr/>
        </p:nvSpPr>
        <p:spPr>
          <a:xfrm flipH="1">
            <a:off x="4559199" y="45450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4" name="文本框 3"/>
          <p:cNvSpPr txBox="1"/>
          <p:nvPr/>
        </p:nvSpPr>
        <p:spPr>
          <a:xfrm>
            <a:off x="165735" y="243840"/>
            <a:ext cx="3824445" cy="662489"/>
          </a:xfrm>
          <a:prstGeom prst="rect">
            <a:avLst/>
          </a:prstGeom>
          <a:noFill/>
        </p:spPr>
        <p:txBody>
          <a:bodyPr wrap="none" rtlCol="0" anchor="t">
            <a:spAutoFit/>
          </a:bodyPr>
          <a:lstStyle/>
          <a:p>
            <a:pPr indent="504190" eaLnBrk="1"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8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sp>
        <p:nvSpPr>
          <p:cNvPr id="7" name="文本框 6"/>
          <p:cNvSpPr txBox="1"/>
          <p:nvPr/>
        </p:nvSpPr>
        <p:spPr>
          <a:xfrm>
            <a:off x="165735" y="2414270"/>
            <a:ext cx="11526520" cy="1384995"/>
          </a:xfrm>
          <a:prstGeom prst="rect">
            <a:avLst/>
          </a:prstGeom>
          <a:noFill/>
        </p:spPr>
        <p:txBody>
          <a:bodyPr wrap="square" rtlCol="0" anchor="t">
            <a:spAutoFit/>
          </a:bodyPr>
          <a:lstStyle/>
          <a:p>
            <a:pPr indent="457200" eaLnBrk="0" fontAlgn="base" hangingPunct="0">
              <a:lnSpc>
                <a:spcPct val="150000"/>
              </a:lnSpc>
              <a:spcBef>
                <a:spcPct val="0"/>
              </a:spcBef>
              <a:spcAft>
                <a:spcPct val="0"/>
              </a:spcAft>
            </a:pPr>
            <a:r>
              <a:rPr lang="zh-CN" altLang="en-US" sz="2800" dirty="0" smtClean="0">
                <a:latin typeface="微软雅黑" panose="020B0503020204020204" charset="-122"/>
                <a:ea typeface="微软雅黑" panose="020B0503020204020204" charset="-122"/>
                <a:cs typeface="Calibri" panose="020F0502020204030204" charset="0"/>
                <a:sym typeface="Wingdings" panose="05000000000000000000" charset="0"/>
              </a:rPr>
              <a:t></a:t>
            </a:r>
            <a:r>
              <a:rPr lang="en-US" altLang="zh-CN" sz="2800" dirty="0" smtClean="0">
                <a:solidFill>
                  <a:srgbClr val="C00000"/>
                </a:solidFill>
                <a:latin typeface="微软雅黑" panose="020B0503020204020204" charset="-122"/>
                <a:ea typeface="微软雅黑" panose="020B0503020204020204" charset="-122"/>
                <a:cs typeface="Calibri" panose="020F0502020204030204" charset="0"/>
                <a:sym typeface="+mn-ea"/>
              </a:rPr>
              <a:t>(</a:t>
            </a:r>
            <a:r>
              <a:rPr lang="zh-CN" altLang="en-US" sz="2800" dirty="0" smtClean="0">
                <a:solidFill>
                  <a:srgbClr val="C00000"/>
                </a:solidFill>
                <a:latin typeface="微软雅黑" panose="020B0503020204020204" charset="-122"/>
                <a:ea typeface="微软雅黑" panose="020B0503020204020204" charset="-122"/>
                <a:cs typeface="Calibri" panose="020F0502020204030204" charset="0"/>
                <a:sym typeface="+mn-ea"/>
              </a:rPr>
              <a:t>  口头性 </a:t>
            </a:r>
            <a:r>
              <a:rPr lang="en-US" altLang="zh-CN" sz="2800" dirty="0" smtClean="0">
                <a:solidFill>
                  <a:srgbClr val="C00000"/>
                </a:solidFill>
                <a:latin typeface="微软雅黑" panose="020B0503020204020204" charset="-122"/>
                <a:ea typeface="微软雅黑" panose="020B0503020204020204" charset="-122"/>
                <a:cs typeface="Calibri" panose="020F0502020204030204" charset="0"/>
                <a:sym typeface="+mn-ea"/>
              </a:rPr>
              <a:t>)</a:t>
            </a:r>
            <a:r>
              <a:rPr lang="zh-CN" altLang="en-US" sz="2800" dirty="0" smtClean="0">
                <a:latin typeface="微软雅黑" panose="020B0503020204020204" charset="-122"/>
                <a:ea typeface="微软雅黑" panose="020B0503020204020204" charset="-122"/>
                <a:cs typeface="Calibri" panose="020F0502020204030204" charset="0"/>
                <a:sym typeface="+mn-ea"/>
              </a:rPr>
              <a:t>是</a:t>
            </a:r>
            <a:r>
              <a:rPr lang="zh-CN" altLang="en-US" sz="2800" dirty="0">
                <a:latin typeface="微软雅黑" panose="020B0503020204020204" charset="-122"/>
                <a:ea typeface="微软雅黑" panose="020B0503020204020204" charset="-122"/>
                <a:cs typeface="Calibri" panose="020F0502020204030204" charset="0"/>
                <a:sym typeface="+mn-ea"/>
              </a:rPr>
              <a:t>民间文学与作家文学显著区别的特征。民间口头文学也可以用书面文字记录下来，但是，文字形式也不是必须的表达形式。</a:t>
            </a:r>
            <a:endParaRPr lang="zh-CN" altLang="en-US" sz="2800" dirty="0"/>
          </a:p>
        </p:txBody>
      </p:sp>
      <p:pic>
        <p:nvPicPr>
          <p:cNvPr id="9" name="图片 8"/>
          <p:cNvPicPr>
            <a:picLocks noChangeAspect="1"/>
          </p:cNvPicPr>
          <p:nvPr/>
        </p:nvPicPr>
        <p:blipFill>
          <a:blip r:embed="rId3"/>
          <a:stretch>
            <a:fillRect/>
          </a:stretch>
        </p:blipFill>
        <p:spPr>
          <a:xfrm>
            <a:off x="9066762" y="21824"/>
            <a:ext cx="3125238" cy="1422806"/>
          </a:xfrm>
          <a:prstGeom prst="rect">
            <a:avLst/>
          </a:prstGeom>
        </p:spPr>
      </p:pic>
      <p:sp>
        <p:nvSpPr>
          <p:cNvPr id="10" name="文本框 9"/>
          <p:cNvSpPr txBox="1"/>
          <p:nvPr/>
        </p:nvSpPr>
        <p:spPr>
          <a:xfrm>
            <a:off x="667173" y="4073212"/>
            <a:ext cx="8671560" cy="661848"/>
          </a:xfrm>
          <a:prstGeom prst="rect">
            <a:avLst/>
          </a:prstGeom>
          <a:noFill/>
        </p:spPr>
        <p:txBody>
          <a:bodyPr wrap="square" rtlCol="0">
            <a:spAutoFit/>
          </a:bodyPr>
          <a:lstStyle/>
          <a:p>
            <a:pPr>
              <a:lnSpc>
                <a:spcPct val="150000"/>
              </a:lnSpc>
            </a:pPr>
            <a:r>
              <a:rPr lang="zh-CN" altLang="en-US" sz="2800" dirty="0">
                <a:latin typeface="微软雅黑" panose="020B0503020204020204" charset="-122"/>
                <a:ea typeface="微软雅黑" panose="020B0503020204020204" charset="-122"/>
                <a:cs typeface="Calibri" panose="020F0502020204030204" charset="0"/>
                <a:sym typeface="Wingdings" panose="05000000000000000000" charset="0"/>
              </a:rPr>
              <a:t> </a:t>
            </a:r>
            <a:r>
              <a:rPr lang="zh-CN" altLang="en-US" sz="2800" dirty="0">
                <a:latin typeface="微软雅黑" panose="020B0503020204020204" charset="-122"/>
                <a:ea typeface="微软雅黑" panose="020B0503020204020204" charset="-122"/>
                <a:cs typeface="Calibri" panose="020F0502020204030204" charset="0"/>
                <a:sym typeface="+mn-ea"/>
              </a:rPr>
              <a:t>民间文学是存在于</a:t>
            </a:r>
            <a:r>
              <a:rPr lang="zh-CN" altLang="en-US" sz="2800" dirty="0" smtClean="0">
                <a:latin typeface="微软雅黑" panose="020B0503020204020204" charset="-122"/>
                <a:ea typeface="微软雅黑" panose="020B0503020204020204" charset="-122"/>
                <a:cs typeface="Calibri" panose="020F0502020204030204" charset="0"/>
                <a:sym typeface="+mn-ea"/>
              </a:rPr>
              <a:t>民众</a:t>
            </a:r>
            <a:r>
              <a:rPr lang="en-US" altLang="zh-CN" sz="2800" dirty="0" smtClean="0">
                <a:solidFill>
                  <a:srgbClr val="C00000"/>
                </a:solidFill>
                <a:latin typeface="微软雅黑" panose="020B0503020204020204" charset="-122"/>
                <a:ea typeface="微软雅黑" panose="020B0503020204020204" charset="-122"/>
                <a:cs typeface="Calibri" panose="020F0502020204030204" charset="0"/>
                <a:sym typeface="+mn-ea"/>
              </a:rPr>
              <a:t>(</a:t>
            </a:r>
            <a:r>
              <a:rPr lang="zh-CN" altLang="en-US" sz="2800" dirty="0" smtClean="0">
                <a:solidFill>
                  <a:srgbClr val="C00000"/>
                </a:solidFill>
                <a:latin typeface="微软雅黑" panose="020B0503020204020204" charset="-122"/>
                <a:ea typeface="微软雅黑" panose="020B0503020204020204" charset="-122"/>
                <a:cs typeface="Calibri" panose="020F0502020204030204" charset="0"/>
                <a:sym typeface="+mn-ea"/>
              </a:rPr>
              <a:t>  口头之间 </a:t>
            </a:r>
            <a:r>
              <a:rPr lang="en-US" altLang="zh-CN" sz="2800" dirty="0" smtClean="0">
                <a:solidFill>
                  <a:srgbClr val="C00000"/>
                </a:solidFill>
                <a:latin typeface="微软雅黑" panose="020B0503020204020204" charset="-122"/>
                <a:ea typeface="微软雅黑" panose="020B0503020204020204" charset="-122"/>
                <a:cs typeface="Calibri" panose="020F0502020204030204" charset="0"/>
                <a:sym typeface="+mn-ea"/>
              </a:rPr>
              <a:t>)</a:t>
            </a:r>
            <a:r>
              <a:rPr lang="zh-CN" altLang="en-US" sz="2800" dirty="0" smtClean="0">
                <a:latin typeface="微软雅黑" panose="020B0503020204020204" charset="-122"/>
                <a:ea typeface="微软雅黑" panose="020B0503020204020204" charset="-122"/>
                <a:cs typeface="Calibri" panose="020F0502020204030204" charset="0"/>
                <a:sym typeface="+mn-ea"/>
              </a:rPr>
              <a:t>的</a:t>
            </a:r>
            <a:r>
              <a:rPr lang="zh-CN" altLang="en-US" sz="2800" dirty="0">
                <a:latin typeface="微软雅黑" panose="020B0503020204020204" charset="-122"/>
                <a:ea typeface="微软雅黑" panose="020B0503020204020204" charset="-122"/>
                <a:cs typeface="Calibri" panose="020F0502020204030204" charset="0"/>
                <a:sym typeface="+mn-ea"/>
              </a:rPr>
              <a:t>活动着的文学。</a:t>
            </a:r>
            <a:endParaRPr lang="zh-CN" altLang="en-US" sz="2800"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159344276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1322070"/>
            <a:ext cx="8648700" cy="2861310"/>
          </a:xfrm>
          <a:prstGeom prst="rect">
            <a:avLst/>
          </a:prstGeom>
        </p:spPr>
        <p:txBody>
          <a:bodyPr wrap="square">
            <a:spAutoFit/>
          </a:bodyPr>
          <a:lstStyle/>
          <a:p>
            <a:pPr indent="457200" eaLnBrk="0" fontAlgn="base" hangingPunct="0">
              <a:lnSpc>
                <a:spcPct val="150000"/>
              </a:lnSpc>
              <a:spcBef>
                <a:spcPct val="0"/>
              </a:spcBef>
              <a:spcAft>
                <a:spcPct val="0"/>
              </a:spcAft>
            </a:pPr>
            <a:r>
              <a:rPr lang="en-US" altLang="zh-CN" sz="2400" dirty="0">
                <a:latin typeface="微软雅黑" panose="020B0503020204020204" charset="-122"/>
                <a:ea typeface="微软雅黑" panose="020B0503020204020204" charset="-122"/>
                <a:cs typeface="Calibri" panose="020F0502020204030204" charset="0"/>
              </a:rPr>
              <a:t>1. </a:t>
            </a:r>
            <a:r>
              <a:rPr lang="zh-CN" altLang="en-US" sz="2400" dirty="0">
                <a:latin typeface="微软雅黑" panose="020B0503020204020204" charset="-122"/>
                <a:ea typeface="微软雅黑" panose="020B0503020204020204" charset="-122"/>
                <a:cs typeface="Calibri" panose="020F0502020204030204" charset="0"/>
              </a:rPr>
              <a:t>民间文学的口头程式理论是</a:t>
            </a:r>
            <a:r>
              <a:rPr lang="zh-CN" altLang="en-US" sz="2400" dirty="0">
                <a:solidFill>
                  <a:srgbClr val="FF0000"/>
                </a:solidFill>
                <a:latin typeface="微软雅黑" panose="020B0503020204020204" charset="-122"/>
                <a:ea typeface="微软雅黑" panose="020B0503020204020204" charset="-122"/>
                <a:cs typeface="Calibri" panose="020F0502020204030204" charset="0"/>
              </a:rPr>
              <a:t>帕里</a:t>
            </a:r>
            <a:r>
              <a:rPr lang="en-US" altLang="zh-CN" sz="2400" dirty="0">
                <a:solidFill>
                  <a:srgbClr val="FF0000"/>
                </a:solidFill>
                <a:latin typeface="微软雅黑" panose="020B0503020204020204" charset="-122"/>
                <a:ea typeface="微软雅黑" panose="020B0503020204020204" charset="-122"/>
                <a:cs typeface="Calibri" panose="020F0502020204030204" charset="0"/>
              </a:rPr>
              <a:t>—</a:t>
            </a:r>
            <a:r>
              <a:rPr lang="zh-CN" altLang="en-US" sz="2400" dirty="0">
                <a:solidFill>
                  <a:srgbClr val="FF0000"/>
                </a:solidFill>
                <a:latin typeface="微软雅黑" panose="020B0503020204020204" charset="-122"/>
                <a:ea typeface="微软雅黑" panose="020B0503020204020204" charset="-122"/>
                <a:cs typeface="Calibri" panose="020F0502020204030204" charset="0"/>
              </a:rPr>
              <a:t>洛德</a:t>
            </a:r>
            <a:r>
              <a:rPr lang="zh-CN" altLang="en-US" sz="2400" dirty="0">
                <a:latin typeface="微软雅黑" panose="020B0503020204020204" charset="-122"/>
                <a:ea typeface="微软雅黑" panose="020B0503020204020204" charset="-122"/>
                <a:cs typeface="Calibri" panose="020F0502020204030204" charset="0"/>
              </a:rPr>
              <a:t>提出来的。</a:t>
            </a:r>
          </a:p>
          <a:p>
            <a:pPr indent="457200" eaLnBrk="0" fontAlgn="base" hangingPunct="0">
              <a:lnSpc>
                <a:spcPct val="15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2</a:t>
            </a:r>
            <a:r>
              <a:rPr lang="en-US" altLang="zh-CN" sz="2400" dirty="0">
                <a:latin typeface="微软雅黑" panose="020B0503020204020204" charset="-122"/>
                <a:ea typeface="微软雅黑" panose="020B0503020204020204" charset="-122"/>
                <a:cs typeface="Calibri" panose="020F0502020204030204" charset="0"/>
              </a:rPr>
              <a:t>. </a:t>
            </a:r>
            <a:r>
              <a:rPr lang="zh-CN" altLang="en-US" sz="2400" dirty="0">
                <a:latin typeface="微软雅黑" panose="020B0503020204020204" charset="-122"/>
                <a:ea typeface="微软雅黑" panose="020B0503020204020204" charset="-122"/>
                <a:cs typeface="Calibri" panose="020F0502020204030204" charset="0"/>
              </a:rPr>
              <a:t>口头程式理论以</a:t>
            </a:r>
            <a:r>
              <a:rPr lang="zh-CN" altLang="en-US" sz="2400" dirty="0">
                <a:solidFill>
                  <a:srgbClr val="FF0000"/>
                </a:solidFill>
                <a:latin typeface="微软雅黑" panose="020B0503020204020204" charset="-122"/>
                <a:ea typeface="微软雅黑" panose="020B0503020204020204" charset="-122"/>
                <a:cs typeface="Calibri" panose="020F0502020204030204" charset="0"/>
              </a:rPr>
              <a:t>史诗</a:t>
            </a:r>
            <a:r>
              <a:rPr lang="zh-CN" altLang="en-US" sz="2400" dirty="0">
                <a:latin typeface="微软雅黑" panose="020B0503020204020204" charset="-122"/>
                <a:ea typeface="微软雅黑" panose="020B0503020204020204" charset="-122"/>
                <a:cs typeface="Calibri" panose="020F0502020204030204" charset="0"/>
              </a:rPr>
              <a:t>为对象，细致讨论了口头传唱史诗的规律，认为口头程式对史诗创作和传承具有突出价值。</a:t>
            </a:r>
          </a:p>
          <a:p>
            <a:pPr indent="457200" eaLnBrk="0" fontAlgn="base" hangingPunct="0">
              <a:lnSpc>
                <a:spcPct val="15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3</a:t>
            </a:r>
            <a:r>
              <a:rPr lang="en-US" altLang="zh-CN" sz="2400" dirty="0">
                <a:latin typeface="微软雅黑" panose="020B0503020204020204" charset="-122"/>
                <a:ea typeface="微软雅黑" panose="020B0503020204020204" charset="-122"/>
                <a:cs typeface="Calibri" panose="020F0502020204030204" charset="0"/>
              </a:rPr>
              <a:t>. </a:t>
            </a:r>
            <a:r>
              <a:rPr lang="zh-CN" altLang="en-US" sz="2400" dirty="0">
                <a:latin typeface="微软雅黑" panose="020B0503020204020204" charset="-122"/>
                <a:ea typeface="微软雅黑" panose="020B0503020204020204" charset="-122"/>
                <a:cs typeface="Calibri" panose="020F0502020204030204" charset="0"/>
              </a:rPr>
              <a:t>在口头史诗中，学习通过口头-听觉来完成，作品在口头现场创编中完成，并通过口头——听觉渠道完成</a:t>
            </a:r>
            <a:r>
              <a:rPr lang="zh-CN" altLang="en-US" sz="2400" dirty="0">
                <a:solidFill>
                  <a:srgbClr val="FF0000"/>
                </a:solidFill>
                <a:latin typeface="微软雅黑" panose="020B0503020204020204" charset="-122"/>
                <a:ea typeface="微软雅黑" panose="020B0503020204020204" charset="-122"/>
                <a:cs typeface="Calibri" panose="020F0502020204030204" charset="0"/>
              </a:rPr>
              <a:t>传播</a:t>
            </a:r>
            <a:r>
              <a:rPr lang="zh-CN" altLang="en-US" sz="2400" dirty="0">
                <a:latin typeface="微软雅黑" panose="020B0503020204020204" charset="-122"/>
                <a:ea typeface="微软雅黑" panose="020B0503020204020204" charset="-122"/>
                <a:cs typeface="Calibri" panose="020F0502020204030204" charset="0"/>
              </a:rPr>
              <a:t>。</a:t>
            </a:r>
            <a:endParaRPr lang="en-US" altLang="zh-CN" sz="2400" dirty="0">
              <a:latin typeface="微软雅黑" panose="020B0503020204020204" charset="-122"/>
              <a:ea typeface="微软雅黑" panose="020B0503020204020204" charset="-122"/>
              <a:cs typeface="Calibri" panose="020F0502020204030204" charset="0"/>
            </a:endParaRPr>
          </a:p>
        </p:txBody>
      </p:sp>
      <p:sp>
        <p:nvSpPr>
          <p:cNvPr id="3" name="文本框 2"/>
          <p:cNvSpPr txBox="1"/>
          <p:nvPr/>
        </p:nvSpPr>
        <p:spPr>
          <a:xfrm>
            <a:off x="228600" y="457835"/>
            <a:ext cx="5882640" cy="662489"/>
          </a:xfrm>
          <a:prstGeom prst="rect">
            <a:avLst/>
          </a:prstGeom>
          <a:noFill/>
        </p:spPr>
        <p:txBody>
          <a:bodyPr wrap="square" rtlCol="0">
            <a:spAutoFit/>
          </a:bodyPr>
          <a:lstStyle/>
          <a:p>
            <a:pPr indent="45720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sym typeface="+mn-ea"/>
              </a:rPr>
              <a:t>2.2.3</a:t>
            </a:r>
            <a:r>
              <a:rPr lang="zh-CN" altLang="en-US" sz="2800" b="1" dirty="0">
                <a:solidFill>
                  <a:srgbClr val="0070C0"/>
                </a:solidFill>
                <a:latin typeface="微软雅黑" panose="020B0503020204020204" charset="-122"/>
                <a:ea typeface="微软雅黑" panose="020B0503020204020204" charset="-122"/>
                <a:cs typeface="Calibri" panose="020F0502020204030204" charset="0"/>
                <a:sym typeface="+mn-ea"/>
              </a:rPr>
              <a:t> 关于口头程式理论 </a:t>
            </a:r>
          </a:p>
        </p:txBody>
      </p:sp>
      <p:sp>
        <p:nvSpPr>
          <p:cNvPr id="5" name="五边形 4"/>
          <p:cNvSpPr/>
          <p:nvPr/>
        </p:nvSpPr>
        <p:spPr>
          <a:xfrm flipH="1">
            <a:off x="5551069" y="56309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论述</a:t>
            </a:r>
          </a:p>
        </p:txBody>
      </p:sp>
      <p:sp>
        <p:nvSpPr>
          <p:cNvPr id="6" name="文本框 5"/>
          <p:cNvSpPr txBox="1"/>
          <p:nvPr/>
        </p:nvSpPr>
        <p:spPr>
          <a:xfrm>
            <a:off x="9081135" y="1820545"/>
            <a:ext cx="2730500" cy="470789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酿一月的是月酒，</a:t>
            </a:r>
          </a:p>
          <a:p>
            <a:r>
              <a:rPr lang="zh-CN" altLang="en-US" sz="2000" dirty="0">
                <a:latin typeface="楷体" panose="02010609060101010101" pitchFamily="49" charset="-122"/>
                <a:ea typeface="楷体" panose="02010609060101010101" pitchFamily="49" charset="-122"/>
              </a:rPr>
              <a:t>月酒名叫甘露寒。</a:t>
            </a:r>
          </a:p>
          <a:p>
            <a:r>
              <a:rPr lang="zh-CN" altLang="en-US" sz="2000" dirty="0">
                <a:latin typeface="楷体" panose="02010609060101010101" pitchFamily="49" charset="-122"/>
                <a:ea typeface="楷体" panose="02010609060101010101" pitchFamily="49" charset="-122"/>
              </a:rPr>
              <a:t>酿一天的是日酒，</a:t>
            </a:r>
          </a:p>
          <a:p>
            <a:r>
              <a:rPr lang="zh-CN" altLang="en-US" sz="2000" dirty="0">
                <a:latin typeface="楷体" panose="02010609060101010101" pitchFamily="49" charset="-122"/>
                <a:ea typeface="楷体" panose="02010609060101010101" pitchFamily="49" charset="-122"/>
              </a:rPr>
              <a:t>日酒就叫甘露旋。</a:t>
            </a:r>
          </a:p>
          <a:p>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有权长官喝了它，</a:t>
            </a:r>
          </a:p>
          <a:p>
            <a:r>
              <a:rPr lang="zh-CN" altLang="en-US" sz="2000" dirty="0">
                <a:latin typeface="楷体" panose="02010609060101010101" pitchFamily="49" charset="-122"/>
                <a:ea typeface="楷体" panose="02010609060101010101" pitchFamily="49" charset="-122"/>
              </a:rPr>
              <a:t>心胸开阔比天大。</a:t>
            </a:r>
          </a:p>
          <a:p>
            <a:r>
              <a:rPr lang="zh-CN" altLang="en-US" sz="2000" dirty="0">
                <a:latin typeface="楷体" panose="02010609060101010101" pitchFamily="49" charset="-122"/>
                <a:ea typeface="楷体" panose="02010609060101010101" pitchFamily="49" charset="-122"/>
              </a:rPr>
              <a:t>胆小的喝了上战场，</a:t>
            </a:r>
          </a:p>
          <a:p>
            <a:r>
              <a:rPr lang="zh-CN" altLang="en-US" sz="2000" dirty="0">
                <a:latin typeface="楷体" panose="02010609060101010101" pitchFamily="49" charset="-122"/>
                <a:ea typeface="楷体" panose="02010609060101010101" pitchFamily="49" charset="-122"/>
              </a:rPr>
              <a:t>勇猛冲锋把敌杀。</a:t>
            </a:r>
          </a:p>
          <a:p>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喝了这酒好处多，</a:t>
            </a:r>
          </a:p>
          <a:p>
            <a:r>
              <a:rPr lang="zh-CN" altLang="en-US" sz="2000" dirty="0">
                <a:latin typeface="楷体" panose="02010609060101010101" pitchFamily="49" charset="-122"/>
                <a:ea typeface="楷体" panose="02010609060101010101" pitchFamily="49" charset="-122"/>
              </a:rPr>
              <a:t>这样美酒藏地缺，</a:t>
            </a:r>
          </a:p>
          <a:p>
            <a:r>
              <a:rPr lang="zh-CN" altLang="en-US" sz="2000" dirty="0">
                <a:latin typeface="楷体" panose="02010609060101010101" pitchFamily="49" charset="-122"/>
                <a:ea typeface="楷体" panose="02010609060101010101" pitchFamily="49" charset="-122"/>
              </a:rPr>
              <a:t>这是大王御用酒，</a:t>
            </a:r>
          </a:p>
          <a:p>
            <a:r>
              <a:rPr lang="zh-CN" altLang="en-US" sz="2000" dirty="0">
                <a:latin typeface="楷体" panose="02010609060101010101" pitchFamily="49" charset="-122"/>
                <a:ea typeface="楷体" panose="02010609060101010101" pitchFamily="49" charset="-122"/>
              </a:rPr>
              <a:t>这是愁人舒心酒。</a:t>
            </a:r>
          </a:p>
          <a:p>
            <a:r>
              <a:rPr lang="zh-CN" altLang="en-US" sz="2000" dirty="0">
                <a:latin typeface="楷体" panose="02010609060101010101" pitchFamily="49" charset="-122"/>
                <a:ea typeface="楷体" panose="02010609060101010101" pitchFamily="49" charset="-122"/>
              </a:rPr>
              <a:t>这是催人歌舞酒，</a:t>
            </a:r>
          </a:p>
        </p:txBody>
      </p:sp>
      <p:sp>
        <p:nvSpPr>
          <p:cNvPr id="7" name="文本框 6"/>
          <p:cNvSpPr txBox="1"/>
          <p:nvPr/>
        </p:nvSpPr>
        <p:spPr>
          <a:xfrm>
            <a:off x="8694017" y="1444630"/>
            <a:ext cx="3138805" cy="460375"/>
          </a:xfrm>
          <a:prstGeom prst="rect">
            <a:avLst/>
          </a:prstGeom>
          <a:noFill/>
        </p:spPr>
        <p:txBody>
          <a:bodyPr wrap="square" rtlCol="0">
            <a:spAutoFit/>
          </a:bodyPr>
          <a:lstStyle/>
          <a:p>
            <a:r>
              <a:rPr lang="zh-CN" altLang="en-US" sz="2400">
                <a:latin typeface="楷体" panose="02010609060101010101" pitchFamily="49" charset="-122"/>
                <a:ea typeface="楷体" panose="02010609060101010101" pitchFamily="49" charset="-122"/>
              </a:rPr>
              <a:t>例如：《格萨尔王传》</a:t>
            </a:r>
          </a:p>
        </p:txBody>
      </p:sp>
      <p:sp>
        <p:nvSpPr>
          <p:cNvPr id="4" name="文本框 3"/>
          <p:cNvSpPr txBox="1"/>
          <p:nvPr/>
        </p:nvSpPr>
        <p:spPr>
          <a:xfrm>
            <a:off x="227965" y="4183380"/>
            <a:ext cx="8648700" cy="2306955"/>
          </a:xfrm>
          <a:prstGeom prst="rect">
            <a:avLst/>
          </a:prstGeom>
          <a:noFill/>
        </p:spPr>
        <p:txBody>
          <a:bodyPr wrap="square" rtlCol="0" anchor="t">
            <a:spAutoFit/>
          </a:bodyPr>
          <a:lstStyle/>
          <a:p>
            <a:pPr indent="457200" algn="l" eaLnBrk="0" fontAlgn="base" hangingPunct="0">
              <a:lnSpc>
                <a:spcPct val="150000"/>
              </a:lnSpc>
              <a:buNone/>
            </a:pPr>
            <a:r>
              <a:rPr lang="en-US" altLang="zh-CN" sz="2400" dirty="0">
                <a:latin typeface="微软雅黑" panose="020B0503020204020204" charset="-122"/>
                <a:ea typeface="微软雅黑" panose="020B0503020204020204" charset="-122"/>
                <a:cs typeface="Calibri" panose="020F0502020204030204" charset="0"/>
              </a:rPr>
              <a:t>（4）从这个意义上说，歌手同时是表演者、创作者和诗人，是</a:t>
            </a:r>
            <a:r>
              <a:rPr lang="en-US" altLang="zh-CN" sz="2400" dirty="0">
                <a:solidFill>
                  <a:srgbClr val="FF0000"/>
                </a:solidFill>
                <a:latin typeface="微软雅黑" panose="020B0503020204020204" charset="-122"/>
                <a:ea typeface="微软雅黑" panose="020B0503020204020204" charset="-122"/>
                <a:cs typeface="Calibri" panose="020F0502020204030204" charset="0"/>
              </a:rPr>
              <a:t>一身而兼数职</a:t>
            </a:r>
            <a:r>
              <a:rPr lang="en-US" altLang="zh-CN" sz="2400" dirty="0">
                <a:latin typeface="微软雅黑" panose="020B0503020204020204" charset="-122"/>
                <a:ea typeface="微软雅黑" panose="020B0503020204020204" charset="-122"/>
                <a:cs typeface="Calibri" panose="020F0502020204030204" charset="0"/>
              </a:rPr>
              <a:t>的，由此还形成了高度程式化的艺术传统。</a:t>
            </a:r>
          </a:p>
          <a:p>
            <a:pPr indent="457200" algn="l" eaLnBrk="0" fontAlgn="base" hangingPunct="0">
              <a:lnSpc>
                <a:spcPct val="150000"/>
              </a:lnSpc>
              <a:buNone/>
            </a:pPr>
            <a:r>
              <a:rPr lang="en-US" altLang="zh-CN" sz="2400" dirty="0">
                <a:latin typeface="微软雅黑" panose="020B0503020204020204" charset="-122"/>
                <a:ea typeface="微软雅黑" panose="020B0503020204020204" charset="-122"/>
                <a:cs typeface="Calibri" panose="020F0502020204030204" charset="0"/>
              </a:rPr>
              <a:t>（5）口头程式</a:t>
            </a:r>
            <a:r>
              <a:rPr lang="en-US" altLang="zh-CN" sz="2400" dirty="0">
                <a:solidFill>
                  <a:srgbClr val="FF0000"/>
                </a:solidFill>
                <a:latin typeface="微软雅黑" panose="020B0503020204020204" charset="-122"/>
                <a:ea typeface="微软雅黑" panose="020B0503020204020204" charset="-122"/>
                <a:cs typeface="Calibri" panose="020F0502020204030204" charset="0"/>
              </a:rPr>
              <a:t>奠定了口头传统的基础</a:t>
            </a:r>
            <a:r>
              <a:rPr lang="en-US" altLang="zh-CN" sz="2400" dirty="0">
                <a:latin typeface="微软雅黑" panose="020B0503020204020204" charset="-122"/>
                <a:ea typeface="微软雅黑" panose="020B0503020204020204" charset="-122"/>
                <a:cs typeface="Calibri" panose="020F0502020204030204" charset="0"/>
              </a:rPr>
              <a:t>，影响了以理查德·鲍曼为代表的表演理论。</a:t>
            </a:r>
          </a:p>
        </p:txBody>
      </p:sp>
      <p:pic>
        <p:nvPicPr>
          <p:cNvPr id="8" name="图片 7"/>
          <p:cNvPicPr>
            <a:picLocks noChangeAspect="1"/>
          </p:cNvPicPr>
          <p:nvPr/>
        </p:nvPicPr>
        <p:blipFill>
          <a:blip r:embed="rId4"/>
          <a:stretch>
            <a:fillRect/>
          </a:stretch>
        </p:blipFill>
        <p:spPr>
          <a:xfrm>
            <a:off x="9066762" y="21824"/>
            <a:ext cx="3125238" cy="1422806"/>
          </a:xfrm>
          <a:prstGeom prst="rect">
            <a:avLst/>
          </a:prstGeom>
        </p:spPr>
      </p:pic>
    </p:spTree>
    <p:custDataLst>
      <p:tags r:id="rId1"/>
    </p:custDataLst>
    <p:extLst>
      <p:ext uri="{BB962C8B-B14F-4D97-AF65-F5344CB8AC3E}">
        <p14:creationId xmlns:p14="http://schemas.microsoft.com/office/powerpoint/2010/main" val="18714060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1322070"/>
            <a:ext cx="8648700" cy="2861310"/>
          </a:xfrm>
          <a:prstGeom prst="rect">
            <a:avLst/>
          </a:prstGeom>
        </p:spPr>
        <p:txBody>
          <a:bodyPr wrap="square">
            <a:spAutoFit/>
          </a:bodyPr>
          <a:lstStyle/>
          <a:p>
            <a:pPr indent="457200" eaLnBrk="0" fontAlgn="base" hangingPunct="0">
              <a:lnSpc>
                <a:spcPct val="150000"/>
              </a:lnSpc>
              <a:spcBef>
                <a:spcPct val="0"/>
              </a:spcBef>
              <a:spcAft>
                <a:spcPct val="0"/>
              </a:spcAft>
            </a:pPr>
            <a:r>
              <a:rPr lang="en-US" altLang="zh-CN" sz="2400" dirty="0">
                <a:latin typeface="微软雅黑" panose="020B0503020204020204" charset="-122"/>
                <a:ea typeface="微软雅黑" panose="020B0503020204020204" charset="-122"/>
                <a:cs typeface="Calibri" panose="020F0502020204030204" charset="0"/>
              </a:rPr>
              <a:t>1. </a:t>
            </a:r>
            <a:r>
              <a:rPr lang="zh-CN" altLang="en-US" sz="2400" dirty="0">
                <a:latin typeface="微软雅黑" panose="020B0503020204020204" charset="-122"/>
                <a:ea typeface="微软雅黑" panose="020B0503020204020204" charset="-122"/>
                <a:cs typeface="Calibri" panose="020F0502020204030204" charset="0"/>
              </a:rPr>
              <a:t>民间文学的口头程式理论</a:t>
            </a:r>
            <a:r>
              <a:rPr lang="zh-CN" altLang="en-US" sz="2400" dirty="0" smtClean="0">
                <a:latin typeface="微软雅黑" panose="020B0503020204020204" charset="-122"/>
                <a:ea typeface="微软雅黑" panose="020B0503020204020204" charset="-122"/>
                <a:cs typeface="Calibri" panose="020F0502020204030204" charset="0"/>
              </a:rPr>
              <a:t>是</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      ）</a:t>
            </a:r>
            <a:r>
              <a:rPr lang="zh-CN" altLang="en-US" sz="2400" dirty="0" smtClean="0">
                <a:latin typeface="微软雅黑" panose="020B0503020204020204" charset="-122"/>
                <a:ea typeface="微软雅黑" panose="020B0503020204020204" charset="-122"/>
                <a:cs typeface="Calibri" panose="020F0502020204030204" charset="0"/>
              </a:rPr>
              <a:t>提</a:t>
            </a:r>
            <a:r>
              <a:rPr lang="zh-CN" altLang="en-US" sz="2400" dirty="0">
                <a:latin typeface="微软雅黑" panose="020B0503020204020204" charset="-122"/>
                <a:ea typeface="微软雅黑" panose="020B0503020204020204" charset="-122"/>
                <a:cs typeface="Calibri" panose="020F0502020204030204" charset="0"/>
              </a:rPr>
              <a:t>出来的。</a:t>
            </a:r>
          </a:p>
          <a:p>
            <a:pPr indent="457200" eaLnBrk="0" fontAlgn="base" hangingPunct="0">
              <a:lnSpc>
                <a:spcPct val="15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2</a:t>
            </a:r>
            <a:r>
              <a:rPr lang="en-US" altLang="zh-CN" sz="2400" dirty="0">
                <a:latin typeface="微软雅黑" panose="020B0503020204020204" charset="-122"/>
                <a:ea typeface="微软雅黑" panose="020B0503020204020204" charset="-122"/>
                <a:cs typeface="Calibri" panose="020F0502020204030204" charset="0"/>
              </a:rPr>
              <a:t>. </a:t>
            </a:r>
            <a:r>
              <a:rPr lang="zh-CN" altLang="en-US" sz="2400" dirty="0">
                <a:latin typeface="微软雅黑" panose="020B0503020204020204" charset="-122"/>
                <a:ea typeface="微软雅黑" panose="020B0503020204020204" charset="-122"/>
                <a:cs typeface="Calibri" panose="020F0502020204030204" charset="0"/>
              </a:rPr>
              <a:t>口头程式理论</a:t>
            </a:r>
            <a:r>
              <a:rPr lang="zh-CN" altLang="en-US" sz="2400" dirty="0" smtClean="0">
                <a:latin typeface="微软雅黑" panose="020B0503020204020204" charset="-122"/>
                <a:ea typeface="微软雅黑" panose="020B0503020204020204" charset="-122"/>
                <a:cs typeface="Calibri" panose="020F0502020204030204" charset="0"/>
              </a:rPr>
              <a:t>以</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     ）</a:t>
            </a:r>
            <a:r>
              <a:rPr lang="zh-CN" altLang="en-US" sz="2400" dirty="0" smtClean="0">
                <a:latin typeface="微软雅黑" panose="020B0503020204020204" charset="-122"/>
                <a:ea typeface="微软雅黑" panose="020B0503020204020204" charset="-122"/>
                <a:cs typeface="Calibri" panose="020F0502020204030204" charset="0"/>
              </a:rPr>
              <a:t>为</a:t>
            </a:r>
            <a:r>
              <a:rPr lang="zh-CN" altLang="en-US" sz="2400" dirty="0">
                <a:latin typeface="微软雅黑" panose="020B0503020204020204" charset="-122"/>
                <a:ea typeface="微软雅黑" panose="020B0503020204020204" charset="-122"/>
                <a:cs typeface="Calibri" panose="020F0502020204030204" charset="0"/>
              </a:rPr>
              <a:t>对象，细致讨论了口头传唱史诗的规律，认为口头程式对史诗创作和传承具有突出价值。</a:t>
            </a:r>
          </a:p>
          <a:p>
            <a:pPr indent="457200" eaLnBrk="0" fontAlgn="base" hangingPunct="0">
              <a:lnSpc>
                <a:spcPct val="15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3</a:t>
            </a:r>
            <a:r>
              <a:rPr lang="en-US" altLang="zh-CN" sz="2400" dirty="0">
                <a:latin typeface="微软雅黑" panose="020B0503020204020204" charset="-122"/>
                <a:ea typeface="微软雅黑" panose="020B0503020204020204" charset="-122"/>
                <a:cs typeface="Calibri" panose="020F0502020204030204" charset="0"/>
              </a:rPr>
              <a:t>. </a:t>
            </a:r>
            <a:r>
              <a:rPr lang="zh-CN" altLang="en-US" sz="2400" dirty="0">
                <a:latin typeface="微软雅黑" panose="020B0503020204020204" charset="-122"/>
                <a:ea typeface="微软雅黑" panose="020B0503020204020204" charset="-122"/>
                <a:cs typeface="Calibri" panose="020F0502020204030204" charset="0"/>
              </a:rPr>
              <a:t>在口头史诗中，学习通过口头-听觉来完成，作品在口头现场创编中完成，并通过口头——听觉渠道完成</a:t>
            </a:r>
            <a:r>
              <a:rPr lang="zh-CN" altLang="en-US" sz="2400" dirty="0">
                <a:solidFill>
                  <a:srgbClr val="FF0000"/>
                </a:solidFill>
                <a:latin typeface="微软雅黑" panose="020B0503020204020204" charset="-122"/>
                <a:ea typeface="微软雅黑" panose="020B0503020204020204" charset="-122"/>
                <a:cs typeface="Calibri" panose="020F0502020204030204" charset="0"/>
              </a:rPr>
              <a:t>传播</a:t>
            </a:r>
            <a:r>
              <a:rPr lang="zh-CN" altLang="en-US" sz="2400" dirty="0">
                <a:latin typeface="微软雅黑" panose="020B0503020204020204" charset="-122"/>
                <a:ea typeface="微软雅黑" panose="020B0503020204020204" charset="-122"/>
                <a:cs typeface="Calibri" panose="020F0502020204030204" charset="0"/>
              </a:rPr>
              <a:t>。</a:t>
            </a:r>
            <a:endParaRPr lang="en-US" altLang="zh-CN" sz="2400" dirty="0">
              <a:latin typeface="微软雅黑" panose="020B0503020204020204" charset="-122"/>
              <a:ea typeface="微软雅黑" panose="020B0503020204020204" charset="-122"/>
              <a:cs typeface="Calibri" panose="020F0502020204030204" charset="0"/>
            </a:endParaRPr>
          </a:p>
        </p:txBody>
      </p:sp>
      <p:sp>
        <p:nvSpPr>
          <p:cNvPr id="3" name="文本框 2"/>
          <p:cNvSpPr txBox="1"/>
          <p:nvPr/>
        </p:nvSpPr>
        <p:spPr>
          <a:xfrm>
            <a:off x="228600" y="457835"/>
            <a:ext cx="5882640" cy="662489"/>
          </a:xfrm>
          <a:prstGeom prst="rect">
            <a:avLst/>
          </a:prstGeom>
          <a:noFill/>
        </p:spPr>
        <p:txBody>
          <a:bodyPr wrap="square" rtlCol="0">
            <a:spAutoFit/>
          </a:bodyPr>
          <a:lstStyle/>
          <a:p>
            <a:pPr indent="45720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sym typeface="+mn-ea"/>
              </a:rPr>
              <a:t>2.2.3</a:t>
            </a:r>
            <a:r>
              <a:rPr lang="zh-CN" altLang="en-US" sz="2800" b="1" dirty="0">
                <a:solidFill>
                  <a:srgbClr val="0070C0"/>
                </a:solidFill>
                <a:latin typeface="微软雅黑" panose="020B0503020204020204" charset="-122"/>
                <a:ea typeface="微软雅黑" panose="020B0503020204020204" charset="-122"/>
                <a:cs typeface="Calibri" panose="020F0502020204030204" charset="0"/>
                <a:sym typeface="+mn-ea"/>
              </a:rPr>
              <a:t> 关于口头程式理论 </a:t>
            </a:r>
          </a:p>
        </p:txBody>
      </p:sp>
      <p:sp>
        <p:nvSpPr>
          <p:cNvPr id="5" name="五边形 4"/>
          <p:cNvSpPr/>
          <p:nvPr/>
        </p:nvSpPr>
        <p:spPr>
          <a:xfrm flipH="1">
            <a:off x="5551069" y="56309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论述</a:t>
            </a:r>
          </a:p>
        </p:txBody>
      </p:sp>
      <p:sp>
        <p:nvSpPr>
          <p:cNvPr id="6" name="文本框 5"/>
          <p:cNvSpPr txBox="1"/>
          <p:nvPr/>
        </p:nvSpPr>
        <p:spPr>
          <a:xfrm>
            <a:off x="9081135" y="1820545"/>
            <a:ext cx="2730500" cy="470789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酿一月的是月酒，</a:t>
            </a:r>
          </a:p>
          <a:p>
            <a:r>
              <a:rPr lang="zh-CN" altLang="en-US" sz="2000" dirty="0">
                <a:latin typeface="楷体" panose="02010609060101010101" pitchFamily="49" charset="-122"/>
                <a:ea typeface="楷体" panose="02010609060101010101" pitchFamily="49" charset="-122"/>
              </a:rPr>
              <a:t>月酒名叫甘露寒。</a:t>
            </a:r>
          </a:p>
          <a:p>
            <a:r>
              <a:rPr lang="zh-CN" altLang="en-US" sz="2000" dirty="0">
                <a:latin typeface="楷体" panose="02010609060101010101" pitchFamily="49" charset="-122"/>
                <a:ea typeface="楷体" panose="02010609060101010101" pitchFamily="49" charset="-122"/>
              </a:rPr>
              <a:t>酿一天的是日酒，</a:t>
            </a:r>
          </a:p>
          <a:p>
            <a:r>
              <a:rPr lang="zh-CN" altLang="en-US" sz="2000" dirty="0">
                <a:latin typeface="楷体" panose="02010609060101010101" pitchFamily="49" charset="-122"/>
                <a:ea typeface="楷体" panose="02010609060101010101" pitchFamily="49" charset="-122"/>
              </a:rPr>
              <a:t>日酒就叫甘露旋。</a:t>
            </a:r>
          </a:p>
          <a:p>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有权长官喝了它，</a:t>
            </a:r>
          </a:p>
          <a:p>
            <a:r>
              <a:rPr lang="zh-CN" altLang="en-US" sz="2000" dirty="0">
                <a:latin typeface="楷体" panose="02010609060101010101" pitchFamily="49" charset="-122"/>
                <a:ea typeface="楷体" panose="02010609060101010101" pitchFamily="49" charset="-122"/>
              </a:rPr>
              <a:t>心胸开阔比天大。</a:t>
            </a:r>
          </a:p>
          <a:p>
            <a:r>
              <a:rPr lang="zh-CN" altLang="en-US" sz="2000" dirty="0">
                <a:latin typeface="楷体" panose="02010609060101010101" pitchFamily="49" charset="-122"/>
                <a:ea typeface="楷体" panose="02010609060101010101" pitchFamily="49" charset="-122"/>
              </a:rPr>
              <a:t>胆小的喝了上战场，</a:t>
            </a:r>
          </a:p>
          <a:p>
            <a:r>
              <a:rPr lang="zh-CN" altLang="en-US" sz="2000" dirty="0">
                <a:latin typeface="楷体" panose="02010609060101010101" pitchFamily="49" charset="-122"/>
                <a:ea typeface="楷体" panose="02010609060101010101" pitchFamily="49" charset="-122"/>
              </a:rPr>
              <a:t>勇猛冲锋把敌杀。</a:t>
            </a:r>
          </a:p>
          <a:p>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喝了这酒好处多，</a:t>
            </a:r>
          </a:p>
          <a:p>
            <a:r>
              <a:rPr lang="zh-CN" altLang="en-US" sz="2000" dirty="0">
                <a:latin typeface="楷体" panose="02010609060101010101" pitchFamily="49" charset="-122"/>
                <a:ea typeface="楷体" panose="02010609060101010101" pitchFamily="49" charset="-122"/>
              </a:rPr>
              <a:t>这样美酒藏地缺，</a:t>
            </a:r>
          </a:p>
          <a:p>
            <a:r>
              <a:rPr lang="zh-CN" altLang="en-US" sz="2000" dirty="0">
                <a:latin typeface="楷体" panose="02010609060101010101" pitchFamily="49" charset="-122"/>
                <a:ea typeface="楷体" panose="02010609060101010101" pitchFamily="49" charset="-122"/>
              </a:rPr>
              <a:t>这是大王御用酒，</a:t>
            </a:r>
          </a:p>
          <a:p>
            <a:r>
              <a:rPr lang="zh-CN" altLang="en-US" sz="2000" dirty="0">
                <a:latin typeface="楷体" panose="02010609060101010101" pitchFamily="49" charset="-122"/>
                <a:ea typeface="楷体" panose="02010609060101010101" pitchFamily="49" charset="-122"/>
              </a:rPr>
              <a:t>这是愁人舒心酒。</a:t>
            </a:r>
          </a:p>
          <a:p>
            <a:r>
              <a:rPr lang="zh-CN" altLang="en-US" sz="2000" dirty="0">
                <a:latin typeface="楷体" panose="02010609060101010101" pitchFamily="49" charset="-122"/>
                <a:ea typeface="楷体" panose="02010609060101010101" pitchFamily="49" charset="-122"/>
              </a:rPr>
              <a:t>这是催人歌舞酒，</a:t>
            </a:r>
          </a:p>
        </p:txBody>
      </p:sp>
      <p:sp>
        <p:nvSpPr>
          <p:cNvPr id="7" name="文本框 6"/>
          <p:cNvSpPr txBox="1"/>
          <p:nvPr/>
        </p:nvSpPr>
        <p:spPr>
          <a:xfrm>
            <a:off x="8694017" y="1444630"/>
            <a:ext cx="3138805" cy="460375"/>
          </a:xfrm>
          <a:prstGeom prst="rect">
            <a:avLst/>
          </a:prstGeom>
          <a:noFill/>
        </p:spPr>
        <p:txBody>
          <a:bodyPr wrap="square" rtlCol="0">
            <a:spAutoFit/>
          </a:bodyPr>
          <a:lstStyle/>
          <a:p>
            <a:r>
              <a:rPr lang="zh-CN" altLang="en-US" sz="2400">
                <a:latin typeface="楷体" panose="02010609060101010101" pitchFamily="49" charset="-122"/>
                <a:ea typeface="楷体" panose="02010609060101010101" pitchFamily="49" charset="-122"/>
              </a:rPr>
              <a:t>例如：《格萨尔王传》</a:t>
            </a:r>
          </a:p>
        </p:txBody>
      </p:sp>
      <p:sp>
        <p:nvSpPr>
          <p:cNvPr id="4" name="文本框 3"/>
          <p:cNvSpPr txBox="1"/>
          <p:nvPr/>
        </p:nvSpPr>
        <p:spPr>
          <a:xfrm>
            <a:off x="227965" y="4183380"/>
            <a:ext cx="8648700" cy="2306955"/>
          </a:xfrm>
          <a:prstGeom prst="rect">
            <a:avLst/>
          </a:prstGeom>
          <a:noFill/>
        </p:spPr>
        <p:txBody>
          <a:bodyPr wrap="square" rtlCol="0" anchor="t">
            <a:spAutoFit/>
          </a:bodyPr>
          <a:lstStyle/>
          <a:p>
            <a:pPr indent="457200" algn="l" eaLnBrk="0" fontAlgn="base" hangingPunct="0">
              <a:lnSpc>
                <a:spcPct val="150000"/>
              </a:lnSpc>
              <a:buNone/>
            </a:pPr>
            <a:r>
              <a:rPr lang="en-US" altLang="zh-CN" sz="2400" dirty="0">
                <a:latin typeface="微软雅黑" panose="020B0503020204020204" charset="-122"/>
                <a:ea typeface="微软雅黑" panose="020B0503020204020204" charset="-122"/>
                <a:cs typeface="Calibri" panose="020F0502020204030204" charset="0"/>
              </a:rPr>
              <a:t>（4）从这个意义上说，歌手同时是表演者、创作者和诗人，</a:t>
            </a:r>
            <a:r>
              <a:rPr lang="en-US" altLang="zh-CN" sz="2400" dirty="0" smtClean="0">
                <a:latin typeface="微软雅黑" panose="020B0503020204020204" charset="-122"/>
                <a:ea typeface="微软雅黑" panose="020B0503020204020204" charset="-122"/>
                <a:cs typeface="Calibri" panose="020F0502020204030204" charset="0"/>
              </a:rPr>
              <a:t>是</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      ）</a:t>
            </a:r>
            <a:r>
              <a:rPr lang="en-US" altLang="zh-CN" sz="2400" dirty="0" smtClean="0">
                <a:latin typeface="微软雅黑" panose="020B0503020204020204" charset="-122"/>
                <a:ea typeface="微软雅黑" panose="020B0503020204020204" charset="-122"/>
                <a:cs typeface="Calibri" panose="020F0502020204030204" charset="0"/>
              </a:rPr>
              <a:t>的</a:t>
            </a:r>
            <a:r>
              <a:rPr lang="en-US" altLang="zh-CN" sz="2400" dirty="0">
                <a:latin typeface="微软雅黑" panose="020B0503020204020204" charset="-122"/>
                <a:ea typeface="微软雅黑" panose="020B0503020204020204" charset="-122"/>
                <a:cs typeface="Calibri" panose="020F0502020204030204" charset="0"/>
              </a:rPr>
              <a:t>，由此还形成了高度程式化的艺术传统。</a:t>
            </a:r>
          </a:p>
          <a:p>
            <a:pPr indent="457200" algn="l" eaLnBrk="0" fontAlgn="base" hangingPunct="0">
              <a:lnSpc>
                <a:spcPct val="150000"/>
              </a:lnSpc>
              <a:buNone/>
            </a:pPr>
            <a:r>
              <a:rPr lang="en-US" altLang="zh-CN" sz="2400" dirty="0">
                <a:latin typeface="微软雅黑" panose="020B0503020204020204" charset="-122"/>
                <a:ea typeface="微软雅黑" panose="020B0503020204020204" charset="-122"/>
                <a:cs typeface="Calibri" panose="020F0502020204030204" charset="0"/>
              </a:rPr>
              <a:t>（5）</a:t>
            </a:r>
            <a:r>
              <a:rPr lang="en-US" altLang="zh-CN" sz="2400" dirty="0" smtClean="0">
                <a:latin typeface="微软雅黑" panose="020B0503020204020204" charset="-122"/>
                <a:ea typeface="微软雅黑" panose="020B0503020204020204" charset="-122"/>
                <a:cs typeface="Calibri" panose="020F0502020204030204" charset="0"/>
              </a:rPr>
              <a:t>口头程式奠定了</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     ）</a:t>
            </a:r>
            <a:r>
              <a:rPr lang="en-US" altLang="zh-CN" sz="2400" dirty="0" err="1" smtClean="0">
                <a:latin typeface="微软雅黑" panose="020B0503020204020204" charset="-122"/>
                <a:ea typeface="微软雅黑" panose="020B0503020204020204" charset="-122"/>
                <a:cs typeface="Calibri" panose="020F0502020204030204" charset="0"/>
              </a:rPr>
              <a:t>的基础</a:t>
            </a:r>
            <a:r>
              <a:rPr lang="en-US" altLang="zh-CN" sz="2400" dirty="0" err="1">
                <a:latin typeface="微软雅黑" panose="020B0503020204020204" charset="-122"/>
                <a:ea typeface="微软雅黑" panose="020B0503020204020204" charset="-122"/>
                <a:cs typeface="Calibri" panose="020F0502020204030204" charset="0"/>
              </a:rPr>
              <a:t>，影响了以理查德·鲍曼为代表的表演理论</a:t>
            </a:r>
            <a:r>
              <a:rPr lang="en-US" altLang="zh-CN" sz="2400" dirty="0">
                <a:latin typeface="微软雅黑" panose="020B0503020204020204" charset="-122"/>
                <a:ea typeface="微软雅黑" panose="020B0503020204020204" charset="-122"/>
                <a:cs typeface="Calibri" panose="020F0502020204030204" charset="0"/>
              </a:rPr>
              <a:t>。</a:t>
            </a:r>
          </a:p>
        </p:txBody>
      </p:sp>
      <p:pic>
        <p:nvPicPr>
          <p:cNvPr id="8" name="图片 7"/>
          <p:cNvPicPr>
            <a:picLocks noChangeAspect="1"/>
          </p:cNvPicPr>
          <p:nvPr/>
        </p:nvPicPr>
        <p:blipFill>
          <a:blip r:embed="rId4"/>
          <a:stretch>
            <a:fillRect/>
          </a:stretch>
        </p:blipFill>
        <p:spPr>
          <a:xfrm>
            <a:off x="9066762" y="21824"/>
            <a:ext cx="3125238" cy="1422806"/>
          </a:xfrm>
          <a:prstGeom prst="rect">
            <a:avLst/>
          </a:prstGeom>
        </p:spPr>
      </p:pic>
    </p:spTree>
    <p:custDataLst>
      <p:tags r:id="rId1"/>
    </p:custDataLst>
    <p:extLst>
      <p:ext uri="{BB962C8B-B14F-4D97-AF65-F5344CB8AC3E}">
        <p14:creationId xmlns:p14="http://schemas.microsoft.com/office/powerpoint/2010/main" val="65647788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1322070"/>
            <a:ext cx="8648700" cy="2861310"/>
          </a:xfrm>
          <a:prstGeom prst="rect">
            <a:avLst/>
          </a:prstGeom>
        </p:spPr>
        <p:txBody>
          <a:bodyPr wrap="square">
            <a:spAutoFit/>
          </a:bodyPr>
          <a:lstStyle/>
          <a:p>
            <a:pPr indent="457200" eaLnBrk="0" fontAlgn="base" hangingPunct="0">
              <a:lnSpc>
                <a:spcPct val="150000"/>
              </a:lnSpc>
              <a:spcBef>
                <a:spcPct val="0"/>
              </a:spcBef>
              <a:spcAft>
                <a:spcPct val="0"/>
              </a:spcAft>
            </a:pPr>
            <a:r>
              <a:rPr lang="en-US" altLang="zh-CN" sz="2400" dirty="0">
                <a:latin typeface="微软雅黑" panose="020B0503020204020204" charset="-122"/>
                <a:ea typeface="微软雅黑" panose="020B0503020204020204" charset="-122"/>
                <a:cs typeface="Calibri" panose="020F0502020204030204" charset="0"/>
              </a:rPr>
              <a:t>1. </a:t>
            </a:r>
            <a:r>
              <a:rPr lang="zh-CN" altLang="en-US" sz="2400" dirty="0">
                <a:latin typeface="微软雅黑" panose="020B0503020204020204" charset="-122"/>
                <a:ea typeface="微软雅黑" panose="020B0503020204020204" charset="-122"/>
                <a:cs typeface="Calibri" panose="020F0502020204030204" charset="0"/>
              </a:rPr>
              <a:t>民间文学的口头程式理论</a:t>
            </a:r>
            <a:r>
              <a:rPr lang="zh-CN" altLang="en-US" sz="2400" dirty="0" smtClean="0">
                <a:latin typeface="微软雅黑" panose="020B0503020204020204" charset="-122"/>
                <a:ea typeface="微软雅黑" panose="020B0503020204020204" charset="-122"/>
                <a:cs typeface="Calibri" panose="020F0502020204030204" charset="0"/>
              </a:rPr>
              <a:t>是</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（帕里</a:t>
            </a:r>
            <a:r>
              <a:rPr lang="en-US" altLang="zh-CN" sz="2400" dirty="0">
                <a:solidFill>
                  <a:srgbClr val="FF0000"/>
                </a:solidFill>
                <a:latin typeface="微软雅黑" panose="020B0503020204020204" charset="-122"/>
                <a:ea typeface="微软雅黑" panose="020B0503020204020204" charset="-122"/>
                <a:cs typeface="Calibri" panose="020F0502020204030204" charset="0"/>
              </a:rPr>
              <a:t>—</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洛德）</a:t>
            </a:r>
            <a:r>
              <a:rPr lang="zh-CN" altLang="en-US" sz="2400" dirty="0" smtClean="0">
                <a:latin typeface="微软雅黑" panose="020B0503020204020204" charset="-122"/>
                <a:ea typeface="微软雅黑" panose="020B0503020204020204" charset="-122"/>
                <a:cs typeface="Calibri" panose="020F0502020204030204" charset="0"/>
              </a:rPr>
              <a:t>提</a:t>
            </a:r>
            <a:r>
              <a:rPr lang="zh-CN" altLang="en-US" sz="2400" dirty="0">
                <a:latin typeface="微软雅黑" panose="020B0503020204020204" charset="-122"/>
                <a:ea typeface="微软雅黑" panose="020B0503020204020204" charset="-122"/>
                <a:cs typeface="Calibri" panose="020F0502020204030204" charset="0"/>
              </a:rPr>
              <a:t>出来的。</a:t>
            </a:r>
          </a:p>
          <a:p>
            <a:pPr indent="457200" eaLnBrk="0" fontAlgn="base" hangingPunct="0">
              <a:lnSpc>
                <a:spcPct val="15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2</a:t>
            </a:r>
            <a:r>
              <a:rPr lang="en-US" altLang="zh-CN" sz="2400" dirty="0">
                <a:latin typeface="微软雅黑" panose="020B0503020204020204" charset="-122"/>
                <a:ea typeface="微软雅黑" panose="020B0503020204020204" charset="-122"/>
                <a:cs typeface="Calibri" panose="020F0502020204030204" charset="0"/>
              </a:rPr>
              <a:t>. </a:t>
            </a:r>
            <a:r>
              <a:rPr lang="zh-CN" altLang="en-US" sz="2400" dirty="0">
                <a:latin typeface="微软雅黑" panose="020B0503020204020204" charset="-122"/>
                <a:ea typeface="微软雅黑" panose="020B0503020204020204" charset="-122"/>
                <a:cs typeface="Calibri" panose="020F0502020204030204" charset="0"/>
              </a:rPr>
              <a:t>口头程式理论</a:t>
            </a:r>
            <a:r>
              <a:rPr lang="zh-CN" altLang="en-US" sz="2400" dirty="0" smtClean="0">
                <a:latin typeface="微软雅黑" panose="020B0503020204020204" charset="-122"/>
                <a:ea typeface="微软雅黑" panose="020B0503020204020204" charset="-122"/>
                <a:cs typeface="Calibri" panose="020F0502020204030204" charset="0"/>
              </a:rPr>
              <a:t>以</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（史诗）</a:t>
            </a:r>
            <a:r>
              <a:rPr lang="zh-CN" altLang="en-US" sz="2400" dirty="0" smtClean="0">
                <a:latin typeface="微软雅黑" panose="020B0503020204020204" charset="-122"/>
                <a:ea typeface="微软雅黑" panose="020B0503020204020204" charset="-122"/>
                <a:cs typeface="Calibri" panose="020F0502020204030204" charset="0"/>
              </a:rPr>
              <a:t>为</a:t>
            </a:r>
            <a:r>
              <a:rPr lang="zh-CN" altLang="en-US" sz="2400" dirty="0">
                <a:latin typeface="微软雅黑" panose="020B0503020204020204" charset="-122"/>
                <a:ea typeface="微软雅黑" panose="020B0503020204020204" charset="-122"/>
                <a:cs typeface="Calibri" panose="020F0502020204030204" charset="0"/>
              </a:rPr>
              <a:t>对象，细致讨论了口头传唱史诗的规律，认为口头程式对史诗创作和传承具有突出价值。</a:t>
            </a:r>
          </a:p>
          <a:p>
            <a:pPr indent="457200" eaLnBrk="0" fontAlgn="base" hangingPunct="0">
              <a:lnSpc>
                <a:spcPct val="15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3</a:t>
            </a:r>
            <a:r>
              <a:rPr lang="en-US" altLang="zh-CN" sz="2400" dirty="0">
                <a:latin typeface="微软雅黑" panose="020B0503020204020204" charset="-122"/>
                <a:ea typeface="微软雅黑" panose="020B0503020204020204" charset="-122"/>
                <a:cs typeface="Calibri" panose="020F0502020204030204" charset="0"/>
              </a:rPr>
              <a:t>. </a:t>
            </a:r>
            <a:r>
              <a:rPr lang="zh-CN" altLang="en-US" sz="2400" dirty="0">
                <a:latin typeface="微软雅黑" panose="020B0503020204020204" charset="-122"/>
                <a:ea typeface="微软雅黑" panose="020B0503020204020204" charset="-122"/>
                <a:cs typeface="Calibri" panose="020F0502020204030204" charset="0"/>
              </a:rPr>
              <a:t>在口头史诗中，学习通过口头-听觉来完成，作品在口头现场创编中完成，并通过口头——听觉渠道完成</a:t>
            </a:r>
            <a:r>
              <a:rPr lang="zh-CN" altLang="en-US" sz="2400" dirty="0">
                <a:solidFill>
                  <a:srgbClr val="FF0000"/>
                </a:solidFill>
                <a:latin typeface="微软雅黑" panose="020B0503020204020204" charset="-122"/>
                <a:ea typeface="微软雅黑" panose="020B0503020204020204" charset="-122"/>
                <a:cs typeface="Calibri" panose="020F0502020204030204" charset="0"/>
              </a:rPr>
              <a:t>传播</a:t>
            </a:r>
            <a:r>
              <a:rPr lang="zh-CN" altLang="en-US" sz="2400" dirty="0">
                <a:latin typeface="微软雅黑" panose="020B0503020204020204" charset="-122"/>
                <a:ea typeface="微软雅黑" panose="020B0503020204020204" charset="-122"/>
                <a:cs typeface="Calibri" panose="020F0502020204030204" charset="0"/>
              </a:rPr>
              <a:t>。</a:t>
            </a:r>
            <a:endParaRPr lang="en-US" altLang="zh-CN" sz="2400" dirty="0">
              <a:latin typeface="微软雅黑" panose="020B0503020204020204" charset="-122"/>
              <a:ea typeface="微软雅黑" panose="020B0503020204020204" charset="-122"/>
              <a:cs typeface="Calibri" panose="020F0502020204030204" charset="0"/>
            </a:endParaRPr>
          </a:p>
        </p:txBody>
      </p:sp>
      <p:sp>
        <p:nvSpPr>
          <p:cNvPr id="3" name="文本框 2"/>
          <p:cNvSpPr txBox="1"/>
          <p:nvPr/>
        </p:nvSpPr>
        <p:spPr>
          <a:xfrm>
            <a:off x="228600" y="457835"/>
            <a:ext cx="5882640" cy="662489"/>
          </a:xfrm>
          <a:prstGeom prst="rect">
            <a:avLst/>
          </a:prstGeom>
          <a:noFill/>
        </p:spPr>
        <p:txBody>
          <a:bodyPr wrap="square" rtlCol="0">
            <a:spAutoFit/>
          </a:bodyPr>
          <a:lstStyle/>
          <a:p>
            <a:pPr indent="45720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sym typeface="+mn-ea"/>
              </a:rPr>
              <a:t>2.2.3</a:t>
            </a:r>
            <a:r>
              <a:rPr lang="zh-CN" altLang="en-US" sz="2800" b="1" dirty="0">
                <a:solidFill>
                  <a:srgbClr val="0070C0"/>
                </a:solidFill>
                <a:latin typeface="微软雅黑" panose="020B0503020204020204" charset="-122"/>
                <a:ea typeface="微软雅黑" panose="020B0503020204020204" charset="-122"/>
                <a:cs typeface="Calibri" panose="020F0502020204030204" charset="0"/>
                <a:sym typeface="+mn-ea"/>
              </a:rPr>
              <a:t> 关于口头程式理论 </a:t>
            </a:r>
          </a:p>
        </p:txBody>
      </p:sp>
      <p:sp>
        <p:nvSpPr>
          <p:cNvPr id="5" name="五边形 4"/>
          <p:cNvSpPr/>
          <p:nvPr/>
        </p:nvSpPr>
        <p:spPr>
          <a:xfrm flipH="1">
            <a:off x="5551069" y="56309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论述</a:t>
            </a:r>
          </a:p>
        </p:txBody>
      </p:sp>
      <p:sp>
        <p:nvSpPr>
          <p:cNvPr id="6" name="文本框 5"/>
          <p:cNvSpPr txBox="1"/>
          <p:nvPr/>
        </p:nvSpPr>
        <p:spPr>
          <a:xfrm>
            <a:off x="9081135" y="1820545"/>
            <a:ext cx="2730500" cy="470789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酿一月的是月酒，</a:t>
            </a:r>
          </a:p>
          <a:p>
            <a:r>
              <a:rPr lang="zh-CN" altLang="en-US" sz="2000" dirty="0">
                <a:latin typeface="楷体" panose="02010609060101010101" pitchFamily="49" charset="-122"/>
                <a:ea typeface="楷体" panose="02010609060101010101" pitchFamily="49" charset="-122"/>
              </a:rPr>
              <a:t>月酒名叫甘露寒。</a:t>
            </a:r>
          </a:p>
          <a:p>
            <a:r>
              <a:rPr lang="zh-CN" altLang="en-US" sz="2000" dirty="0">
                <a:latin typeface="楷体" panose="02010609060101010101" pitchFamily="49" charset="-122"/>
                <a:ea typeface="楷体" panose="02010609060101010101" pitchFamily="49" charset="-122"/>
              </a:rPr>
              <a:t>酿一天的是日酒，</a:t>
            </a:r>
          </a:p>
          <a:p>
            <a:r>
              <a:rPr lang="zh-CN" altLang="en-US" sz="2000" dirty="0">
                <a:latin typeface="楷体" panose="02010609060101010101" pitchFamily="49" charset="-122"/>
                <a:ea typeface="楷体" panose="02010609060101010101" pitchFamily="49" charset="-122"/>
              </a:rPr>
              <a:t>日酒就叫甘露旋。</a:t>
            </a:r>
          </a:p>
          <a:p>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有权长官喝了它，</a:t>
            </a:r>
          </a:p>
          <a:p>
            <a:r>
              <a:rPr lang="zh-CN" altLang="en-US" sz="2000" dirty="0">
                <a:latin typeface="楷体" panose="02010609060101010101" pitchFamily="49" charset="-122"/>
                <a:ea typeface="楷体" panose="02010609060101010101" pitchFamily="49" charset="-122"/>
              </a:rPr>
              <a:t>心胸开阔比天大。</a:t>
            </a:r>
          </a:p>
          <a:p>
            <a:r>
              <a:rPr lang="zh-CN" altLang="en-US" sz="2000" dirty="0">
                <a:latin typeface="楷体" panose="02010609060101010101" pitchFamily="49" charset="-122"/>
                <a:ea typeface="楷体" panose="02010609060101010101" pitchFamily="49" charset="-122"/>
              </a:rPr>
              <a:t>胆小的喝了上战场，</a:t>
            </a:r>
          </a:p>
          <a:p>
            <a:r>
              <a:rPr lang="zh-CN" altLang="en-US" sz="2000" dirty="0">
                <a:latin typeface="楷体" panose="02010609060101010101" pitchFamily="49" charset="-122"/>
                <a:ea typeface="楷体" panose="02010609060101010101" pitchFamily="49" charset="-122"/>
              </a:rPr>
              <a:t>勇猛冲锋把敌杀。</a:t>
            </a:r>
          </a:p>
          <a:p>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喝了这酒好处多，</a:t>
            </a:r>
          </a:p>
          <a:p>
            <a:r>
              <a:rPr lang="zh-CN" altLang="en-US" sz="2000" dirty="0">
                <a:latin typeface="楷体" panose="02010609060101010101" pitchFamily="49" charset="-122"/>
                <a:ea typeface="楷体" panose="02010609060101010101" pitchFamily="49" charset="-122"/>
              </a:rPr>
              <a:t>这样美酒藏地缺，</a:t>
            </a:r>
          </a:p>
          <a:p>
            <a:r>
              <a:rPr lang="zh-CN" altLang="en-US" sz="2000" dirty="0">
                <a:latin typeface="楷体" panose="02010609060101010101" pitchFamily="49" charset="-122"/>
                <a:ea typeface="楷体" panose="02010609060101010101" pitchFamily="49" charset="-122"/>
              </a:rPr>
              <a:t>这是大王御用酒，</a:t>
            </a:r>
          </a:p>
          <a:p>
            <a:r>
              <a:rPr lang="zh-CN" altLang="en-US" sz="2000" dirty="0">
                <a:latin typeface="楷体" panose="02010609060101010101" pitchFamily="49" charset="-122"/>
                <a:ea typeface="楷体" panose="02010609060101010101" pitchFamily="49" charset="-122"/>
              </a:rPr>
              <a:t>这是愁人舒心酒。</a:t>
            </a:r>
          </a:p>
          <a:p>
            <a:r>
              <a:rPr lang="zh-CN" altLang="en-US" sz="2000" dirty="0">
                <a:latin typeface="楷体" panose="02010609060101010101" pitchFamily="49" charset="-122"/>
                <a:ea typeface="楷体" panose="02010609060101010101" pitchFamily="49" charset="-122"/>
              </a:rPr>
              <a:t>这是催人歌舞酒，</a:t>
            </a:r>
          </a:p>
        </p:txBody>
      </p:sp>
      <p:sp>
        <p:nvSpPr>
          <p:cNvPr id="7" name="文本框 6"/>
          <p:cNvSpPr txBox="1"/>
          <p:nvPr/>
        </p:nvSpPr>
        <p:spPr>
          <a:xfrm>
            <a:off x="8694017" y="1444630"/>
            <a:ext cx="3138805" cy="460375"/>
          </a:xfrm>
          <a:prstGeom prst="rect">
            <a:avLst/>
          </a:prstGeom>
          <a:noFill/>
        </p:spPr>
        <p:txBody>
          <a:bodyPr wrap="square" rtlCol="0">
            <a:spAutoFit/>
          </a:bodyPr>
          <a:lstStyle/>
          <a:p>
            <a:r>
              <a:rPr lang="zh-CN" altLang="en-US" sz="2400">
                <a:latin typeface="楷体" panose="02010609060101010101" pitchFamily="49" charset="-122"/>
                <a:ea typeface="楷体" panose="02010609060101010101" pitchFamily="49" charset="-122"/>
              </a:rPr>
              <a:t>例如：《格萨尔王传》</a:t>
            </a:r>
          </a:p>
        </p:txBody>
      </p:sp>
      <p:sp>
        <p:nvSpPr>
          <p:cNvPr id="4" name="文本框 3"/>
          <p:cNvSpPr txBox="1"/>
          <p:nvPr/>
        </p:nvSpPr>
        <p:spPr>
          <a:xfrm>
            <a:off x="227965" y="4183380"/>
            <a:ext cx="8648700" cy="2862322"/>
          </a:xfrm>
          <a:prstGeom prst="rect">
            <a:avLst/>
          </a:prstGeom>
          <a:noFill/>
        </p:spPr>
        <p:txBody>
          <a:bodyPr wrap="square" rtlCol="0" anchor="t">
            <a:spAutoFit/>
          </a:bodyPr>
          <a:lstStyle/>
          <a:p>
            <a:pPr indent="457200" algn="l" eaLnBrk="0" fontAlgn="base" hangingPunct="0">
              <a:lnSpc>
                <a:spcPct val="150000"/>
              </a:lnSpc>
              <a:buNone/>
            </a:pPr>
            <a:r>
              <a:rPr lang="en-US" altLang="zh-CN" sz="2400" dirty="0">
                <a:latin typeface="微软雅黑" panose="020B0503020204020204" charset="-122"/>
                <a:ea typeface="微软雅黑" panose="020B0503020204020204" charset="-122"/>
                <a:cs typeface="Calibri" panose="020F0502020204030204" charset="0"/>
              </a:rPr>
              <a:t>（4）从这个意义上说，歌手同时是表演者、创作者和诗人，</a:t>
            </a:r>
            <a:r>
              <a:rPr lang="en-US" altLang="zh-CN" sz="2400" dirty="0" smtClean="0">
                <a:latin typeface="微软雅黑" panose="020B0503020204020204" charset="-122"/>
                <a:ea typeface="微软雅黑" panose="020B0503020204020204" charset="-122"/>
                <a:cs typeface="Calibri" panose="020F0502020204030204" charset="0"/>
              </a:rPr>
              <a:t>是</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a:t>
            </a:r>
            <a:r>
              <a:rPr lang="en-US" altLang="zh-CN" sz="2400" dirty="0" smtClean="0">
                <a:solidFill>
                  <a:srgbClr val="FF0000"/>
                </a:solidFill>
                <a:latin typeface="微软雅黑" panose="020B0503020204020204" charset="-122"/>
                <a:ea typeface="微软雅黑" panose="020B0503020204020204" charset="-122"/>
                <a:cs typeface="Calibri" panose="020F0502020204030204" charset="0"/>
              </a:rPr>
              <a:t>一身而兼数职</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a:t>
            </a:r>
            <a:r>
              <a:rPr lang="en-US" altLang="zh-CN" sz="2400" dirty="0" smtClean="0">
                <a:latin typeface="微软雅黑" panose="020B0503020204020204" charset="-122"/>
                <a:ea typeface="微软雅黑" panose="020B0503020204020204" charset="-122"/>
                <a:cs typeface="Calibri" panose="020F0502020204030204" charset="0"/>
              </a:rPr>
              <a:t>的</a:t>
            </a:r>
            <a:r>
              <a:rPr lang="en-US" altLang="zh-CN" sz="2400" dirty="0">
                <a:latin typeface="微软雅黑" panose="020B0503020204020204" charset="-122"/>
                <a:ea typeface="微软雅黑" panose="020B0503020204020204" charset="-122"/>
                <a:cs typeface="Calibri" panose="020F0502020204030204" charset="0"/>
              </a:rPr>
              <a:t>，由此还形成了高度程式化的艺术传统。</a:t>
            </a:r>
          </a:p>
          <a:p>
            <a:pPr indent="457200" algn="l" eaLnBrk="0" fontAlgn="base" hangingPunct="0">
              <a:lnSpc>
                <a:spcPct val="150000"/>
              </a:lnSpc>
              <a:buNone/>
            </a:pPr>
            <a:r>
              <a:rPr lang="en-US" altLang="zh-CN" sz="2400" dirty="0">
                <a:latin typeface="微软雅黑" panose="020B0503020204020204" charset="-122"/>
                <a:ea typeface="微软雅黑" panose="020B0503020204020204" charset="-122"/>
                <a:cs typeface="Calibri" panose="020F0502020204030204" charset="0"/>
              </a:rPr>
              <a:t>（5）</a:t>
            </a:r>
            <a:r>
              <a:rPr lang="en-US" altLang="zh-CN" sz="2400" dirty="0" smtClean="0">
                <a:latin typeface="微软雅黑" panose="020B0503020204020204" charset="-122"/>
                <a:ea typeface="微软雅黑" panose="020B0503020204020204" charset="-122"/>
                <a:cs typeface="Calibri" panose="020F0502020204030204" charset="0"/>
              </a:rPr>
              <a:t>口头程式奠定了</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a:t>
            </a:r>
            <a:r>
              <a:rPr lang="en-US" altLang="zh-CN" sz="2400" dirty="0" smtClean="0">
                <a:solidFill>
                  <a:srgbClr val="FF0000"/>
                </a:solidFill>
                <a:latin typeface="微软雅黑" panose="020B0503020204020204" charset="-122"/>
                <a:ea typeface="微软雅黑" panose="020B0503020204020204" charset="-122"/>
                <a:cs typeface="Calibri" panose="020F0502020204030204" charset="0"/>
              </a:rPr>
              <a:t>口头传统</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a:t>
            </a:r>
            <a:r>
              <a:rPr lang="en-US" altLang="zh-CN" sz="2400" dirty="0" err="1" smtClean="0">
                <a:latin typeface="微软雅黑" panose="020B0503020204020204" charset="-122"/>
                <a:ea typeface="微软雅黑" panose="020B0503020204020204" charset="-122"/>
                <a:cs typeface="Calibri" panose="020F0502020204030204" charset="0"/>
              </a:rPr>
              <a:t>的基础</a:t>
            </a:r>
            <a:r>
              <a:rPr lang="en-US" altLang="zh-CN" sz="2400" dirty="0" err="1">
                <a:latin typeface="微软雅黑" panose="020B0503020204020204" charset="-122"/>
                <a:ea typeface="微软雅黑" panose="020B0503020204020204" charset="-122"/>
                <a:cs typeface="Calibri" panose="020F0502020204030204" charset="0"/>
              </a:rPr>
              <a:t>，影响了以理查德·鲍曼为代表的表演理论</a:t>
            </a:r>
            <a:r>
              <a:rPr lang="en-US" altLang="zh-CN" sz="2400" dirty="0">
                <a:latin typeface="微软雅黑" panose="020B0503020204020204" charset="-122"/>
                <a:ea typeface="微软雅黑" panose="020B0503020204020204" charset="-122"/>
                <a:cs typeface="Calibri" panose="020F0502020204030204" charset="0"/>
              </a:rPr>
              <a:t>。</a:t>
            </a:r>
          </a:p>
        </p:txBody>
      </p:sp>
      <p:pic>
        <p:nvPicPr>
          <p:cNvPr id="8" name="图片 7"/>
          <p:cNvPicPr>
            <a:picLocks noChangeAspect="1"/>
          </p:cNvPicPr>
          <p:nvPr/>
        </p:nvPicPr>
        <p:blipFill>
          <a:blip r:embed="rId4"/>
          <a:stretch>
            <a:fillRect/>
          </a:stretch>
        </p:blipFill>
        <p:spPr>
          <a:xfrm>
            <a:off x="9066762" y="21824"/>
            <a:ext cx="3125238" cy="1422806"/>
          </a:xfrm>
          <a:prstGeom prst="rect">
            <a:avLst/>
          </a:prstGeom>
        </p:spPr>
      </p:pic>
    </p:spTree>
    <p:custDataLst>
      <p:tags r:id="rId1"/>
    </p:custDataLst>
    <p:extLst>
      <p:ext uri="{BB962C8B-B14F-4D97-AF65-F5344CB8AC3E}">
        <p14:creationId xmlns:p14="http://schemas.microsoft.com/office/powerpoint/2010/main" val="22069787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72208" y="1392275"/>
            <a:ext cx="8719932" cy="3546722"/>
            <a:chOff x="609599" y="1219996"/>
            <a:chExt cx="8719932" cy="3546722"/>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第二章 </a:t>
              </a:r>
              <a:endParaRPr kumimoji="1" lang="en-US" altLang="zh-CN" sz="3600" dirty="0">
                <a:solidFill>
                  <a:schemeClr val="tx1"/>
                </a:solidFill>
                <a:latin typeface="DengXian" panose="02010600030101010101" pitchFamily="2" charset="-122"/>
                <a:ea typeface="DengXian" panose="02010600030101010101" pitchFamily="2" charset="-122"/>
              </a:endParaRPr>
            </a:p>
            <a:p>
              <a:pPr algn="ctr"/>
              <a:r>
                <a:rPr kumimoji="1" lang="zh-CN" altLang="en-US" sz="36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bg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2390223" y="4655420"/>
            <a:ext cx="2203450" cy="1239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6157439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6695" y="1181100"/>
            <a:ext cx="11738610" cy="2953385"/>
          </a:xfrm>
          <a:prstGeom prst="rect">
            <a:avLst/>
          </a:prstGeom>
        </p:spPr>
        <p:txBody>
          <a:bodyPr wrap="square">
            <a:spAutoFit/>
          </a:bodyPr>
          <a:lstStyle/>
          <a:p>
            <a:pPr indent="457200" fontAlgn="base" hangingPunct="0">
              <a:lnSpc>
                <a:spcPct val="150000"/>
              </a:lnSpc>
              <a:spcBef>
                <a:spcPct val="0"/>
              </a:spcBef>
              <a:spcAft>
                <a:spcPct val="0"/>
              </a:spcAft>
            </a:pPr>
            <a:endParaRPr lang="en-US" altLang="zh-CN" sz="2800" b="1" dirty="0">
              <a:latin typeface="微软雅黑" panose="020B0503020204020204" charset="-122"/>
              <a:ea typeface="微软雅黑" panose="020B0503020204020204" charset="-122"/>
              <a:cs typeface="Calibri" panose="020F0502020204030204" charset="0"/>
            </a:endParaRPr>
          </a:p>
          <a:p>
            <a:pPr indent="457200" fontAlgn="base" hangingPunct="0">
              <a:lnSpc>
                <a:spcPct val="150000"/>
              </a:lnSpc>
              <a:spcBef>
                <a:spcPct val="0"/>
              </a:spcBef>
              <a:spcAft>
                <a:spcPct val="0"/>
              </a:spcAft>
            </a:pPr>
            <a:r>
              <a:rPr lang="en-US" altLang="zh-CN" sz="2000" dirty="0">
                <a:latin typeface="微软雅黑" panose="020B0503020204020204" charset="-122"/>
                <a:ea typeface="微软雅黑" panose="020B0503020204020204" charset="-122"/>
                <a:cs typeface="Calibri" panose="020F0502020204030204" charset="0"/>
              </a:rPr>
              <a:t> </a:t>
            </a:r>
            <a:r>
              <a:rPr lang="en-US" altLang="zh-CN" sz="2400" dirty="0">
                <a:latin typeface="微软雅黑" panose="020B0503020204020204" charset="-122"/>
                <a:ea typeface="微软雅黑" panose="020B0503020204020204" charset="-122"/>
                <a:cs typeface="Calibri" panose="020F0502020204030204" charset="0"/>
              </a:rPr>
              <a:t> </a:t>
            </a:r>
            <a:r>
              <a:rPr lang="zh-CN" altLang="zh-CN" sz="2400" dirty="0">
                <a:latin typeface="微软雅黑" panose="020B0503020204020204" charset="-122"/>
                <a:ea typeface="微软雅黑" panose="020B0503020204020204" charset="-122"/>
                <a:cs typeface="Calibri" panose="020F0502020204030204" charset="0"/>
              </a:rPr>
              <a:t>民间文学是活的语言艺术，它保存在人们的记忆里，流传在人们的口耳间，永远没有定稿。纵然有时被整理成文、出版、发表，也非最终定稿，不过处于暂时的稳定状态，一旦回到民间，又继续处于不断变化状态。</a:t>
            </a:r>
            <a:r>
              <a:rPr lang="zh-CN" altLang="zh-CN" sz="2400" dirty="0">
                <a:solidFill>
                  <a:srgbClr val="C00000"/>
                </a:solidFill>
                <a:latin typeface="微软雅黑" panose="020B0503020204020204" charset="-122"/>
                <a:ea typeface="微软雅黑" panose="020B0503020204020204" charset="-122"/>
                <a:cs typeface="Calibri" panose="020F0502020204030204" charset="0"/>
              </a:rPr>
              <a:t>民间文学的这种</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不</a:t>
            </a:r>
            <a:r>
              <a:rPr lang="zh-CN" altLang="zh-CN" sz="2400" dirty="0">
                <a:solidFill>
                  <a:srgbClr val="C00000"/>
                </a:solidFill>
                <a:latin typeface="微软雅黑" panose="020B0503020204020204" charset="-122"/>
                <a:ea typeface="微软雅黑" panose="020B0503020204020204" charset="-122"/>
                <a:cs typeface="Calibri" panose="020F0502020204030204" charset="0"/>
              </a:rPr>
              <a:t>断变化的特征叫变异性。</a:t>
            </a:r>
            <a:endParaRPr lang="zh-CN" altLang="en-US" sz="2400" dirty="0">
              <a:latin typeface="微软雅黑" panose="020B0503020204020204" charset="-122"/>
              <a:ea typeface="微软雅黑" panose="020B0503020204020204" charset="-122"/>
              <a:cs typeface="Calibri" panose="020F0502020204030204"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431" y="4134442"/>
            <a:ext cx="3508647" cy="2388550"/>
          </a:xfrm>
          <a:prstGeom prst="rect">
            <a:avLst/>
          </a:prstGeom>
        </p:spPr>
      </p:pic>
      <p:sp>
        <p:nvSpPr>
          <p:cNvPr id="3" name="TextBox 2"/>
          <p:cNvSpPr txBox="1"/>
          <p:nvPr/>
        </p:nvSpPr>
        <p:spPr>
          <a:xfrm>
            <a:off x="328295" y="4784725"/>
            <a:ext cx="6734175" cy="1200329"/>
          </a:xfrm>
          <a:prstGeom prst="rect">
            <a:avLst/>
          </a:prstGeom>
          <a:noFill/>
        </p:spPr>
        <p:txBody>
          <a:bodyPr wrap="square" rtlCol="0">
            <a:spAutoFit/>
          </a:bodyPr>
          <a:lstStyle/>
          <a:p>
            <a:pPr>
              <a:lnSpc>
                <a:spcPct val="150000"/>
              </a:lnSpc>
            </a:pPr>
            <a:r>
              <a:rPr lang="zh-CN" altLang="en-US" sz="2400" b="1" dirty="0">
                <a:latin typeface="楷体" panose="02010609060101010101" pitchFamily="49" charset="-122"/>
                <a:ea typeface="楷体" panose="02010609060101010101" pitchFamily="49" charset="-122"/>
              </a:rPr>
              <a:t>拉开距离</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拉一头驴</a:t>
            </a:r>
          </a:p>
          <a:p>
            <a:pPr>
              <a:lnSpc>
                <a:spcPct val="150000"/>
              </a:lnSpc>
            </a:pPr>
            <a:r>
              <a:rPr lang="zh-CN" altLang="en-US" sz="2400" b="1" dirty="0">
                <a:latin typeface="楷体" panose="02010609060101010101" pitchFamily="49" charset="-122"/>
                <a:ea typeface="楷体" panose="02010609060101010101" pitchFamily="49" charset="-122"/>
              </a:rPr>
              <a:t>下定决心，排除万难</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今早八点，准时开饭</a:t>
            </a:r>
          </a:p>
        </p:txBody>
      </p:sp>
      <p:sp>
        <p:nvSpPr>
          <p:cNvPr id="5" name="五边形 4"/>
          <p:cNvSpPr/>
          <p:nvPr/>
        </p:nvSpPr>
        <p:spPr>
          <a:xfrm flipH="1">
            <a:off x="3672104" y="118094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6" name="五边形 5"/>
          <p:cNvSpPr/>
          <p:nvPr/>
        </p:nvSpPr>
        <p:spPr>
          <a:xfrm flipH="1">
            <a:off x="5972709" y="118094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7" name="文本框 6"/>
          <p:cNvSpPr txBox="1"/>
          <p:nvPr/>
        </p:nvSpPr>
        <p:spPr>
          <a:xfrm>
            <a:off x="226695" y="1075690"/>
            <a:ext cx="3839845"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2.3.1</a:t>
            </a:r>
            <a:r>
              <a:rPr lang="zh-CN" altLang="en-US" sz="2800" b="1" dirty="0">
                <a:solidFill>
                  <a:srgbClr val="0070C0"/>
                </a:solidFill>
                <a:latin typeface="微软雅黑" panose="020B0503020204020204" charset="-122"/>
                <a:ea typeface="微软雅黑" panose="020B0503020204020204" charset="-122"/>
              </a:rPr>
              <a:t> 变异性的含义</a:t>
            </a:r>
          </a:p>
        </p:txBody>
      </p:sp>
      <p:sp>
        <p:nvSpPr>
          <p:cNvPr id="8" name="文本框 7"/>
          <p:cNvSpPr txBox="1"/>
          <p:nvPr/>
        </p:nvSpPr>
        <p:spPr>
          <a:xfrm>
            <a:off x="328295" y="413125"/>
            <a:ext cx="2021707" cy="662489"/>
          </a:xfrm>
          <a:prstGeom prst="rect">
            <a:avLst/>
          </a:prstGeom>
          <a:noFill/>
        </p:spPr>
        <p:txBody>
          <a:bodyPr wrap="none" rtlCol="0" anchor="t">
            <a:spAutoFit/>
          </a:bodyPr>
          <a:lstStyle/>
          <a:p>
            <a:pPr>
              <a:lnSpc>
                <a:spcPct val="150000"/>
              </a:lnSpc>
            </a:pPr>
            <a:r>
              <a:rPr lang="en-US" altLang="zh-CN" sz="2800" b="1" dirty="0">
                <a:latin typeface="微软雅黑" panose="020B0503020204020204" charset="-122"/>
                <a:ea typeface="微软雅黑" panose="020B0503020204020204" charset="-122"/>
                <a:sym typeface="+mn-ea"/>
              </a:rPr>
              <a:t>2.3</a:t>
            </a:r>
            <a:r>
              <a:rPr lang="zh-CN" altLang="en-US" sz="2800" b="1" dirty="0">
                <a:solidFill>
                  <a:schemeClr val="tx1"/>
                </a:solidFill>
                <a:latin typeface="微软雅黑" panose="020B0503020204020204" charset="-122"/>
                <a:ea typeface="微软雅黑" panose="020B0503020204020204" charset="-122"/>
                <a:sym typeface="+mn-ea"/>
              </a:rPr>
              <a:t>  变异性</a:t>
            </a:r>
          </a:p>
        </p:txBody>
      </p:sp>
      <p:pic>
        <p:nvPicPr>
          <p:cNvPr id="9" name="图片 8"/>
          <p:cNvPicPr>
            <a:picLocks noChangeAspect="1"/>
          </p:cNvPicPr>
          <p:nvPr/>
        </p:nvPicPr>
        <p:blipFill>
          <a:blip r:embed="rId5"/>
          <a:stretch>
            <a:fillRect/>
          </a:stretch>
        </p:blipFill>
        <p:spPr>
          <a:xfrm>
            <a:off x="8609252" y="0"/>
            <a:ext cx="3626553" cy="1413164"/>
          </a:xfrm>
          <a:prstGeom prst="rect">
            <a:avLst/>
          </a:prstGeom>
        </p:spPr>
      </p:pic>
    </p:spTree>
    <p:custDataLst>
      <p:tags r:id="rId1"/>
    </p:custDataLst>
    <p:extLst>
      <p:ext uri="{BB962C8B-B14F-4D97-AF65-F5344CB8AC3E}">
        <p14:creationId xmlns:p14="http://schemas.microsoft.com/office/powerpoint/2010/main" val="8782042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90830" y="1605280"/>
            <a:ext cx="11213465" cy="2861310"/>
          </a:xfrm>
          <a:prstGeom prst="rect">
            <a:avLst/>
          </a:prstGeom>
          <a:noFill/>
          <a:ln w="9525">
            <a:noFill/>
          </a:ln>
        </p:spPr>
        <p:txBody>
          <a:bodyPr wrap="square">
            <a:spAutoFit/>
          </a:bodyPr>
          <a:lstStyle/>
          <a:p>
            <a:pPr indent="0">
              <a:lnSpc>
                <a:spcPct val="150000"/>
              </a:lnSpc>
            </a:pPr>
            <a:r>
              <a:rPr lang="zh-CN" altLang="zh-CN" sz="2400" b="0" dirty="0">
                <a:latin typeface="微软雅黑" panose="020B0503020204020204" charset="-122"/>
                <a:ea typeface="微软雅黑" panose="020B0503020204020204" charset="-122"/>
                <a:cs typeface="Calibri" panose="020F0502020204030204" charset="0"/>
              </a:rPr>
              <a:t>民间文学的变异性大量地、经常地表现在作品的</a:t>
            </a:r>
            <a:r>
              <a:rPr lang="zh-CN" altLang="zh-CN" sz="2400" b="0" dirty="0">
                <a:solidFill>
                  <a:srgbClr val="C00000"/>
                </a:solidFill>
                <a:latin typeface="微软雅黑" panose="020B0503020204020204" charset="-122"/>
                <a:ea typeface="微软雅黑" panose="020B0503020204020204" charset="-122"/>
                <a:cs typeface="Calibri" panose="020F0502020204030204" charset="0"/>
              </a:rPr>
              <a:t>语言变化</a:t>
            </a:r>
            <a:r>
              <a:rPr lang="zh-CN" altLang="zh-CN" sz="2400" b="0" dirty="0">
                <a:latin typeface="微软雅黑" panose="020B0503020204020204" charset="-122"/>
                <a:ea typeface="微软雅黑" panose="020B0503020204020204" charset="-122"/>
                <a:cs typeface="Calibri" panose="020F0502020204030204" charset="0"/>
              </a:rPr>
              <a:t>上，同时也表现在作品的内容、情节、主题、形象、结构等要素的变化上。</a:t>
            </a:r>
          </a:p>
          <a:p>
            <a:pPr indent="0">
              <a:lnSpc>
                <a:spcPct val="150000"/>
              </a:lnSpc>
            </a:pPr>
            <a:endParaRPr lang="zh-CN" altLang="zh-CN" sz="2400" dirty="0">
              <a:latin typeface="微软雅黑" panose="020B0503020204020204" charset="-122"/>
              <a:ea typeface="微软雅黑" panose="020B0503020204020204" charset="-122"/>
              <a:cs typeface="Calibri" panose="020F0502020204030204" charset="0"/>
            </a:endParaRPr>
          </a:p>
          <a:p>
            <a:pPr indent="0"/>
            <a:r>
              <a:rPr lang="zh-CN" altLang="zh-CN" sz="2400" b="1" dirty="0">
                <a:latin typeface="楷体" panose="02010609060101010101" pitchFamily="49" charset="-122"/>
                <a:ea typeface="楷体" panose="02010609060101010101" pitchFamily="49" charset="-122"/>
                <a:cs typeface="Calibri" panose="020F0502020204030204" charset="0"/>
              </a:rPr>
              <a:t>例如：走千走万，不如黄河两岸</a:t>
            </a:r>
          </a:p>
          <a:p>
            <a:pPr indent="0"/>
            <a:r>
              <a:rPr lang="zh-CN" altLang="zh-CN" sz="2400" b="1" dirty="0">
                <a:latin typeface="楷体" panose="02010609060101010101" pitchFamily="49" charset="-122"/>
                <a:ea typeface="楷体" panose="02010609060101010101" pitchFamily="49" charset="-122"/>
                <a:cs typeface="Calibri" panose="020F0502020204030204" charset="0"/>
                <a:sym typeface="+mn-ea"/>
              </a:rPr>
              <a:t>      走千走万，不如淮河两岸</a:t>
            </a:r>
          </a:p>
          <a:p>
            <a:pPr indent="0"/>
            <a:r>
              <a:rPr lang="zh-CN" altLang="zh-CN" sz="2400" b="1" dirty="0">
                <a:latin typeface="楷体" panose="02010609060101010101" pitchFamily="49" charset="-122"/>
                <a:ea typeface="楷体" panose="02010609060101010101" pitchFamily="49" charset="-122"/>
                <a:cs typeface="Calibri" panose="020F0502020204030204" charset="0"/>
                <a:sym typeface="+mn-ea"/>
              </a:rPr>
              <a:t>      走千走万，不如长江两岸</a:t>
            </a:r>
            <a:endParaRPr lang="zh-CN" altLang="zh-CN" sz="2400" b="1" dirty="0">
              <a:latin typeface="楷体" panose="02010609060101010101" pitchFamily="49" charset="-122"/>
              <a:ea typeface="楷体" panose="02010609060101010101" pitchFamily="49" charset="-122"/>
              <a:cs typeface="Calibri" panose="020F0502020204030204" charset="0"/>
            </a:endParaRPr>
          </a:p>
        </p:txBody>
      </p:sp>
      <p:sp>
        <p:nvSpPr>
          <p:cNvPr id="6" name="五边形 5"/>
          <p:cNvSpPr/>
          <p:nvPr/>
        </p:nvSpPr>
        <p:spPr>
          <a:xfrm flipH="1">
            <a:off x="4176294" y="66977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7" name="文本框 6"/>
          <p:cNvSpPr txBox="1"/>
          <p:nvPr/>
        </p:nvSpPr>
        <p:spPr>
          <a:xfrm>
            <a:off x="579230" y="533990"/>
            <a:ext cx="3839845"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2.3.2</a:t>
            </a:r>
            <a:r>
              <a:rPr lang="zh-CN" altLang="en-US" sz="2800" b="1" dirty="0">
                <a:solidFill>
                  <a:srgbClr val="0070C0"/>
                </a:solidFill>
                <a:latin typeface="微软雅黑" panose="020B0503020204020204" charset="-122"/>
                <a:ea typeface="微软雅黑" panose="020B0503020204020204" charset="-122"/>
              </a:rPr>
              <a:t> 变异性的表现</a:t>
            </a:r>
          </a:p>
        </p:txBody>
      </p:sp>
      <p:pic>
        <p:nvPicPr>
          <p:cNvPr id="5" name="图片 4"/>
          <p:cNvPicPr>
            <a:picLocks noChangeAspect="1"/>
          </p:cNvPicPr>
          <p:nvPr/>
        </p:nvPicPr>
        <p:blipFill>
          <a:blip r:embed="rId4"/>
          <a:stretch>
            <a:fillRect/>
          </a:stretch>
        </p:blipFill>
        <p:spPr>
          <a:xfrm>
            <a:off x="8609252" y="0"/>
            <a:ext cx="3626553" cy="1413164"/>
          </a:xfrm>
          <a:prstGeom prst="rect">
            <a:avLst/>
          </a:prstGeom>
        </p:spPr>
      </p:pic>
    </p:spTree>
    <p:custDataLst>
      <p:tags r:id="rId1"/>
    </p:custDataLst>
    <p:extLst>
      <p:ext uri="{BB962C8B-B14F-4D97-AF65-F5344CB8AC3E}">
        <p14:creationId xmlns:p14="http://schemas.microsoft.com/office/powerpoint/2010/main" val="17011021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90830" y="1605280"/>
            <a:ext cx="11213465" cy="1754326"/>
          </a:xfrm>
          <a:prstGeom prst="rect">
            <a:avLst/>
          </a:prstGeom>
          <a:noFill/>
          <a:ln w="9525">
            <a:noFill/>
          </a:ln>
        </p:spPr>
        <p:txBody>
          <a:bodyPr wrap="square">
            <a:spAutoFit/>
          </a:bodyPr>
          <a:lstStyle/>
          <a:p>
            <a:pPr indent="0">
              <a:lnSpc>
                <a:spcPct val="150000"/>
              </a:lnSpc>
            </a:pPr>
            <a:r>
              <a:rPr lang="zh-CN" altLang="zh-CN" sz="2400" b="0" dirty="0">
                <a:latin typeface="微软雅黑" panose="020B0503020204020204" charset="-122"/>
                <a:ea typeface="微软雅黑" panose="020B0503020204020204" charset="-122"/>
                <a:cs typeface="Calibri" panose="020F0502020204030204" charset="0"/>
              </a:rPr>
              <a:t>民间文学的变异性大量地、经常地表现在作品</a:t>
            </a:r>
            <a:r>
              <a:rPr lang="zh-CN" altLang="zh-CN" sz="2400" b="0" dirty="0" smtClean="0">
                <a:latin typeface="微软雅黑" panose="020B0503020204020204" charset="-122"/>
                <a:ea typeface="微软雅黑" panose="020B0503020204020204" charset="-122"/>
                <a:cs typeface="Calibri" panose="020F0502020204030204" charset="0"/>
              </a:rPr>
              <a:t>的</a:t>
            </a:r>
            <a:r>
              <a:rPr lang="zh-CN" altLang="en-US" sz="2400" b="0" dirty="0" smtClean="0">
                <a:solidFill>
                  <a:srgbClr val="C00000"/>
                </a:solidFill>
                <a:latin typeface="微软雅黑" panose="020B0503020204020204" charset="-122"/>
                <a:ea typeface="微软雅黑" panose="020B0503020204020204" charset="-122"/>
                <a:cs typeface="Calibri" panose="020F0502020204030204" charset="0"/>
              </a:rPr>
              <a:t>（    ）</a:t>
            </a:r>
            <a:r>
              <a:rPr lang="zh-CN" altLang="zh-CN" sz="2400" b="0" dirty="0" smtClean="0">
                <a:latin typeface="微软雅黑" panose="020B0503020204020204" charset="-122"/>
                <a:ea typeface="微软雅黑" panose="020B0503020204020204" charset="-122"/>
                <a:cs typeface="Calibri" panose="020F0502020204030204" charset="0"/>
              </a:rPr>
              <a:t>上</a:t>
            </a:r>
            <a:r>
              <a:rPr lang="zh-CN" altLang="zh-CN" sz="2400" b="0" dirty="0">
                <a:latin typeface="微软雅黑" panose="020B0503020204020204" charset="-122"/>
                <a:ea typeface="微软雅黑" panose="020B0503020204020204" charset="-122"/>
                <a:cs typeface="Calibri" panose="020F0502020204030204" charset="0"/>
              </a:rPr>
              <a:t>，同时也表现在作品的内容</a:t>
            </a:r>
            <a:r>
              <a:rPr lang="zh-CN" altLang="zh-CN" sz="2400" b="0" dirty="0" smtClean="0">
                <a:latin typeface="微软雅黑" panose="020B0503020204020204" charset="-122"/>
                <a:ea typeface="微软雅黑" panose="020B0503020204020204" charset="-122"/>
                <a:cs typeface="Calibri" panose="020F0502020204030204" charset="0"/>
              </a:rPr>
              <a:t>、</a:t>
            </a:r>
            <a:r>
              <a:rPr lang="zh-CN" altLang="en-US" sz="2400" b="0" dirty="0" smtClean="0">
                <a:latin typeface="微软雅黑" panose="020B0503020204020204" charset="-122"/>
                <a:ea typeface="微软雅黑" panose="020B0503020204020204" charset="-122"/>
                <a:cs typeface="Calibri" panose="020F0502020204030204" charset="0"/>
              </a:rPr>
              <a:t>（      ）</a:t>
            </a:r>
            <a:r>
              <a:rPr lang="zh-CN" altLang="zh-CN" sz="2400" b="0" dirty="0" smtClean="0">
                <a:latin typeface="微软雅黑" panose="020B0503020204020204" charset="-122"/>
                <a:ea typeface="微软雅黑" panose="020B0503020204020204" charset="-122"/>
                <a:cs typeface="Calibri" panose="020F0502020204030204" charset="0"/>
              </a:rPr>
              <a:t>、</a:t>
            </a:r>
            <a:r>
              <a:rPr lang="zh-CN" altLang="zh-CN" sz="2400" b="0" dirty="0">
                <a:latin typeface="微软雅黑" panose="020B0503020204020204" charset="-122"/>
                <a:ea typeface="微软雅黑" panose="020B0503020204020204" charset="-122"/>
                <a:cs typeface="Calibri" panose="020F0502020204030204" charset="0"/>
              </a:rPr>
              <a:t>主题</a:t>
            </a:r>
            <a:r>
              <a:rPr lang="zh-CN" altLang="zh-CN" sz="2400" b="0" dirty="0" smtClean="0">
                <a:latin typeface="微软雅黑" panose="020B0503020204020204" charset="-122"/>
                <a:ea typeface="微软雅黑" panose="020B0503020204020204" charset="-122"/>
                <a:cs typeface="Calibri" panose="020F0502020204030204" charset="0"/>
              </a:rPr>
              <a:t>、</a:t>
            </a:r>
            <a:r>
              <a:rPr lang="zh-CN" altLang="en-US" sz="2400" dirty="0" smtClean="0">
                <a:latin typeface="微软雅黑" panose="020B0503020204020204" charset="-122"/>
                <a:ea typeface="微软雅黑" panose="020B0503020204020204" charset="-122"/>
                <a:cs typeface="Calibri" panose="020F0502020204030204" charset="0"/>
              </a:rPr>
              <a:t>（     ）</a:t>
            </a:r>
            <a:r>
              <a:rPr lang="zh-CN" altLang="zh-CN" sz="2400" b="0" dirty="0" smtClean="0">
                <a:latin typeface="微软雅黑" panose="020B0503020204020204" charset="-122"/>
                <a:ea typeface="微软雅黑" panose="020B0503020204020204" charset="-122"/>
                <a:cs typeface="Calibri" panose="020F0502020204030204" charset="0"/>
              </a:rPr>
              <a:t>、</a:t>
            </a:r>
            <a:r>
              <a:rPr lang="zh-CN" altLang="zh-CN" sz="2400" b="0" dirty="0">
                <a:latin typeface="微软雅黑" panose="020B0503020204020204" charset="-122"/>
                <a:ea typeface="微软雅黑" panose="020B0503020204020204" charset="-122"/>
                <a:cs typeface="Calibri" panose="020F0502020204030204" charset="0"/>
              </a:rPr>
              <a:t>结构等要素的变化上。</a:t>
            </a:r>
          </a:p>
          <a:p>
            <a:pPr indent="0">
              <a:lnSpc>
                <a:spcPct val="150000"/>
              </a:lnSpc>
            </a:pPr>
            <a:endParaRPr lang="zh-CN" altLang="zh-CN" sz="2400" dirty="0">
              <a:latin typeface="微软雅黑" panose="020B0503020204020204" charset="-122"/>
              <a:ea typeface="微软雅黑" panose="020B0503020204020204" charset="-122"/>
              <a:cs typeface="Calibri" panose="020F0502020204030204" charset="0"/>
            </a:endParaRPr>
          </a:p>
        </p:txBody>
      </p:sp>
      <p:sp>
        <p:nvSpPr>
          <p:cNvPr id="6" name="五边形 5"/>
          <p:cNvSpPr/>
          <p:nvPr/>
        </p:nvSpPr>
        <p:spPr>
          <a:xfrm flipH="1">
            <a:off x="4176294" y="66977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7" name="文本框 6"/>
          <p:cNvSpPr txBox="1"/>
          <p:nvPr/>
        </p:nvSpPr>
        <p:spPr>
          <a:xfrm>
            <a:off x="579230" y="533990"/>
            <a:ext cx="3839845"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2.3.2</a:t>
            </a:r>
            <a:r>
              <a:rPr lang="zh-CN" altLang="en-US" sz="2800" b="1" dirty="0">
                <a:solidFill>
                  <a:srgbClr val="0070C0"/>
                </a:solidFill>
                <a:latin typeface="微软雅黑" panose="020B0503020204020204" charset="-122"/>
                <a:ea typeface="微软雅黑" panose="020B0503020204020204" charset="-122"/>
              </a:rPr>
              <a:t> 变异性的表现</a:t>
            </a:r>
          </a:p>
        </p:txBody>
      </p:sp>
      <p:pic>
        <p:nvPicPr>
          <p:cNvPr id="5" name="图片 4"/>
          <p:cNvPicPr>
            <a:picLocks noChangeAspect="1"/>
          </p:cNvPicPr>
          <p:nvPr/>
        </p:nvPicPr>
        <p:blipFill>
          <a:blip r:embed="rId4"/>
          <a:stretch>
            <a:fillRect/>
          </a:stretch>
        </p:blipFill>
        <p:spPr>
          <a:xfrm>
            <a:off x="8609252" y="0"/>
            <a:ext cx="3626553" cy="1413164"/>
          </a:xfrm>
          <a:prstGeom prst="rect">
            <a:avLst/>
          </a:prstGeom>
        </p:spPr>
      </p:pic>
    </p:spTree>
    <p:custDataLst>
      <p:tags r:id="rId1"/>
    </p:custDataLst>
    <p:extLst>
      <p:ext uri="{BB962C8B-B14F-4D97-AF65-F5344CB8AC3E}">
        <p14:creationId xmlns:p14="http://schemas.microsoft.com/office/powerpoint/2010/main" val="7771862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90830" y="1605280"/>
            <a:ext cx="11213465" cy="1754326"/>
          </a:xfrm>
          <a:prstGeom prst="rect">
            <a:avLst/>
          </a:prstGeom>
          <a:noFill/>
          <a:ln w="9525">
            <a:noFill/>
          </a:ln>
        </p:spPr>
        <p:txBody>
          <a:bodyPr wrap="square">
            <a:spAutoFit/>
          </a:bodyPr>
          <a:lstStyle/>
          <a:p>
            <a:pPr indent="0">
              <a:lnSpc>
                <a:spcPct val="150000"/>
              </a:lnSpc>
            </a:pPr>
            <a:r>
              <a:rPr lang="zh-CN" altLang="zh-CN" sz="2400" b="0" dirty="0">
                <a:latin typeface="微软雅黑" panose="020B0503020204020204" charset="-122"/>
                <a:ea typeface="微软雅黑" panose="020B0503020204020204" charset="-122"/>
                <a:cs typeface="Calibri" panose="020F0502020204030204" charset="0"/>
              </a:rPr>
              <a:t>民间文学的变异性大量地、经常地表现在作品</a:t>
            </a:r>
            <a:r>
              <a:rPr lang="zh-CN" altLang="zh-CN" sz="2400" b="0" dirty="0" smtClean="0">
                <a:latin typeface="微软雅黑" panose="020B0503020204020204" charset="-122"/>
                <a:ea typeface="微软雅黑" panose="020B0503020204020204" charset="-122"/>
                <a:cs typeface="Calibri" panose="020F0502020204030204" charset="0"/>
              </a:rPr>
              <a:t>的</a:t>
            </a:r>
            <a:r>
              <a:rPr lang="zh-CN" altLang="en-US" sz="2400" b="0" dirty="0" smtClean="0">
                <a:solidFill>
                  <a:srgbClr val="FF0000"/>
                </a:solidFill>
                <a:latin typeface="微软雅黑" panose="020B0503020204020204" charset="-122"/>
                <a:ea typeface="微软雅黑" panose="020B0503020204020204" charset="-122"/>
                <a:cs typeface="Calibri" panose="020F0502020204030204" charset="0"/>
              </a:rPr>
              <a:t>（</a:t>
            </a:r>
            <a:r>
              <a:rPr lang="zh-CN" altLang="zh-CN" sz="2400" b="0" dirty="0" smtClean="0">
                <a:solidFill>
                  <a:srgbClr val="C00000"/>
                </a:solidFill>
                <a:latin typeface="微软雅黑" panose="020B0503020204020204" charset="-122"/>
                <a:ea typeface="微软雅黑" panose="020B0503020204020204" charset="-122"/>
                <a:cs typeface="Calibri" panose="020F0502020204030204" charset="0"/>
              </a:rPr>
              <a:t>语言变化</a:t>
            </a:r>
            <a:r>
              <a:rPr lang="zh-CN" altLang="en-US" sz="2400" b="0" dirty="0" smtClean="0">
                <a:solidFill>
                  <a:srgbClr val="C00000"/>
                </a:solidFill>
                <a:latin typeface="微软雅黑" panose="020B0503020204020204" charset="-122"/>
                <a:ea typeface="微软雅黑" panose="020B0503020204020204" charset="-122"/>
                <a:cs typeface="Calibri" panose="020F0502020204030204" charset="0"/>
              </a:rPr>
              <a:t>）</a:t>
            </a:r>
            <a:r>
              <a:rPr lang="zh-CN" altLang="zh-CN" sz="2400" b="0" dirty="0" smtClean="0">
                <a:latin typeface="微软雅黑" panose="020B0503020204020204" charset="-122"/>
                <a:ea typeface="微软雅黑" panose="020B0503020204020204" charset="-122"/>
                <a:cs typeface="Calibri" panose="020F0502020204030204" charset="0"/>
              </a:rPr>
              <a:t>上</a:t>
            </a:r>
            <a:r>
              <a:rPr lang="zh-CN" altLang="zh-CN" sz="2400" b="0" dirty="0">
                <a:latin typeface="微软雅黑" panose="020B0503020204020204" charset="-122"/>
                <a:ea typeface="微软雅黑" panose="020B0503020204020204" charset="-122"/>
                <a:cs typeface="Calibri" panose="020F0502020204030204" charset="0"/>
              </a:rPr>
              <a:t>，同时也表现在作品的内容</a:t>
            </a:r>
            <a:r>
              <a:rPr lang="zh-CN" altLang="zh-CN" sz="2400" b="0" dirty="0" smtClean="0">
                <a:latin typeface="微软雅黑" panose="020B0503020204020204" charset="-122"/>
                <a:ea typeface="微软雅黑" panose="020B0503020204020204" charset="-122"/>
                <a:cs typeface="Calibri" panose="020F0502020204030204" charset="0"/>
              </a:rPr>
              <a:t>、</a:t>
            </a:r>
            <a:r>
              <a:rPr lang="zh-CN" altLang="en-US" sz="2400" b="0" dirty="0" smtClean="0">
                <a:solidFill>
                  <a:srgbClr val="FF0000"/>
                </a:solidFill>
                <a:latin typeface="微软雅黑" panose="020B0503020204020204" charset="-122"/>
                <a:ea typeface="微软雅黑" panose="020B0503020204020204" charset="-122"/>
                <a:cs typeface="Calibri" panose="020F0502020204030204" charset="0"/>
              </a:rPr>
              <a:t>（</a:t>
            </a:r>
            <a:r>
              <a:rPr lang="zh-CN" altLang="zh-CN" sz="2400" b="0" dirty="0" smtClean="0">
                <a:solidFill>
                  <a:srgbClr val="FF0000"/>
                </a:solidFill>
                <a:latin typeface="微软雅黑" panose="020B0503020204020204" charset="-122"/>
                <a:ea typeface="微软雅黑" panose="020B0503020204020204" charset="-122"/>
                <a:cs typeface="Calibri" panose="020F0502020204030204" charset="0"/>
              </a:rPr>
              <a:t>情节</a:t>
            </a:r>
            <a:r>
              <a:rPr lang="zh-CN" altLang="en-US" sz="2400" b="0" dirty="0" smtClean="0">
                <a:solidFill>
                  <a:srgbClr val="FF0000"/>
                </a:solidFill>
                <a:latin typeface="微软雅黑" panose="020B0503020204020204" charset="-122"/>
                <a:ea typeface="微软雅黑" panose="020B0503020204020204" charset="-122"/>
                <a:cs typeface="Calibri" panose="020F0502020204030204" charset="0"/>
              </a:rPr>
              <a:t>）</a:t>
            </a:r>
            <a:r>
              <a:rPr lang="zh-CN" altLang="zh-CN" sz="2400" b="0" dirty="0" smtClean="0">
                <a:latin typeface="微软雅黑" panose="020B0503020204020204" charset="-122"/>
                <a:ea typeface="微软雅黑" panose="020B0503020204020204" charset="-122"/>
                <a:cs typeface="Calibri" panose="020F0502020204030204" charset="0"/>
              </a:rPr>
              <a:t>、</a:t>
            </a:r>
            <a:r>
              <a:rPr lang="zh-CN" altLang="zh-CN" sz="2400" b="0" dirty="0">
                <a:latin typeface="微软雅黑" panose="020B0503020204020204" charset="-122"/>
                <a:ea typeface="微软雅黑" panose="020B0503020204020204" charset="-122"/>
                <a:cs typeface="Calibri" panose="020F0502020204030204" charset="0"/>
              </a:rPr>
              <a:t>主题</a:t>
            </a:r>
            <a:r>
              <a:rPr lang="zh-CN" altLang="zh-CN" sz="2400" b="0" dirty="0" smtClean="0">
                <a:latin typeface="微软雅黑" panose="020B0503020204020204" charset="-122"/>
                <a:ea typeface="微软雅黑" panose="020B0503020204020204" charset="-122"/>
                <a:cs typeface="Calibri" panose="020F0502020204030204" charset="0"/>
              </a:rPr>
              <a:t>、</a:t>
            </a:r>
            <a:r>
              <a:rPr lang="zh-CN" altLang="en-US" sz="2400" b="0" dirty="0" smtClean="0">
                <a:solidFill>
                  <a:srgbClr val="FF0000"/>
                </a:solidFill>
                <a:latin typeface="微软雅黑" panose="020B0503020204020204" charset="-122"/>
                <a:ea typeface="微软雅黑" panose="020B0503020204020204" charset="-122"/>
                <a:cs typeface="Calibri" panose="020F0502020204030204" charset="0"/>
              </a:rPr>
              <a:t>（</a:t>
            </a:r>
            <a:r>
              <a:rPr lang="zh-CN" altLang="zh-CN" sz="2400" b="0" dirty="0" smtClean="0">
                <a:solidFill>
                  <a:srgbClr val="FF0000"/>
                </a:solidFill>
                <a:latin typeface="微软雅黑" panose="020B0503020204020204" charset="-122"/>
                <a:ea typeface="微软雅黑" panose="020B0503020204020204" charset="-122"/>
                <a:cs typeface="Calibri" panose="020F0502020204030204" charset="0"/>
              </a:rPr>
              <a:t>形象</a:t>
            </a:r>
            <a:r>
              <a:rPr lang="zh-CN" altLang="en-US" sz="2400" b="0" dirty="0" smtClean="0">
                <a:solidFill>
                  <a:srgbClr val="FF0000"/>
                </a:solidFill>
                <a:latin typeface="微软雅黑" panose="020B0503020204020204" charset="-122"/>
                <a:ea typeface="微软雅黑" panose="020B0503020204020204" charset="-122"/>
                <a:cs typeface="Calibri" panose="020F0502020204030204" charset="0"/>
              </a:rPr>
              <a:t>）</a:t>
            </a:r>
            <a:r>
              <a:rPr lang="zh-CN" altLang="zh-CN" sz="2400" b="0" dirty="0" smtClean="0">
                <a:latin typeface="微软雅黑" panose="020B0503020204020204" charset="-122"/>
                <a:ea typeface="微软雅黑" panose="020B0503020204020204" charset="-122"/>
                <a:cs typeface="Calibri" panose="020F0502020204030204" charset="0"/>
              </a:rPr>
              <a:t>、</a:t>
            </a:r>
            <a:r>
              <a:rPr lang="zh-CN" altLang="zh-CN" sz="2400" b="0" dirty="0">
                <a:latin typeface="微软雅黑" panose="020B0503020204020204" charset="-122"/>
                <a:ea typeface="微软雅黑" panose="020B0503020204020204" charset="-122"/>
                <a:cs typeface="Calibri" panose="020F0502020204030204" charset="0"/>
              </a:rPr>
              <a:t>结构等要素的变化上。</a:t>
            </a:r>
          </a:p>
          <a:p>
            <a:pPr indent="0">
              <a:lnSpc>
                <a:spcPct val="150000"/>
              </a:lnSpc>
            </a:pPr>
            <a:endParaRPr lang="zh-CN" altLang="zh-CN" sz="2400" dirty="0">
              <a:latin typeface="微软雅黑" panose="020B0503020204020204" charset="-122"/>
              <a:ea typeface="微软雅黑" panose="020B0503020204020204" charset="-122"/>
              <a:cs typeface="Calibri" panose="020F0502020204030204" charset="0"/>
            </a:endParaRPr>
          </a:p>
        </p:txBody>
      </p:sp>
      <p:sp>
        <p:nvSpPr>
          <p:cNvPr id="6" name="五边形 5"/>
          <p:cNvSpPr/>
          <p:nvPr/>
        </p:nvSpPr>
        <p:spPr>
          <a:xfrm flipH="1">
            <a:off x="4176294" y="66977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7" name="文本框 6"/>
          <p:cNvSpPr txBox="1"/>
          <p:nvPr/>
        </p:nvSpPr>
        <p:spPr>
          <a:xfrm>
            <a:off x="579230" y="533990"/>
            <a:ext cx="3839845"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2.3.2</a:t>
            </a:r>
            <a:r>
              <a:rPr lang="zh-CN" altLang="en-US" sz="2800" b="1" dirty="0">
                <a:solidFill>
                  <a:srgbClr val="0070C0"/>
                </a:solidFill>
                <a:latin typeface="微软雅黑" panose="020B0503020204020204" charset="-122"/>
                <a:ea typeface="微软雅黑" panose="020B0503020204020204" charset="-122"/>
              </a:rPr>
              <a:t> 变异性的表现</a:t>
            </a:r>
          </a:p>
        </p:txBody>
      </p:sp>
      <p:pic>
        <p:nvPicPr>
          <p:cNvPr id="5" name="图片 4"/>
          <p:cNvPicPr>
            <a:picLocks noChangeAspect="1"/>
          </p:cNvPicPr>
          <p:nvPr/>
        </p:nvPicPr>
        <p:blipFill>
          <a:blip r:embed="rId4"/>
          <a:stretch>
            <a:fillRect/>
          </a:stretch>
        </p:blipFill>
        <p:spPr>
          <a:xfrm>
            <a:off x="8609252" y="0"/>
            <a:ext cx="3626553" cy="1413164"/>
          </a:xfrm>
          <a:prstGeom prst="rect">
            <a:avLst/>
          </a:prstGeom>
        </p:spPr>
      </p:pic>
    </p:spTree>
    <p:custDataLst>
      <p:tags r:id="rId1"/>
    </p:custDataLst>
    <p:extLst>
      <p:ext uri="{BB962C8B-B14F-4D97-AF65-F5344CB8AC3E}">
        <p14:creationId xmlns:p14="http://schemas.microsoft.com/office/powerpoint/2010/main" val="597950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3070" y="195165"/>
            <a:ext cx="7548880" cy="1308820"/>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800" b="1" dirty="0">
                <a:latin typeface="微软雅黑" panose="020B0503020204020204" charset="-122"/>
                <a:ea typeface="微软雅黑" panose="020B0503020204020204" charset="-122"/>
                <a:cs typeface="Calibri" panose="020F0502020204030204" charset="0"/>
              </a:rPr>
              <a:t>1.1</a:t>
            </a:r>
            <a:r>
              <a:rPr lang="zh-CN" altLang="en-US" sz="2800" b="1" dirty="0">
                <a:latin typeface="微软雅黑" panose="020B0503020204020204" charset="-122"/>
                <a:ea typeface="微软雅黑" panose="020B0503020204020204" charset="-122"/>
                <a:cs typeface="Calibri" panose="020F0502020204030204" charset="0"/>
              </a:rPr>
              <a:t> 民间文学的定义与范围</a:t>
            </a:r>
          </a:p>
          <a:p>
            <a:pPr lvl="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1.1.1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民间文学的性质</a:t>
            </a:r>
          </a:p>
        </p:txBody>
      </p:sp>
      <p:sp>
        <p:nvSpPr>
          <p:cNvPr id="100" name="文本框 99"/>
          <p:cNvSpPr txBox="1"/>
          <p:nvPr/>
        </p:nvSpPr>
        <p:spPr>
          <a:xfrm>
            <a:off x="433070" y="1841348"/>
            <a:ext cx="10892155" cy="2061210"/>
          </a:xfrm>
          <a:prstGeom prst="rect">
            <a:avLst/>
          </a:prstGeom>
          <a:noFill/>
          <a:ln w="9525">
            <a:noFill/>
          </a:ln>
        </p:spPr>
        <p:txBody>
          <a:bodyPr wrap="square">
            <a:spAutoFit/>
          </a:bodyPr>
          <a:lstStyle/>
          <a:p>
            <a:pPr indent="0"/>
            <a:r>
              <a:rPr lang="en-US" altLang="zh-CN" sz="2800" b="1" dirty="0">
                <a:latin typeface="微软雅黑" panose="020B0503020204020204" charset="-122"/>
                <a:ea typeface="微软雅黑" panose="020B0503020204020204" charset="-122"/>
                <a:cs typeface="宋体" panose="02010600030101010101" pitchFamily="2" charset="-122"/>
              </a:rPr>
              <a:t>1. </a:t>
            </a:r>
            <a:r>
              <a:rPr lang="zh-CN" altLang="en-US" sz="2800" b="1" dirty="0">
                <a:latin typeface="微软雅黑" panose="020B0503020204020204" charset="-122"/>
                <a:ea typeface="微软雅黑" panose="020B0503020204020204" charset="-122"/>
                <a:cs typeface="宋体" panose="02010600030101010101" pitchFamily="2" charset="-122"/>
              </a:rPr>
              <a:t>民间文学的含义</a:t>
            </a:r>
          </a:p>
          <a:p>
            <a:pPr indent="0"/>
            <a:endParaRPr lang="zh-CN" altLang="en-US" sz="2800" b="0" dirty="0">
              <a:latin typeface="微软雅黑" panose="020B0503020204020204" charset="-122"/>
              <a:ea typeface="微软雅黑" panose="020B0503020204020204" charset="-122"/>
              <a:cs typeface="宋体" panose="02010600030101010101" pitchFamily="2" charset="-122"/>
            </a:endParaRPr>
          </a:p>
          <a:p>
            <a:pPr indent="0">
              <a:lnSpc>
                <a:spcPct val="150000"/>
              </a:lnSpc>
            </a:pPr>
            <a:r>
              <a:rPr lang="zh-CN" altLang="en-US" sz="2400" b="0" dirty="0">
                <a:latin typeface="微软雅黑" panose="020B0503020204020204" charset="-122"/>
                <a:ea typeface="微软雅黑" panose="020B0503020204020204" charset="-122"/>
                <a:cs typeface="宋体" panose="02010600030101010101" pitchFamily="2" charset="-122"/>
              </a:rPr>
              <a:t>（</a:t>
            </a:r>
            <a:r>
              <a:rPr lang="en-US" altLang="zh-CN" sz="2400" b="0" dirty="0">
                <a:latin typeface="微软雅黑" panose="020B0503020204020204" charset="-122"/>
                <a:ea typeface="微软雅黑" panose="020B0503020204020204" charset="-122"/>
                <a:cs typeface="宋体" panose="02010600030101010101" pitchFamily="2" charset="-122"/>
              </a:rPr>
              <a:t>1</a:t>
            </a:r>
            <a:r>
              <a:rPr lang="zh-CN" altLang="en-US" sz="2400" b="0" dirty="0">
                <a:latin typeface="微软雅黑" panose="020B0503020204020204" charset="-122"/>
                <a:ea typeface="微软雅黑" panose="020B0503020204020204" charset="-122"/>
                <a:cs typeface="宋体" panose="02010600030101010101" pitchFamily="2" charset="-122"/>
              </a:rPr>
              <a:t>）源于</a:t>
            </a:r>
            <a:r>
              <a:rPr lang="zh-CN" altLang="en-US" sz="2400" b="0" dirty="0">
                <a:solidFill>
                  <a:srgbClr val="C00000"/>
                </a:solidFill>
                <a:latin typeface="微软雅黑" panose="020B0503020204020204" charset="-122"/>
                <a:ea typeface="微软雅黑" panose="020B0503020204020204" charset="-122"/>
                <a:cs typeface="宋体" panose="02010600030101010101" pitchFamily="2" charset="-122"/>
              </a:rPr>
              <a:t>原始社会时期</a:t>
            </a:r>
            <a:r>
              <a:rPr lang="zh-CN" altLang="en-US" sz="2400" b="0" dirty="0">
                <a:latin typeface="微软雅黑" panose="020B0503020204020204" charset="-122"/>
                <a:ea typeface="微软雅黑" panose="020B0503020204020204" charset="-122"/>
                <a:cs typeface="宋体" panose="02010600030101010101" pitchFamily="2" charset="-122"/>
              </a:rPr>
              <a:t>的</a:t>
            </a:r>
            <a:r>
              <a:rPr lang="zh-CN" altLang="en-US" sz="2400" b="0" dirty="0">
                <a:solidFill>
                  <a:srgbClr val="C00000"/>
                </a:solidFill>
                <a:latin typeface="微软雅黑" panose="020B0503020204020204" charset="-122"/>
                <a:ea typeface="微软雅黑" panose="020B0503020204020204" charset="-122"/>
                <a:cs typeface="宋体" panose="02010600030101010101" pitchFamily="2" charset="-122"/>
              </a:rPr>
              <a:t>口头文学活动</a:t>
            </a:r>
            <a:r>
              <a:rPr lang="zh-CN" altLang="en-US" sz="2400" b="0" dirty="0">
                <a:latin typeface="微软雅黑" panose="020B0503020204020204" charset="-122"/>
                <a:ea typeface="微软雅黑" panose="020B0503020204020204" charset="-122"/>
                <a:cs typeface="宋体" panose="02010600030101010101" pitchFamily="2" charset="-122"/>
              </a:rPr>
              <a:t>。</a:t>
            </a:r>
            <a:endParaRPr lang="zh-CN" altLang="en-US" sz="2400" b="0" dirty="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zh-CN" altLang="en-US" sz="2400" b="0" dirty="0">
                <a:latin typeface="微软雅黑" panose="020B0503020204020204" charset="-122"/>
                <a:ea typeface="微软雅黑" panose="020B0503020204020204" charset="-122"/>
                <a:cs typeface="宋体" panose="02010600030101010101" pitchFamily="2" charset="-122"/>
              </a:rPr>
              <a:t>（</a:t>
            </a:r>
            <a:r>
              <a:rPr lang="en-US" altLang="zh-CN" sz="2400" b="0" dirty="0">
                <a:latin typeface="微软雅黑" panose="020B0503020204020204" charset="-122"/>
                <a:ea typeface="微软雅黑" panose="020B0503020204020204" charset="-122"/>
                <a:cs typeface="宋体" panose="02010600030101010101" pitchFamily="2" charset="-122"/>
              </a:rPr>
              <a:t>2</a:t>
            </a:r>
            <a:r>
              <a:rPr lang="zh-CN" altLang="en-US" sz="2400" b="0" dirty="0">
                <a:latin typeface="微软雅黑" panose="020B0503020204020204" charset="-122"/>
                <a:ea typeface="微软雅黑" panose="020B0503020204020204" charset="-122"/>
                <a:cs typeface="宋体" panose="02010600030101010101" pitchFamily="2" charset="-122"/>
              </a:rPr>
              <a:t>）是一个民族在生活语境里</a:t>
            </a:r>
            <a:r>
              <a:rPr lang="zh-CN" altLang="en-US" sz="2400" b="0" dirty="0">
                <a:solidFill>
                  <a:srgbClr val="C00000"/>
                </a:solidFill>
                <a:latin typeface="微软雅黑" panose="020B0503020204020204" charset="-122"/>
                <a:ea typeface="微软雅黑" panose="020B0503020204020204" charset="-122"/>
                <a:cs typeface="宋体" panose="02010600030101010101" pitchFamily="2" charset="-122"/>
              </a:rPr>
              <a:t>集体创作</a:t>
            </a:r>
            <a:r>
              <a:rPr lang="zh-CN" altLang="en-US" sz="2400" b="0" dirty="0">
                <a:latin typeface="微软雅黑" panose="020B0503020204020204" charset="-122"/>
                <a:ea typeface="微软雅黑" panose="020B0503020204020204" charset="-122"/>
                <a:cs typeface="宋体" panose="02010600030101010101" pitchFamily="2" charset="-122"/>
              </a:rPr>
              <a:t>、在漫长历史中传承发展的</a:t>
            </a:r>
            <a:r>
              <a:rPr lang="zh-CN" altLang="en-US" sz="2400" b="0" dirty="0">
                <a:solidFill>
                  <a:srgbClr val="C00000"/>
                </a:solidFill>
                <a:latin typeface="微软雅黑" panose="020B0503020204020204" charset="-122"/>
                <a:ea typeface="微软雅黑" panose="020B0503020204020204" charset="-122"/>
                <a:cs typeface="宋体" panose="02010600030101010101" pitchFamily="2" charset="-122"/>
              </a:rPr>
              <a:t>语言艺术</a:t>
            </a:r>
            <a:r>
              <a:rPr lang="zh-CN" altLang="en-US" sz="2400" b="0" dirty="0">
                <a:latin typeface="微软雅黑" panose="020B0503020204020204" charset="-122"/>
                <a:ea typeface="微软雅黑" panose="020B0503020204020204" charset="-122"/>
                <a:cs typeface="宋体" panose="02010600030101010101" pitchFamily="2" charset="-122"/>
              </a:rPr>
              <a:t>。</a:t>
            </a:r>
            <a:endParaRPr lang="zh-CN" altLang="en-US" sz="2400" dirty="0">
              <a:latin typeface="微软雅黑" panose="020B0503020204020204" charset="-122"/>
              <a:ea typeface="微软雅黑" panose="020B0503020204020204" charset="-122"/>
            </a:endParaRPr>
          </a:p>
        </p:txBody>
      </p:sp>
      <p:sp>
        <p:nvSpPr>
          <p:cNvPr id="6" name="五边形 5"/>
          <p:cNvSpPr/>
          <p:nvPr/>
        </p:nvSpPr>
        <p:spPr>
          <a:xfrm flipH="1">
            <a:off x="3965474" y="184134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charset="-122"/>
                <a:ea typeface="微软雅黑" panose="020B0503020204020204" charset="-122"/>
              </a:rPr>
              <a:t>名词解释</a:t>
            </a:r>
          </a:p>
        </p:txBody>
      </p:sp>
      <p:pic>
        <p:nvPicPr>
          <p:cNvPr id="2" name="图片 1"/>
          <p:cNvPicPr>
            <a:picLocks noChangeAspect="1"/>
          </p:cNvPicPr>
          <p:nvPr/>
        </p:nvPicPr>
        <p:blipFill>
          <a:blip r:embed="rId4"/>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18449506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88645" y="1712595"/>
            <a:ext cx="10379075" cy="2214880"/>
          </a:xfrm>
          <a:prstGeom prst="rect">
            <a:avLst/>
          </a:prstGeom>
          <a:noFill/>
          <a:ln w="9525">
            <a:noFill/>
          </a:ln>
        </p:spPr>
        <p:txBody>
          <a:bodyPr wrap="square">
            <a:spAutoFit/>
          </a:bodyPr>
          <a:lstStyle/>
          <a:p>
            <a:pPr indent="0">
              <a:lnSpc>
                <a:spcPct val="150000"/>
              </a:lnSpc>
            </a:pPr>
            <a:r>
              <a:rPr lang="zh-CN" altLang="en-US" sz="2400" b="0" dirty="0">
                <a:latin typeface="微软雅黑" panose="020B0503020204020204" charset="-122"/>
                <a:ea typeface="微软雅黑" panose="020B0503020204020204" charset="-122"/>
                <a:cs typeface="宋体" panose="02010600030101010101" pitchFamily="2" charset="-122"/>
              </a:rPr>
              <a:t>（</a:t>
            </a:r>
            <a:r>
              <a:rPr lang="en-US" altLang="zh-CN" sz="2400" b="0" dirty="0">
                <a:latin typeface="微软雅黑" panose="020B0503020204020204" charset="-122"/>
                <a:ea typeface="微软雅黑" panose="020B0503020204020204" charset="-122"/>
                <a:cs typeface="宋体" panose="02010600030101010101" pitchFamily="2" charset="-122"/>
              </a:rPr>
              <a:t>1</a:t>
            </a:r>
            <a:r>
              <a:rPr lang="zh-CN" altLang="en-US" sz="2400" b="0" dirty="0">
                <a:latin typeface="微软雅黑" panose="020B0503020204020204" charset="-122"/>
                <a:ea typeface="微软雅黑" panose="020B0503020204020204" charset="-122"/>
                <a:cs typeface="宋体" panose="02010600030101010101" pitchFamily="2" charset="-122"/>
              </a:rPr>
              <a:t>）是由</a:t>
            </a:r>
            <a:r>
              <a:rPr lang="zh-CN" altLang="en-US" sz="2400" b="0" dirty="0">
                <a:solidFill>
                  <a:srgbClr val="C00000"/>
                </a:solidFill>
                <a:latin typeface="微软雅黑" panose="020B0503020204020204" charset="-122"/>
                <a:ea typeface="微软雅黑" panose="020B0503020204020204" charset="-122"/>
                <a:cs typeface="宋体" panose="02010600030101010101" pitchFamily="2" charset="-122"/>
              </a:rPr>
              <a:t>集体性</a:t>
            </a:r>
            <a:r>
              <a:rPr lang="zh-CN" altLang="en-US" sz="2400" b="0" dirty="0">
                <a:latin typeface="微软雅黑" panose="020B0503020204020204" charset="-122"/>
                <a:ea typeface="微软雅黑" panose="020B0503020204020204" charset="-122"/>
                <a:cs typeface="宋体" panose="02010600030101010101" pitchFamily="2" charset="-122"/>
              </a:rPr>
              <a:t>、</a:t>
            </a:r>
            <a:r>
              <a:rPr lang="zh-CN" altLang="en-US" sz="2400" b="0" dirty="0">
                <a:solidFill>
                  <a:srgbClr val="C00000"/>
                </a:solidFill>
                <a:latin typeface="微软雅黑" panose="020B0503020204020204" charset="-122"/>
                <a:ea typeface="微软雅黑" panose="020B0503020204020204" charset="-122"/>
                <a:cs typeface="宋体" panose="02010600030101010101" pitchFamily="2" charset="-122"/>
              </a:rPr>
              <a:t>口头性</a:t>
            </a:r>
            <a:r>
              <a:rPr lang="zh-CN" altLang="en-US" sz="2400" b="0" dirty="0">
                <a:latin typeface="微软雅黑" panose="020B0503020204020204" charset="-122"/>
                <a:ea typeface="微软雅黑" panose="020B0503020204020204" charset="-122"/>
                <a:cs typeface="宋体" panose="02010600030101010101" pitchFamily="2" charset="-122"/>
              </a:rPr>
              <a:t>特征所带来的。</a:t>
            </a:r>
          </a:p>
          <a:p>
            <a:pPr indent="0">
              <a:lnSpc>
                <a:spcPct val="150000"/>
              </a:lnSpc>
            </a:pPr>
            <a:endParaRPr lang="zh-CN" altLang="en-US" sz="2000" b="0" dirty="0">
              <a:latin typeface="微软雅黑" panose="020B0503020204020204" charset="-122"/>
              <a:ea typeface="微软雅黑" panose="020B0503020204020204" charset="-122"/>
              <a:cs typeface="宋体" panose="02010600030101010101" pitchFamily="2" charset="-122"/>
            </a:endParaRPr>
          </a:p>
          <a:p>
            <a:pPr indent="0">
              <a:lnSpc>
                <a:spcPct val="150000"/>
              </a:lnSpc>
            </a:pPr>
            <a:r>
              <a:rPr lang="zh-CN" altLang="en-US" sz="2400" b="0" dirty="0">
                <a:latin typeface="微软雅黑" panose="020B0503020204020204" charset="-122"/>
                <a:ea typeface="微软雅黑" panose="020B0503020204020204" charset="-122"/>
                <a:cs typeface="宋体" panose="02010600030101010101" pitchFamily="2" charset="-122"/>
              </a:rPr>
              <a:t>（</a:t>
            </a:r>
            <a:r>
              <a:rPr lang="en-US" altLang="zh-CN" sz="2400" b="0" dirty="0">
                <a:latin typeface="微软雅黑" panose="020B0503020204020204" charset="-122"/>
                <a:ea typeface="微软雅黑" panose="020B0503020204020204" charset="-122"/>
                <a:cs typeface="宋体" panose="02010600030101010101" pitchFamily="2" charset="-122"/>
              </a:rPr>
              <a:t>2</a:t>
            </a:r>
            <a:r>
              <a:rPr lang="zh-CN" altLang="en-US" sz="2400" b="0" dirty="0">
                <a:latin typeface="微软雅黑" panose="020B0503020204020204" charset="-122"/>
                <a:ea typeface="微软雅黑" panose="020B0503020204020204" charset="-122"/>
                <a:cs typeface="宋体" panose="02010600030101010101" pitchFamily="2" charset="-122"/>
              </a:rPr>
              <a:t>）历史的发展、时代的变革、自然环境和社会环境的差异，是促使变异的</a:t>
            </a:r>
            <a:r>
              <a:rPr lang="zh-CN" altLang="en-US" sz="2400" b="0" dirty="0">
                <a:solidFill>
                  <a:srgbClr val="C00000"/>
                </a:solidFill>
                <a:latin typeface="微软雅黑" panose="020B0503020204020204" charset="-122"/>
                <a:ea typeface="微软雅黑" panose="020B0503020204020204" charset="-122"/>
                <a:cs typeface="宋体" panose="02010600030101010101" pitchFamily="2" charset="-122"/>
              </a:rPr>
              <a:t>外在因素</a:t>
            </a:r>
            <a:r>
              <a:rPr lang="zh-CN" altLang="en-US" sz="2400" b="0" dirty="0">
                <a:latin typeface="微软雅黑" panose="020B0503020204020204" charset="-122"/>
                <a:ea typeface="微软雅黑" panose="020B0503020204020204" charset="-122"/>
                <a:cs typeface="宋体" panose="02010600030101010101" pitchFamily="2" charset="-122"/>
              </a:rPr>
              <a:t>。</a:t>
            </a:r>
          </a:p>
        </p:txBody>
      </p:sp>
      <p:sp>
        <p:nvSpPr>
          <p:cNvPr id="6" name="五边形 5"/>
          <p:cNvSpPr/>
          <p:nvPr/>
        </p:nvSpPr>
        <p:spPr>
          <a:xfrm flipH="1">
            <a:off x="5856504" y="68183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7" name="文本框 6"/>
          <p:cNvSpPr txBox="1"/>
          <p:nvPr/>
        </p:nvSpPr>
        <p:spPr>
          <a:xfrm>
            <a:off x="224155" y="471170"/>
            <a:ext cx="5753735"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2.3.3</a:t>
            </a:r>
            <a:r>
              <a:rPr lang="zh-CN" altLang="en-US" sz="2800" b="1" dirty="0">
                <a:solidFill>
                  <a:srgbClr val="0070C0"/>
                </a:solidFill>
                <a:latin typeface="微软雅黑" panose="020B0503020204020204" charset="-122"/>
                <a:ea typeface="微软雅黑" panose="020B0503020204020204" charset="-122"/>
              </a:rPr>
              <a:t> 变异性的形成原因</a:t>
            </a:r>
          </a:p>
        </p:txBody>
      </p:sp>
      <p:pic>
        <p:nvPicPr>
          <p:cNvPr id="5" name="图片 4"/>
          <p:cNvPicPr>
            <a:picLocks noChangeAspect="1"/>
          </p:cNvPicPr>
          <p:nvPr/>
        </p:nvPicPr>
        <p:blipFill>
          <a:blip r:embed="rId4"/>
          <a:stretch>
            <a:fillRect/>
          </a:stretch>
        </p:blipFill>
        <p:spPr>
          <a:xfrm>
            <a:off x="8609252" y="0"/>
            <a:ext cx="3626553" cy="1413164"/>
          </a:xfrm>
          <a:prstGeom prst="rect">
            <a:avLst/>
          </a:prstGeom>
        </p:spPr>
      </p:pic>
    </p:spTree>
    <p:custDataLst>
      <p:tags r:id="rId1"/>
    </p:custDataLst>
    <p:extLst>
      <p:ext uri="{BB962C8B-B14F-4D97-AF65-F5344CB8AC3E}">
        <p14:creationId xmlns:p14="http://schemas.microsoft.com/office/powerpoint/2010/main" val="170733123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ChangeArrowheads="1"/>
          </p:cNvSpPr>
          <p:nvPr/>
        </p:nvSpPr>
        <p:spPr bwMode="auto">
          <a:xfrm>
            <a:off x="210185" y="1669733"/>
            <a:ext cx="11291570" cy="3692525"/>
          </a:xfrm>
          <a:prstGeom prst="rect">
            <a:avLst/>
          </a:prstGeom>
          <a:noFill/>
          <a:ln w="9525">
            <a:noFill/>
            <a:miter lim="800000"/>
          </a:ln>
          <a:effectLst/>
        </p:spPr>
        <p:txBody>
          <a:bodyPr vert="horz" wrap="square" lIns="91440" tIns="45720" rIns="91440" bIns="45720" numCol="1" anchor="ctr" anchorCtr="0" compatLnSpc="1">
            <a:spAutoFit/>
          </a:bodyPr>
          <a:lstStyle/>
          <a:p>
            <a:pPr indent="612140" eaLnBrk="1" fontAlgn="base" hangingPunct="0">
              <a:lnSpc>
                <a:spcPct val="150000"/>
              </a:lnSpc>
              <a:spcBef>
                <a:spcPct val="0"/>
              </a:spcBef>
              <a:spcAft>
                <a:spcPct val="0"/>
              </a:spcAft>
            </a:pPr>
            <a:r>
              <a:rPr lang="zh-CN" altLang="en-US" sz="2800" b="1" dirty="0">
                <a:latin typeface="微软雅黑" panose="020B0503020204020204" charset="-122"/>
                <a:ea typeface="微软雅黑" panose="020B0503020204020204" charset="-122"/>
                <a:cs typeface="Calibri" panose="020F0502020204030204" charset="0"/>
              </a:rPr>
              <a:t>变异性对民间文学发展的影响具有两重性：</a:t>
            </a:r>
          </a:p>
          <a:p>
            <a:pPr indent="612140" eaLnBrk="1" fontAlgn="base" hangingPunct="0">
              <a:lnSpc>
                <a:spcPct val="150000"/>
              </a:lnSpc>
              <a:spcBef>
                <a:spcPct val="0"/>
              </a:spcBef>
              <a:spcAft>
                <a:spcPct val="0"/>
              </a:spcAft>
            </a:pPr>
            <a:r>
              <a:rPr lang="en-US" altLang="zh-CN" sz="2400" dirty="0">
                <a:latin typeface="微软雅黑" panose="020B0503020204020204" charset="-122"/>
                <a:ea typeface="微软雅黑" panose="020B0503020204020204" charset="-122"/>
                <a:cs typeface="Calibri" panose="020F0502020204030204" charset="0"/>
              </a:rPr>
              <a:t>1</a:t>
            </a:r>
            <a:r>
              <a:rPr lang="zh-CN" altLang="en-US" sz="2400" dirty="0">
                <a:latin typeface="微软雅黑" panose="020B0503020204020204" charset="-122"/>
                <a:ea typeface="微软雅黑" panose="020B0503020204020204" charset="-122"/>
                <a:cs typeface="Calibri" panose="020F0502020204030204" charset="0"/>
              </a:rPr>
              <a:t>、它一方面显示了民间文学不断变化的</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灵活性和适应性</a:t>
            </a:r>
            <a:r>
              <a:rPr lang="zh-CN" altLang="en-US" sz="2400" dirty="0">
                <a:latin typeface="微软雅黑" panose="020B0503020204020204" charset="-122"/>
                <a:ea typeface="微软雅黑" panose="020B0503020204020204" charset="-122"/>
                <a:cs typeface="Calibri" panose="020F0502020204030204" charset="0"/>
              </a:rPr>
              <a:t>，使作品与人民的生活一道发展，与时代的脉搏一起跳动，在</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不断变化中吸收养分、日臻完善</a:t>
            </a:r>
            <a:r>
              <a:rPr lang="zh-CN" altLang="en-US" sz="2800" dirty="0">
                <a:latin typeface="微软雅黑" panose="020B0503020204020204" charset="-122"/>
                <a:ea typeface="微软雅黑" panose="020B0503020204020204" charset="-122"/>
                <a:cs typeface="Calibri" panose="020F0502020204030204" charset="0"/>
              </a:rPr>
              <a:t>，获得充沛的生命力。</a:t>
            </a:r>
          </a:p>
          <a:p>
            <a:pPr indent="612140" eaLnBrk="1" fontAlgn="base" hangingPunct="0">
              <a:lnSpc>
                <a:spcPct val="150000"/>
              </a:lnSpc>
              <a:spcBef>
                <a:spcPct val="0"/>
              </a:spcBef>
              <a:spcAft>
                <a:spcPct val="0"/>
              </a:spcAft>
            </a:pPr>
            <a:r>
              <a:rPr lang="en-US" altLang="zh-CN" sz="2400" dirty="0">
                <a:latin typeface="微软雅黑" panose="020B0503020204020204" charset="-122"/>
                <a:ea typeface="微软雅黑" panose="020B0503020204020204" charset="-122"/>
                <a:cs typeface="Calibri" panose="020F0502020204030204" charset="0"/>
              </a:rPr>
              <a:t>2</a:t>
            </a:r>
            <a:r>
              <a:rPr lang="zh-CN" altLang="en-US" sz="2400" dirty="0">
                <a:latin typeface="微软雅黑" panose="020B0503020204020204" charset="-122"/>
                <a:ea typeface="微软雅黑" panose="020B0503020204020204" charset="-122"/>
                <a:cs typeface="Calibri" panose="020F0502020204030204" charset="0"/>
              </a:rPr>
              <a:t>、另一方面也可能由于遗忘和误传而使作品某些精彩部分</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失去原有光彩</a:t>
            </a:r>
            <a:r>
              <a:rPr lang="zh-CN" altLang="en-US" sz="2400" dirty="0">
                <a:latin typeface="微软雅黑" panose="020B0503020204020204" charset="-122"/>
                <a:ea typeface="微软雅黑" panose="020B0503020204020204" charset="-122"/>
                <a:cs typeface="Calibri" panose="020F0502020204030204" charset="0"/>
              </a:rPr>
              <a:t>，变得残缺不全，甚至面目全非，造成</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对民间文学的损害</a:t>
            </a:r>
            <a:r>
              <a:rPr lang="zh-CN" altLang="en-US" sz="2400" dirty="0">
                <a:latin typeface="微软雅黑" panose="020B0503020204020204" charset="-122"/>
                <a:ea typeface="微软雅黑" panose="020B0503020204020204" charset="-122"/>
                <a:cs typeface="Calibri" panose="020F0502020204030204" charset="0"/>
              </a:rPr>
              <a:t>，这又是她的局限性。</a:t>
            </a:r>
          </a:p>
        </p:txBody>
      </p:sp>
      <p:sp>
        <p:nvSpPr>
          <p:cNvPr id="6" name="五边形 5"/>
          <p:cNvSpPr/>
          <p:nvPr/>
        </p:nvSpPr>
        <p:spPr>
          <a:xfrm flipH="1">
            <a:off x="6727262" y="75987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7" name="文本框 6"/>
          <p:cNvSpPr txBox="1"/>
          <p:nvPr/>
        </p:nvSpPr>
        <p:spPr>
          <a:xfrm>
            <a:off x="210185" y="610235"/>
            <a:ext cx="7511415"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2.3.4</a:t>
            </a:r>
            <a:r>
              <a:rPr lang="zh-CN" altLang="en-US" sz="2800" b="1" dirty="0">
                <a:solidFill>
                  <a:srgbClr val="0070C0"/>
                </a:solidFill>
                <a:latin typeface="微软雅黑" panose="020B0503020204020204" charset="-122"/>
                <a:ea typeface="微软雅黑" panose="020B0503020204020204" charset="-122"/>
              </a:rPr>
              <a:t> 变异性的形成对民间文学的影响</a:t>
            </a:r>
          </a:p>
        </p:txBody>
      </p:sp>
      <p:pic>
        <p:nvPicPr>
          <p:cNvPr id="5" name="图片 4"/>
          <p:cNvPicPr>
            <a:picLocks noChangeAspect="1"/>
          </p:cNvPicPr>
          <p:nvPr/>
        </p:nvPicPr>
        <p:blipFill>
          <a:blip r:embed="rId3"/>
          <a:stretch>
            <a:fillRect/>
          </a:stretch>
        </p:blipFill>
        <p:spPr>
          <a:xfrm>
            <a:off x="8609252" y="0"/>
            <a:ext cx="3626553" cy="1413164"/>
          </a:xfrm>
          <a:prstGeom prst="rect">
            <a:avLst/>
          </a:prstGeom>
        </p:spPr>
      </p:pic>
    </p:spTree>
    <p:custDataLst>
      <p:tags r:id="rId1"/>
    </p:custDataLst>
    <p:extLst>
      <p:ext uri="{BB962C8B-B14F-4D97-AF65-F5344CB8AC3E}">
        <p14:creationId xmlns:p14="http://schemas.microsoft.com/office/powerpoint/2010/main" val="3557263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ChangeArrowheads="1"/>
          </p:cNvSpPr>
          <p:nvPr/>
        </p:nvSpPr>
        <p:spPr bwMode="auto">
          <a:xfrm>
            <a:off x="210185" y="1669733"/>
            <a:ext cx="11291570" cy="3692525"/>
          </a:xfrm>
          <a:prstGeom prst="rect">
            <a:avLst/>
          </a:prstGeom>
          <a:noFill/>
          <a:ln w="9525">
            <a:noFill/>
            <a:miter lim="800000"/>
          </a:ln>
          <a:effectLst/>
        </p:spPr>
        <p:txBody>
          <a:bodyPr vert="horz" wrap="square" lIns="91440" tIns="45720" rIns="91440" bIns="45720" numCol="1" anchor="ctr" anchorCtr="0" compatLnSpc="1">
            <a:spAutoFit/>
          </a:bodyPr>
          <a:lstStyle/>
          <a:p>
            <a:pPr indent="612140" eaLnBrk="1" fontAlgn="base" hangingPunct="0">
              <a:lnSpc>
                <a:spcPct val="150000"/>
              </a:lnSpc>
              <a:spcBef>
                <a:spcPct val="0"/>
              </a:spcBef>
              <a:spcAft>
                <a:spcPct val="0"/>
              </a:spcAft>
            </a:pPr>
            <a:r>
              <a:rPr lang="zh-CN" altLang="en-US" sz="2800" b="1" dirty="0">
                <a:latin typeface="微软雅黑" panose="020B0503020204020204" charset="-122"/>
                <a:ea typeface="微软雅黑" panose="020B0503020204020204" charset="-122"/>
                <a:cs typeface="Calibri" panose="020F0502020204030204" charset="0"/>
              </a:rPr>
              <a:t>变异性对民间文学发展的影响具有两重性：</a:t>
            </a:r>
          </a:p>
          <a:p>
            <a:pPr indent="612140" eaLnBrk="1" fontAlgn="base" hangingPunct="0">
              <a:lnSpc>
                <a:spcPct val="150000"/>
              </a:lnSpc>
              <a:spcBef>
                <a:spcPct val="0"/>
              </a:spcBef>
              <a:spcAft>
                <a:spcPct val="0"/>
              </a:spcAft>
            </a:pPr>
            <a:r>
              <a:rPr lang="en-US" altLang="zh-CN" sz="2400" dirty="0">
                <a:latin typeface="微软雅黑" panose="020B0503020204020204" charset="-122"/>
                <a:ea typeface="微软雅黑" panose="020B0503020204020204" charset="-122"/>
                <a:cs typeface="Calibri" panose="020F0502020204030204" charset="0"/>
              </a:rPr>
              <a:t>1</a:t>
            </a:r>
            <a:r>
              <a:rPr lang="zh-CN" altLang="en-US" sz="2400" dirty="0">
                <a:latin typeface="微软雅黑" panose="020B0503020204020204" charset="-122"/>
                <a:ea typeface="微软雅黑" panose="020B0503020204020204" charset="-122"/>
                <a:cs typeface="Calibri" panose="020F0502020204030204" charset="0"/>
              </a:rPr>
              <a:t>、它一方面显示了民间文学不断变化</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      ）和（     ）</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使作品与人民的生活一道发展，与时代的脉搏一起跳动，在</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不断变化中吸收养分、日臻完善</a:t>
            </a:r>
            <a:r>
              <a:rPr lang="zh-CN" altLang="en-US" sz="2800" dirty="0">
                <a:latin typeface="微软雅黑" panose="020B0503020204020204" charset="-122"/>
                <a:ea typeface="微软雅黑" panose="020B0503020204020204" charset="-122"/>
                <a:cs typeface="Calibri" panose="020F0502020204030204" charset="0"/>
              </a:rPr>
              <a:t>，获得充沛的生命力。</a:t>
            </a:r>
          </a:p>
          <a:p>
            <a:pPr indent="612140" eaLnBrk="1" fontAlgn="base" hangingPunct="0">
              <a:lnSpc>
                <a:spcPct val="150000"/>
              </a:lnSpc>
              <a:spcBef>
                <a:spcPct val="0"/>
              </a:spcBef>
              <a:spcAft>
                <a:spcPct val="0"/>
              </a:spcAft>
            </a:pPr>
            <a:r>
              <a:rPr lang="en-US" altLang="zh-CN" sz="2400" dirty="0">
                <a:latin typeface="微软雅黑" panose="020B0503020204020204" charset="-122"/>
                <a:ea typeface="微软雅黑" panose="020B0503020204020204" charset="-122"/>
                <a:cs typeface="Calibri" panose="020F0502020204030204" charset="0"/>
              </a:rPr>
              <a:t>2</a:t>
            </a:r>
            <a:r>
              <a:rPr lang="zh-CN" altLang="en-US" sz="2400" dirty="0">
                <a:latin typeface="微软雅黑" panose="020B0503020204020204" charset="-122"/>
                <a:ea typeface="微软雅黑" panose="020B0503020204020204" charset="-122"/>
                <a:cs typeface="Calibri" panose="020F0502020204030204" charset="0"/>
              </a:rPr>
              <a:t>、另一方面也可能由于遗忘和误传而使作品某些精彩部分</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失去（      ）</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变得残缺不全，甚至面目全非，</a:t>
            </a:r>
            <a:r>
              <a:rPr lang="zh-CN" altLang="en-US" sz="2400" dirty="0" smtClean="0">
                <a:latin typeface="微软雅黑" panose="020B0503020204020204" charset="-122"/>
                <a:ea typeface="微软雅黑" panose="020B0503020204020204" charset="-122"/>
                <a:cs typeface="Calibri" panose="020F0502020204030204" charset="0"/>
              </a:rPr>
              <a:t>造成</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       ）损害</a:t>
            </a:r>
            <a:r>
              <a:rPr lang="zh-CN" altLang="en-US" sz="2400" dirty="0">
                <a:latin typeface="微软雅黑" panose="020B0503020204020204" charset="-122"/>
                <a:ea typeface="微软雅黑" panose="020B0503020204020204" charset="-122"/>
                <a:cs typeface="Calibri" panose="020F0502020204030204" charset="0"/>
              </a:rPr>
              <a:t>，这又是她的局限性。</a:t>
            </a:r>
          </a:p>
        </p:txBody>
      </p:sp>
      <p:sp>
        <p:nvSpPr>
          <p:cNvPr id="6" name="五边形 5"/>
          <p:cNvSpPr/>
          <p:nvPr/>
        </p:nvSpPr>
        <p:spPr>
          <a:xfrm flipH="1">
            <a:off x="6727262" y="75987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7" name="文本框 6"/>
          <p:cNvSpPr txBox="1"/>
          <p:nvPr/>
        </p:nvSpPr>
        <p:spPr>
          <a:xfrm>
            <a:off x="210185" y="610235"/>
            <a:ext cx="7511415"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2.3.4</a:t>
            </a:r>
            <a:r>
              <a:rPr lang="zh-CN" altLang="en-US" sz="2800" b="1" dirty="0">
                <a:solidFill>
                  <a:srgbClr val="0070C0"/>
                </a:solidFill>
                <a:latin typeface="微软雅黑" panose="020B0503020204020204" charset="-122"/>
                <a:ea typeface="微软雅黑" panose="020B0503020204020204" charset="-122"/>
              </a:rPr>
              <a:t> 变异性的形成对民间文学的影响</a:t>
            </a:r>
          </a:p>
        </p:txBody>
      </p:sp>
      <p:pic>
        <p:nvPicPr>
          <p:cNvPr id="5" name="图片 4"/>
          <p:cNvPicPr>
            <a:picLocks noChangeAspect="1"/>
          </p:cNvPicPr>
          <p:nvPr/>
        </p:nvPicPr>
        <p:blipFill>
          <a:blip r:embed="rId3"/>
          <a:stretch>
            <a:fillRect/>
          </a:stretch>
        </p:blipFill>
        <p:spPr>
          <a:xfrm>
            <a:off x="8609252" y="0"/>
            <a:ext cx="3626553" cy="1413164"/>
          </a:xfrm>
          <a:prstGeom prst="rect">
            <a:avLst/>
          </a:prstGeom>
        </p:spPr>
      </p:pic>
    </p:spTree>
    <p:custDataLst>
      <p:tags r:id="rId1"/>
    </p:custDataLst>
    <p:extLst>
      <p:ext uri="{BB962C8B-B14F-4D97-AF65-F5344CB8AC3E}">
        <p14:creationId xmlns:p14="http://schemas.microsoft.com/office/powerpoint/2010/main" val="202547570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ChangeArrowheads="1"/>
          </p:cNvSpPr>
          <p:nvPr/>
        </p:nvSpPr>
        <p:spPr bwMode="auto">
          <a:xfrm>
            <a:off x="210185" y="1438504"/>
            <a:ext cx="11291570" cy="4154984"/>
          </a:xfrm>
          <a:prstGeom prst="rect">
            <a:avLst/>
          </a:prstGeom>
          <a:noFill/>
          <a:ln w="9525">
            <a:noFill/>
            <a:miter lim="800000"/>
          </a:ln>
          <a:effectLst/>
        </p:spPr>
        <p:txBody>
          <a:bodyPr vert="horz" wrap="square" lIns="91440" tIns="45720" rIns="91440" bIns="45720" numCol="1" anchor="ctr" anchorCtr="0" compatLnSpc="1">
            <a:spAutoFit/>
          </a:bodyPr>
          <a:lstStyle/>
          <a:p>
            <a:pPr indent="612140" eaLnBrk="1" fontAlgn="base" hangingPunct="0">
              <a:lnSpc>
                <a:spcPct val="150000"/>
              </a:lnSpc>
              <a:spcBef>
                <a:spcPct val="0"/>
              </a:spcBef>
              <a:spcAft>
                <a:spcPct val="0"/>
              </a:spcAft>
            </a:pPr>
            <a:r>
              <a:rPr lang="zh-CN" altLang="en-US" sz="2800" b="1" dirty="0">
                <a:latin typeface="微软雅黑" panose="020B0503020204020204" charset="-122"/>
                <a:ea typeface="微软雅黑" panose="020B0503020204020204" charset="-122"/>
                <a:cs typeface="Calibri" panose="020F0502020204030204" charset="0"/>
              </a:rPr>
              <a:t>变异性对民间文学发展的影响具有两重性：</a:t>
            </a:r>
          </a:p>
          <a:p>
            <a:pPr indent="612140" eaLnBrk="1" fontAlgn="base" hangingPunct="0">
              <a:lnSpc>
                <a:spcPct val="150000"/>
              </a:lnSpc>
              <a:spcBef>
                <a:spcPct val="0"/>
              </a:spcBef>
              <a:spcAft>
                <a:spcPct val="0"/>
              </a:spcAft>
            </a:pPr>
            <a:r>
              <a:rPr lang="en-US" altLang="zh-CN" sz="2400" dirty="0">
                <a:latin typeface="微软雅黑" panose="020B0503020204020204" charset="-122"/>
                <a:ea typeface="微软雅黑" panose="020B0503020204020204" charset="-122"/>
                <a:cs typeface="Calibri" panose="020F0502020204030204" charset="0"/>
              </a:rPr>
              <a:t>1</a:t>
            </a:r>
            <a:r>
              <a:rPr lang="zh-CN" altLang="en-US" sz="2400" dirty="0">
                <a:latin typeface="微软雅黑" panose="020B0503020204020204" charset="-122"/>
                <a:ea typeface="微软雅黑" panose="020B0503020204020204" charset="-122"/>
                <a:cs typeface="Calibri" panose="020F0502020204030204" charset="0"/>
              </a:rPr>
              <a:t>、它一方面显示了民间文学不断变化</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（灵活性</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）和（适应性）</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使作品与人民的生活一道发展，与时代的脉搏一起跳动，在</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不断变化中吸收养分、日臻完善</a:t>
            </a:r>
            <a:r>
              <a:rPr lang="zh-CN" altLang="en-US" sz="2800" dirty="0">
                <a:latin typeface="微软雅黑" panose="020B0503020204020204" charset="-122"/>
                <a:ea typeface="微软雅黑" panose="020B0503020204020204" charset="-122"/>
                <a:cs typeface="Calibri" panose="020F0502020204030204" charset="0"/>
              </a:rPr>
              <a:t>，获得充沛的生命力。</a:t>
            </a:r>
          </a:p>
          <a:p>
            <a:pPr indent="612140" eaLnBrk="1" fontAlgn="base" hangingPunct="0">
              <a:lnSpc>
                <a:spcPct val="150000"/>
              </a:lnSpc>
              <a:spcBef>
                <a:spcPct val="0"/>
              </a:spcBef>
              <a:spcAft>
                <a:spcPct val="0"/>
              </a:spcAft>
            </a:pPr>
            <a:r>
              <a:rPr lang="en-US" altLang="zh-CN" sz="2400" dirty="0">
                <a:latin typeface="微软雅黑" panose="020B0503020204020204" charset="-122"/>
                <a:ea typeface="微软雅黑" panose="020B0503020204020204" charset="-122"/>
                <a:cs typeface="Calibri" panose="020F0502020204030204" charset="0"/>
              </a:rPr>
              <a:t>2</a:t>
            </a:r>
            <a:r>
              <a:rPr lang="zh-CN" altLang="en-US" sz="2400" dirty="0">
                <a:latin typeface="微软雅黑" panose="020B0503020204020204" charset="-122"/>
                <a:ea typeface="微软雅黑" panose="020B0503020204020204" charset="-122"/>
                <a:cs typeface="Calibri" panose="020F0502020204030204" charset="0"/>
              </a:rPr>
              <a:t>、另一方面也可能由于遗忘和误传而使作品某些精彩</a:t>
            </a:r>
            <a:r>
              <a:rPr lang="zh-CN" altLang="en-US" sz="2400" dirty="0" smtClean="0">
                <a:latin typeface="微软雅黑" panose="020B0503020204020204" charset="-122"/>
                <a:ea typeface="微软雅黑" panose="020B0503020204020204" charset="-122"/>
                <a:cs typeface="Calibri" panose="020F0502020204030204" charset="0"/>
              </a:rPr>
              <a:t>部分</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（失去</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原有</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光彩）</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变得残缺不全，甚至面目全非，</a:t>
            </a:r>
            <a:r>
              <a:rPr lang="zh-CN" altLang="en-US" sz="2400" dirty="0" smtClean="0">
                <a:latin typeface="微软雅黑" panose="020B0503020204020204" charset="-122"/>
                <a:ea typeface="微软雅黑" panose="020B0503020204020204" charset="-122"/>
                <a:cs typeface="Calibri" panose="020F0502020204030204" charset="0"/>
              </a:rPr>
              <a:t>造成对</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（民间文学的损害）</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这又是她的局限性。</a:t>
            </a:r>
          </a:p>
        </p:txBody>
      </p:sp>
      <p:sp>
        <p:nvSpPr>
          <p:cNvPr id="6" name="五边形 5"/>
          <p:cNvSpPr/>
          <p:nvPr/>
        </p:nvSpPr>
        <p:spPr>
          <a:xfrm flipH="1">
            <a:off x="6727262" y="75987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7" name="文本框 6"/>
          <p:cNvSpPr txBox="1"/>
          <p:nvPr/>
        </p:nvSpPr>
        <p:spPr>
          <a:xfrm>
            <a:off x="210185" y="610235"/>
            <a:ext cx="7511415"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2.3.4</a:t>
            </a:r>
            <a:r>
              <a:rPr lang="zh-CN" altLang="en-US" sz="2800" b="1" dirty="0">
                <a:solidFill>
                  <a:srgbClr val="0070C0"/>
                </a:solidFill>
                <a:latin typeface="微软雅黑" panose="020B0503020204020204" charset="-122"/>
                <a:ea typeface="微软雅黑" panose="020B0503020204020204" charset="-122"/>
              </a:rPr>
              <a:t> 变异性的形成对民间文学的影响</a:t>
            </a:r>
          </a:p>
        </p:txBody>
      </p:sp>
      <p:pic>
        <p:nvPicPr>
          <p:cNvPr id="5" name="图片 4"/>
          <p:cNvPicPr>
            <a:picLocks noChangeAspect="1"/>
          </p:cNvPicPr>
          <p:nvPr/>
        </p:nvPicPr>
        <p:blipFill>
          <a:blip r:embed="rId3"/>
          <a:stretch>
            <a:fillRect/>
          </a:stretch>
        </p:blipFill>
        <p:spPr>
          <a:xfrm>
            <a:off x="8609252" y="0"/>
            <a:ext cx="3626553" cy="1413164"/>
          </a:xfrm>
          <a:prstGeom prst="rect">
            <a:avLst/>
          </a:prstGeom>
        </p:spPr>
      </p:pic>
    </p:spTree>
    <p:custDataLst>
      <p:tags r:id="rId1"/>
    </p:custDataLst>
    <p:extLst>
      <p:ext uri="{BB962C8B-B14F-4D97-AF65-F5344CB8AC3E}">
        <p14:creationId xmlns:p14="http://schemas.microsoft.com/office/powerpoint/2010/main" val="2950403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72208" y="1392275"/>
            <a:ext cx="8719932" cy="3546722"/>
            <a:chOff x="609599" y="1219996"/>
            <a:chExt cx="8719932" cy="3546722"/>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第二章 </a:t>
              </a:r>
              <a:endParaRPr kumimoji="1" lang="en-US" altLang="zh-CN" sz="3600" dirty="0">
                <a:solidFill>
                  <a:schemeClr val="tx1"/>
                </a:solidFill>
                <a:latin typeface="DengXian" panose="02010600030101010101" pitchFamily="2" charset="-122"/>
                <a:ea typeface="DengXian" panose="02010600030101010101" pitchFamily="2" charset="-122"/>
              </a:endParaRPr>
            </a:p>
            <a:p>
              <a:pPr algn="ctr"/>
              <a:r>
                <a:rPr kumimoji="1" lang="zh-CN" altLang="en-US" sz="36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bg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2390223" y="4655420"/>
            <a:ext cx="2203450" cy="1239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86888980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ChangeArrowheads="1"/>
          </p:cNvSpPr>
          <p:nvPr/>
        </p:nvSpPr>
        <p:spPr bwMode="auto">
          <a:xfrm>
            <a:off x="286385" y="2235518"/>
            <a:ext cx="11619230" cy="1753235"/>
          </a:xfrm>
          <a:prstGeom prst="rect">
            <a:avLst/>
          </a:prstGeom>
          <a:noFill/>
          <a:ln w="9525">
            <a:noFill/>
            <a:miter lim="800000"/>
          </a:ln>
          <a:effectLst/>
        </p:spPr>
        <p:txBody>
          <a:bodyPr vert="horz" wrap="square" lIns="91440" tIns="45720" rIns="91440" bIns="45720" numCol="1" anchor="ctr" anchorCtr="0" compatLnSpc="1">
            <a:spAutoFit/>
          </a:bodyPr>
          <a:lstStyle/>
          <a:p>
            <a:pPr eaLnBrk="1" fontAlgn="base" hangingPunct="0">
              <a:lnSpc>
                <a:spcPct val="150000"/>
              </a:lnSpc>
              <a:spcBef>
                <a:spcPct val="0"/>
              </a:spcBef>
              <a:spcAft>
                <a:spcPct val="0"/>
              </a:spcAft>
            </a:pPr>
            <a:r>
              <a:rPr lang="en-US" altLang="zh-CN" sz="2400" b="1" dirty="0">
                <a:latin typeface="微软雅黑" panose="020B0503020204020204" charset="-122"/>
                <a:ea typeface="微软雅黑" panose="020B0503020204020204" charset="-122"/>
                <a:cs typeface="Calibri" panose="020F0502020204030204" charset="0"/>
              </a:rPr>
              <a:t>       </a:t>
            </a:r>
            <a:r>
              <a:rPr lang="zh-CN" sz="2400" b="1" dirty="0">
                <a:latin typeface="微软雅黑" panose="020B0503020204020204" charset="-122"/>
                <a:ea typeface="微软雅黑" panose="020B0503020204020204" charset="-122"/>
                <a:cs typeface="Calibri" panose="020F0502020204030204" charset="0"/>
              </a:rPr>
              <a:t>传承性</a:t>
            </a:r>
            <a:r>
              <a:rPr lang="zh-CN" sz="2400" dirty="0">
                <a:latin typeface="微软雅黑" panose="020B0503020204020204" charset="-122"/>
                <a:ea typeface="微软雅黑" panose="020B0503020204020204" charset="-122"/>
                <a:cs typeface="Calibri" panose="020F0502020204030204" charset="0"/>
              </a:rPr>
              <a:t>又称“</a:t>
            </a:r>
            <a:r>
              <a:rPr lang="zh-CN" sz="2400" b="1" u="sng" dirty="0">
                <a:solidFill>
                  <a:srgbClr val="C00000"/>
                </a:solidFill>
                <a:latin typeface="微软雅黑" panose="020B0503020204020204" charset="-122"/>
                <a:ea typeface="微软雅黑" panose="020B0503020204020204" charset="-122"/>
                <a:cs typeface="Calibri" panose="020F0502020204030204" charset="0"/>
              </a:rPr>
              <a:t>传统性</a:t>
            </a:r>
            <a:r>
              <a:rPr lang="zh-CN" sz="2400" dirty="0">
                <a:latin typeface="微软雅黑" panose="020B0503020204020204" charset="-122"/>
                <a:ea typeface="微软雅黑" panose="020B0503020204020204" charset="-122"/>
                <a:cs typeface="Calibri" panose="020F0502020204030204" charset="0"/>
              </a:rPr>
              <a:t>”。在发展过程中， 民间文学一方面在不断变化， 一方面又存在着一系列相对稳定的因素，这些相对稳定的因素经千百民众世代传袭下来，逐渐形成了约定俗成的传统，这种存在于民间文学作品中的相对稳定特征就叫</a:t>
            </a:r>
            <a:r>
              <a:rPr lang="zh-CN" sz="2400" b="1" u="sng" dirty="0">
                <a:solidFill>
                  <a:srgbClr val="C00000"/>
                </a:solidFill>
                <a:latin typeface="微软雅黑" panose="020B0503020204020204" charset="-122"/>
                <a:ea typeface="微软雅黑" panose="020B0503020204020204" charset="-122"/>
                <a:cs typeface="Calibri" panose="020F0502020204030204" charset="0"/>
              </a:rPr>
              <a:t>传承性</a:t>
            </a:r>
            <a:r>
              <a:rPr lang="zh-CN" sz="2400" dirty="0">
                <a:latin typeface="微软雅黑" panose="020B0503020204020204" charset="-122"/>
                <a:ea typeface="微软雅黑" panose="020B0503020204020204" charset="-122"/>
                <a:cs typeface="Calibri" panose="020F0502020204030204" charset="0"/>
              </a:rPr>
              <a: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825" y="4473100"/>
            <a:ext cx="2979659" cy="1889764"/>
          </a:xfrm>
          <a:prstGeom prst="rect">
            <a:avLst/>
          </a:prstGeom>
        </p:spPr>
      </p:pic>
      <p:sp>
        <p:nvSpPr>
          <p:cNvPr id="3" name="文本框 2"/>
          <p:cNvSpPr txBox="1"/>
          <p:nvPr/>
        </p:nvSpPr>
        <p:spPr>
          <a:xfrm>
            <a:off x="115570" y="1094740"/>
            <a:ext cx="4541520" cy="662489"/>
          </a:xfrm>
          <a:prstGeom prst="rect">
            <a:avLst/>
          </a:prstGeom>
          <a:noFill/>
        </p:spPr>
        <p:txBody>
          <a:bodyPr wrap="square" rtlCol="0">
            <a:spAutoFit/>
          </a:bodyPr>
          <a:lstStyle/>
          <a:p>
            <a:pPr indent="457200" algn="l" fontAlgn="base" hangingPunct="0">
              <a:lnSpc>
                <a:spcPct val="150000"/>
              </a:lnSpc>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2.4.1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传承性的</a:t>
            </a: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含义</a:t>
            </a:r>
          </a:p>
        </p:txBody>
      </p:sp>
      <p:sp>
        <p:nvSpPr>
          <p:cNvPr id="6" name="五边形 5"/>
          <p:cNvSpPr/>
          <p:nvPr/>
        </p:nvSpPr>
        <p:spPr>
          <a:xfrm flipH="1">
            <a:off x="4292706" y="1184239"/>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5" name="五边形 4"/>
          <p:cNvSpPr/>
          <p:nvPr/>
        </p:nvSpPr>
        <p:spPr>
          <a:xfrm flipH="1">
            <a:off x="6579089" y="1120035"/>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7" name="文本框 6"/>
          <p:cNvSpPr txBox="1"/>
          <p:nvPr/>
        </p:nvSpPr>
        <p:spPr>
          <a:xfrm>
            <a:off x="691653" y="230479"/>
            <a:ext cx="2021707" cy="662489"/>
          </a:xfrm>
          <a:prstGeom prst="rect">
            <a:avLst/>
          </a:prstGeom>
          <a:noFill/>
        </p:spPr>
        <p:txBody>
          <a:bodyPr wrap="none" rtlCol="0" anchor="t">
            <a:spAutoFit/>
          </a:bodyPr>
          <a:lstStyle/>
          <a:p>
            <a:pPr>
              <a:lnSpc>
                <a:spcPct val="150000"/>
              </a:lnSpc>
            </a:pPr>
            <a:r>
              <a:rPr lang="en-US" altLang="zh-CN" sz="2800" b="1" dirty="0">
                <a:latin typeface="微软雅黑" panose="020B0503020204020204" charset="-122"/>
                <a:ea typeface="微软雅黑" panose="020B0503020204020204" charset="-122"/>
                <a:sym typeface="+mn-ea"/>
              </a:rPr>
              <a:t>2.4</a:t>
            </a:r>
            <a:r>
              <a:rPr lang="zh-CN" altLang="en-US" sz="2800" b="1" dirty="0">
                <a:solidFill>
                  <a:schemeClr val="tx1"/>
                </a:solidFill>
                <a:latin typeface="微软雅黑" panose="020B0503020204020204" charset="-122"/>
                <a:ea typeface="微软雅黑" panose="020B0503020204020204" charset="-122"/>
                <a:sym typeface="+mn-ea"/>
              </a:rPr>
              <a:t>  传承性</a:t>
            </a:r>
          </a:p>
        </p:txBody>
      </p:sp>
      <p:pic>
        <p:nvPicPr>
          <p:cNvPr id="4" name="图片 3"/>
          <p:cNvPicPr>
            <a:picLocks noChangeAspect="1"/>
          </p:cNvPicPr>
          <p:nvPr/>
        </p:nvPicPr>
        <p:blipFill>
          <a:blip r:embed="rId4"/>
          <a:stretch>
            <a:fillRect/>
          </a:stretch>
        </p:blipFill>
        <p:spPr>
          <a:xfrm>
            <a:off x="8834226" y="0"/>
            <a:ext cx="3357773" cy="1464561"/>
          </a:xfrm>
          <a:prstGeom prst="rect">
            <a:avLst/>
          </a:prstGeom>
        </p:spPr>
      </p:pic>
    </p:spTree>
    <p:custDataLst>
      <p:tags r:id="rId1"/>
    </p:custDataLst>
    <p:extLst>
      <p:ext uri="{BB962C8B-B14F-4D97-AF65-F5344CB8AC3E}">
        <p14:creationId xmlns:p14="http://schemas.microsoft.com/office/powerpoint/2010/main" val="5421866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ChangeArrowheads="1"/>
          </p:cNvSpPr>
          <p:nvPr/>
        </p:nvSpPr>
        <p:spPr bwMode="auto">
          <a:xfrm>
            <a:off x="327238" y="1372080"/>
            <a:ext cx="10515599" cy="3507740"/>
          </a:xfrm>
          <a:prstGeom prst="rect">
            <a:avLst/>
          </a:prstGeom>
          <a:noFill/>
          <a:ln w="9525">
            <a:noFill/>
            <a:miter lim="800000"/>
          </a:ln>
          <a:effectLst/>
        </p:spPr>
        <p:txBody>
          <a:bodyPr vert="horz" wrap="square" lIns="91440" tIns="45720" rIns="91440" bIns="45720" numCol="1" anchor="ctr" anchorCtr="0" compatLnSpc="1">
            <a:spAutoFit/>
          </a:bodyPr>
          <a:lstStyle/>
          <a:p>
            <a:pPr eaLnBrk="1" fontAlgn="base" hangingPunct="0">
              <a:lnSpc>
                <a:spcPct val="150000"/>
              </a:lnSpc>
              <a:spcBef>
                <a:spcPct val="0"/>
              </a:spcBef>
              <a:spcAft>
                <a:spcPct val="0"/>
              </a:spcAft>
            </a:pPr>
            <a:r>
              <a:rPr lang="en-US" altLang="zh-CN" sz="2400" b="1" dirty="0">
                <a:latin typeface="微软雅黑" panose="020B0503020204020204" charset="-122"/>
                <a:ea typeface="微软雅黑" panose="020B0503020204020204" charset="-122"/>
                <a:cs typeface="Calibri" panose="020F0502020204030204" charset="0"/>
              </a:rPr>
              <a:t>       </a:t>
            </a:r>
            <a:r>
              <a:rPr lang="zh-CN" altLang="en-US" sz="2400" dirty="0">
                <a:latin typeface="微软雅黑" panose="020B0503020204020204" charset="-122"/>
                <a:ea typeface="微软雅黑" panose="020B0503020204020204" charset="-122"/>
                <a:cs typeface="Calibri" panose="020F0502020204030204" charset="0"/>
              </a:rPr>
              <a:t>民间文学的传承性既表现在作品的</a:t>
            </a:r>
            <a:r>
              <a:rPr lang="zh-CN" altLang="en-US" sz="2400" dirty="0">
                <a:solidFill>
                  <a:srgbClr val="FF0000"/>
                </a:solidFill>
                <a:latin typeface="微软雅黑" panose="020B0503020204020204" charset="-122"/>
                <a:ea typeface="微软雅黑" panose="020B0503020204020204" charset="-122"/>
                <a:cs typeface="Calibri" panose="020F0502020204030204" charset="0"/>
              </a:rPr>
              <a:t>内容上</a:t>
            </a:r>
            <a:r>
              <a:rPr lang="zh-CN" altLang="en-US" sz="2400" dirty="0">
                <a:latin typeface="微软雅黑" panose="020B0503020204020204" charset="-122"/>
                <a:ea typeface="微软雅黑" panose="020B0503020204020204" charset="-122"/>
                <a:cs typeface="Calibri" panose="020F0502020204030204" charset="0"/>
              </a:rPr>
              <a:t>又表现在作品的</a:t>
            </a:r>
            <a:r>
              <a:rPr lang="zh-CN" altLang="en-US" sz="2400" dirty="0">
                <a:solidFill>
                  <a:srgbClr val="FF0000"/>
                </a:solidFill>
                <a:latin typeface="微软雅黑" panose="020B0503020204020204" charset="-122"/>
                <a:ea typeface="微软雅黑" panose="020B0503020204020204" charset="-122"/>
                <a:cs typeface="Calibri" panose="020F0502020204030204" charset="0"/>
              </a:rPr>
              <a:t>形式上</a:t>
            </a:r>
            <a:r>
              <a:rPr lang="zh-CN" altLang="en-US" sz="2400" dirty="0">
                <a:latin typeface="微软雅黑" panose="020B0503020204020204" charset="-122"/>
                <a:ea typeface="微软雅黑" panose="020B0503020204020204" charset="-122"/>
                <a:cs typeface="Calibri" panose="020F0502020204030204" charset="0"/>
              </a:rPr>
              <a:t>，同时还表现在具体作品的传承上。</a:t>
            </a:r>
            <a:endParaRPr lang="en-US" altLang="zh-CN" sz="2400" dirty="0">
              <a:latin typeface="微软雅黑" panose="020B0503020204020204" charset="-122"/>
              <a:ea typeface="微软雅黑" panose="020B0503020204020204" charset="-122"/>
              <a:cs typeface="Calibri" panose="020F0502020204030204" charset="0"/>
            </a:endParaRPr>
          </a:p>
          <a:p>
            <a:pPr indent="612140" eaLnBrk="1" fontAlgn="base" hangingPunct="0">
              <a:lnSpc>
                <a:spcPct val="150000"/>
              </a:lnSpc>
              <a:spcBef>
                <a:spcPct val="0"/>
              </a:spcBef>
              <a:spcAft>
                <a:spcPct val="0"/>
              </a:spcAft>
            </a:pPr>
            <a:endParaRPr lang="zh-CN" altLang="en-US" sz="2400" dirty="0">
              <a:latin typeface="仿宋" panose="02010609060101010101" charset="-122"/>
              <a:ea typeface="仿宋" panose="02010609060101010101" charset="-122"/>
              <a:cs typeface="Calibri" panose="020F0502020204030204" charset="0"/>
            </a:endParaRPr>
          </a:p>
          <a:p>
            <a:pPr indent="612140" eaLnBrk="1" fontAlgn="base" hangingPunct="0">
              <a:lnSpc>
                <a:spcPct val="150000"/>
              </a:lnSpc>
              <a:spcBef>
                <a:spcPct val="0"/>
              </a:spcBef>
              <a:spcAft>
                <a:spcPct val="0"/>
              </a:spcAft>
            </a:pPr>
            <a:r>
              <a:rPr lang="zh-CN" altLang="en-US" sz="2400" b="1" dirty="0">
                <a:latin typeface="楷体" panose="02010609060101010101" pitchFamily="49" charset="-122"/>
                <a:ea typeface="楷体" panose="02010609060101010101" pitchFamily="49" charset="-122"/>
                <a:cs typeface="Calibri" panose="020F0502020204030204" charset="0"/>
              </a:rPr>
              <a:t>在</a:t>
            </a:r>
            <a:r>
              <a:rPr lang="zh-CN" altLang="en-US" sz="2400" b="1" u="sng" dirty="0">
                <a:solidFill>
                  <a:srgbClr val="C00000"/>
                </a:solidFill>
                <a:latin typeface="楷体" panose="02010609060101010101" pitchFamily="49" charset="-122"/>
                <a:ea typeface="楷体" panose="02010609060101010101" pitchFamily="49" charset="-122"/>
                <a:cs typeface="Calibri" panose="020F0502020204030204" charset="0"/>
              </a:rPr>
              <a:t>内容</a:t>
            </a:r>
            <a:r>
              <a:rPr lang="zh-CN" altLang="en-US" sz="2400" b="1" dirty="0">
                <a:latin typeface="楷体" panose="02010609060101010101" pitchFamily="49" charset="-122"/>
                <a:ea typeface="楷体" panose="02010609060101010101" pitchFamily="49" charset="-122"/>
                <a:cs typeface="Calibri" panose="020F0502020204030204" charset="0"/>
              </a:rPr>
              <a:t>上：宣扬</a:t>
            </a:r>
            <a:r>
              <a:rPr lang="zh-CN" altLang="en-US" sz="2400" b="1" u="sng" dirty="0">
                <a:solidFill>
                  <a:srgbClr val="C00000"/>
                </a:solidFill>
                <a:latin typeface="楷体" panose="02010609060101010101" pitchFamily="49" charset="-122"/>
                <a:ea typeface="楷体" panose="02010609060101010101" pitchFamily="49" charset="-122"/>
                <a:cs typeface="Calibri" panose="020F0502020204030204" charset="0"/>
              </a:rPr>
              <a:t>勤劳致富的幸福观</a:t>
            </a:r>
            <a:r>
              <a:rPr lang="zh-CN" altLang="en-US" sz="2400" b="1" dirty="0">
                <a:latin typeface="楷体" panose="02010609060101010101" pitchFamily="49" charset="-122"/>
                <a:ea typeface="楷体" panose="02010609060101010101" pitchFamily="49" charset="-122"/>
                <a:cs typeface="Calibri" panose="020F0502020204030204" charset="0"/>
              </a:rPr>
              <a:t>，歌颂</a:t>
            </a:r>
            <a:r>
              <a:rPr lang="zh-CN" altLang="en-US" sz="2400" b="1" u="sng" dirty="0">
                <a:solidFill>
                  <a:srgbClr val="C00000"/>
                </a:solidFill>
                <a:latin typeface="楷体" panose="02010609060101010101" pitchFamily="49" charset="-122"/>
                <a:ea typeface="楷体" panose="02010609060101010101" pitchFamily="49" charset="-122"/>
                <a:cs typeface="Calibri" panose="020F0502020204030204" charset="0"/>
              </a:rPr>
              <a:t>忠贞不渝的爱情</a:t>
            </a:r>
            <a:r>
              <a:rPr lang="zh-CN" altLang="en-US" sz="2800" b="1" dirty="0">
                <a:latin typeface="楷体" panose="02010609060101010101" pitchFamily="49" charset="-122"/>
                <a:ea typeface="楷体" panose="02010609060101010101" pitchFamily="49" charset="-122"/>
                <a:cs typeface="Calibri" panose="020F0502020204030204" charset="0"/>
              </a:rPr>
              <a:t>，</a:t>
            </a:r>
          </a:p>
          <a:p>
            <a:pPr indent="612140" eaLnBrk="1" fontAlgn="base" hangingPunct="0">
              <a:lnSpc>
                <a:spcPct val="150000"/>
              </a:lnSpc>
              <a:spcBef>
                <a:spcPct val="0"/>
              </a:spcBef>
              <a:spcAft>
                <a:spcPct val="0"/>
              </a:spcAft>
            </a:pPr>
            <a:r>
              <a:rPr lang="zh-CN" altLang="en-US" sz="2400" b="1" dirty="0">
                <a:latin typeface="楷体" panose="02010609060101010101" pitchFamily="49" charset="-122"/>
                <a:ea typeface="楷体" panose="02010609060101010101" pitchFamily="49" charset="-122"/>
                <a:cs typeface="Calibri" panose="020F0502020204030204" charset="0"/>
              </a:rPr>
              <a:t>在</a:t>
            </a:r>
            <a:r>
              <a:rPr lang="zh-CN" altLang="en-US" sz="2400" b="1" u="sng" dirty="0">
                <a:solidFill>
                  <a:srgbClr val="C00000"/>
                </a:solidFill>
                <a:latin typeface="楷体" panose="02010609060101010101" pitchFamily="49" charset="-122"/>
                <a:ea typeface="楷体" panose="02010609060101010101" pitchFamily="49" charset="-122"/>
                <a:cs typeface="Calibri" panose="020F0502020204030204" charset="0"/>
              </a:rPr>
              <a:t>形式</a:t>
            </a:r>
            <a:r>
              <a:rPr lang="zh-CN" altLang="en-US" sz="2400" b="1" dirty="0">
                <a:latin typeface="楷体" panose="02010609060101010101" pitchFamily="49" charset="-122"/>
                <a:ea typeface="楷体" panose="02010609060101010101" pitchFamily="49" charset="-122"/>
                <a:cs typeface="Calibri" panose="020F0502020204030204" charset="0"/>
              </a:rPr>
              <a:t>上：民间文学在艺术形式上</a:t>
            </a:r>
            <a:r>
              <a:rPr lang="zh-CN" altLang="en-US" sz="2400" b="1" u="sng" dirty="0">
                <a:solidFill>
                  <a:srgbClr val="C00000"/>
                </a:solidFill>
                <a:latin typeface="楷体" panose="02010609060101010101" pitchFamily="49" charset="-122"/>
                <a:ea typeface="楷体" panose="02010609060101010101" pitchFamily="49" charset="-122"/>
                <a:cs typeface="Calibri" panose="020F0502020204030204" charset="0"/>
              </a:rPr>
              <a:t>代代相袭</a:t>
            </a:r>
            <a:r>
              <a:rPr lang="zh-CN" altLang="en-US" sz="2400" b="1" dirty="0">
                <a:latin typeface="楷体" panose="02010609060101010101" pitchFamily="49" charset="-122"/>
                <a:ea typeface="楷体" panose="02010609060101010101" pitchFamily="49" charset="-122"/>
                <a:cs typeface="Calibri" panose="020F0502020204030204" charset="0"/>
              </a:rPr>
              <a:t>的表现异常丰富。如：散文体的“对称式”、“三叠式”等等。</a:t>
            </a:r>
          </a:p>
        </p:txBody>
      </p:sp>
      <p:sp>
        <p:nvSpPr>
          <p:cNvPr id="6" name="五边形 5"/>
          <p:cNvSpPr/>
          <p:nvPr/>
        </p:nvSpPr>
        <p:spPr>
          <a:xfrm flipH="1">
            <a:off x="4629684" y="42339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3" name="文本框 2"/>
          <p:cNvSpPr txBox="1"/>
          <p:nvPr/>
        </p:nvSpPr>
        <p:spPr>
          <a:xfrm>
            <a:off x="88265" y="212725"/>
            <a:ext cx="4541520" cy="662489"/>
          </a:xfrm>
          <a:prstGeom prst="rect">
            <a:avLst/>
          </a:prstGeom>
          <a:noFill/>
        </p:spPr>
        <p:txBody>
          <a:bodyPr wrap="square" rtlCol="0">
            <a:spAutoFit/>
          </a:bodyPr>
          <a:lstStyle/>
          <a:p>
            <a:pPr indent="457200" algn="l" fontAlgn="base" hangingPunct="0">
              <a:lnSpc>
                <a:spcPct val="150000"/>
              </a:lnSpc>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2.4.2</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传承性的表现</a:t>
            </a:r>
            <a:endParaRPr lang="en-US" altLang="zh-CN" sz="2800" b="1" dirty="0">
              <a:solidFill>
                <a:srgbClr val="0070C0"/>
              </a:solidFill>
              <a:latin typeface="微软雅黑" panose="020B0503020204020204" charset="-122"/>
              <a:ea typeface="微软雅黑" panose="020B0503020204020204" charset="-122"/>
              <a:cs typeface="Calibri" panose="020F0502020204030204" charset="0"/>
            </a:endParaRPr>
          </a:p>
        </p:txBody>
      </p:sp>
      <p:pic>
        <p:nvPicPr>
          <p:cNvPr id="5" name="图片 4"/>
          <p:cNvPicPr>
            <a:picLocks noChangeAspect="1"/>
          </p:cNvPicPr>
          <p:nvPr/>
        </p:nvPicPr>
        <p:blipFill>
          <a:blip r:embed="rId4"/>
          <a:stretch>
            <a:fillRect/>
          </a:stretch>
        </p:blipFill>
        <p:spPr>
          <a:xfrm>
            <a:off x="8834226" y="0"/>
            <a:ext cx="3357773" cy="1464561"/>
          </a:xfrm>
          <a:prstGeom prst="rect">
            <a:avLst/>
          </a:prstGeom>
        </p:spPr>
      </p:pic>
    </p:spTree>
    <p:custDataLst>
      <p:tags r:id="rId1"/>
    </p:custDataLst>
    <p:extLst>
      <p:ext uri="{BB962C8B-B14F-4D97-AF65-F5344CB8AC3E}">
        <p14:creationId xmlns:p14="http://schemas.microsoft.com/office/powerpoint/2010/main" val="75789552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ChangeArrowheads="1"/>
          </p:cNvSpPr>
          <p:nvPr/>
        </p:nvSpPr>
        <p:spPr bwMode="auto">
          <a:xfrm>
            <a:off x="537845" y="1662430"/>
            <a:ext cx="10227945" cy="3118485"/>
          </a:xfrm>
          <a:prstGeom prst="rect">
            <a:avLst/>
          </a:prstGeom>
          <a:noFill/>
          <a:ln w="9525">
            <a:noFill/>
            <a:miter lim="800000"/>
          </a:ln>
          <a:effectLst/>
        </p:spPr>
        <p:txBody>
          <a:bodyPr vert="horz" wrap="square" lIns="91440" tIns="45720" rIns="91440" bIns="45720" numCol="1" anchor="ctr" anchorCtr="0" compatLnSpc="1">
            <a:spAutoFit/>
          </a:bodyPr>
          <a:lstStyle/>
          <a:p>
            <a:pPr fontAlgn="base" hangingPunct="0">
              <a:lnSpc>
                <a:spcPct val="200000"/>
              </a:lnSpc>
              <a:spcBef>
                <a:spcPct val="0"/>
              </a:spcBef>
              <a:spcAft>
                <a:spcPct val="0"/>
              </a:spcAft>
            </a:pPr>
            <a:r>
              <a:rPr lang="zh-CN" altLang="en-US" sz="2400" b="1" u="sng" dirty="0">
                <a:solidFill>
                  <a:srgbClr val="C00000"/>
                </a:solidFill>
                <a:latin typeface="微软雅黑" panose="020B0503020204020204" charset="-122"/>
                <a:ea typeface="微软雅黑" panose="020B0503020204020204" charset="-122"/>
                <a:cs typeface="Calibri" panose="020F0502020204030204" charset="0"/>
              </a:rPr>
              <a:t>传承性的形成受集体性、口头性制约。</a:t>
            </a:r>
            <a:endParaRPr lang="en-US" altLang="zh-CN" sz="2400" b="1" u="sng" dirty="0">
              <a:solidFill>
                <a:srgbClr val="C00000"/>
              </a:solidFill>
              <a:latin typeface="微软雅黑" panose="020B0503020204020204" charset="-122"/>
              <a:ea typeface="微软雅黑" panose="020B0503020204020204" charset="-122"/>
              <a:cs typeface="Calibri" panose="020F0502020204030204" charset="0"/>
            </a:endParaRPr>
          </a:p>
          <a:p>
            <a:pPr fontAlgn="base" hangingPunct="0">
              <a:lnSpc>
                <a:spcPct val="290000"/>
              </a:lnSpc>
              <a:spcBef>
                <a:spcPct val="0"/>
              </a:spcBef>
              <a:spcAft>
                <a:spcPct val="0"/>
              </a:spcAft>
            </a:pPr>
            <a:r>
              <a:rPr lang="zh-CN" altLang="en-US" sz="2400" b="1" dirty="0">
                <a:latin typeface="楷体" panose="02010609060101010101" pitchFamily="49" charset="-122"/>
                <a:ea typeface="楷体" panose="02010609060101010101" pitchFamily="49" charset="-122"/>
                <a:cs typeface="Calibri" panose="020F0502020204030204" charset="0"/>
              </a:rPr>
              <a:t>内容上反映人民这个伟大集体的生活和情感。</a:t>
            </a:r>
          </a:p>
          <a:p>
            <a:pPr fontAlgn="base" hangingPunct="0">
              <a:lnSpc>
                <a:spcPct val="110000"/>
              </a:lnSpc>
              <a:spcBef>
                <a:spcPct val="0"/>
              </a:spcBef>
              <a:spcAft>
                <a:spcPct val="0"/>
              </a:spcAft>
            </a:pPr>
            <a:r>
              <a:rPr lang="zh-CN" altLang="en-US" sz="2400" b="1" dirty="0">
                <a:latin typeface="楷体" panose="02010609060101010101" pitchFamily="49" charset="-122"/>
                <a:ea typeface="楷体" panose="02010609060101010101" pitchFamily="49" charset="-122"/>
                <a:cs typeface="Calibri" panose="020F0502020204030204" charset="0"/>
              </a:rPr>
              <a:t>在形式上，也必然要求适合人民的艺术趣味。因为民间文学属于口头创作，不可能像作家创作那样冥思苦想，往往就眼前景、身旁事引发感慨，即兴创作。</a:t>
            </a:r>
          </a:p>
        </p:txBody>
      </p:sp>
      <p:sp>
        <p:nvSpPr>
          <p:cNvPr id="6" name="五边形 5"/>
          <p:cNvSpPr/>
          <p:nvPr/>
        </p:nvSpPr>
        <p:spPr>
          <a:xfrm flipH="1">
            <a:off x="5019574" y="74343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pic>
        <p:nvPicPr>
          <p:cNvPr id="5" name="图片 4"/>
          <p:cNvPicPr>
            <a:picLocks noChangeAspect="1"/>
          </p:cNvPicPr>
          <p:nvPr/>
        </p:nvPicPr>
        <p:blipFill>
          <a:blip r:embed="rId3"/>
          <a:stretch>
            <a:fillRect/>
          </a:stretch>
        </p:blipFill>
        <p:spPr>
          <a:xfrm>
            <a:off x="8834226" y="0"/>
            <a:ext cx="3357773" cy="1464561"/>
          </a:xfrm>
          <a:prstGeom prst="rect">
            <a:avLst/>
          </a:prstGeom>
        </p:spPr>
      </p:pic>
      <p:sp>
        <p:nvSpPr>
          <p:cNvPr id="7" name="文本框 6"/>
          <p:cNvSpPr txBox="1"/>
          <p:nvPr/>
        </p:nvSpPr>
        <p:spPr>
          <a:xfrm>
            <a:off x="88265" y="212725"/>
            <a:ext cx="4541520" cy="738664"/>
          </a:xfrm>
          <a:prstGeom prst="rect">
            <a:avLst/>
          </a:prstGeom>
          <a:noFill/>
        </p:spPr>
        <p:txBody>
          <a:bodyPr wrap="square" rtlCol="0">
            <a:spAutoFit/>
          </a:bodyPr>
          <a:lstStyle/>
          <a:p>
            <a:pPr indent="457200" algn="l" fontAlgn="base" hangingPunct="0">
              <a:lnSpc>
                <a:spcPct val="150000"/>
              </a:lnSpc>
            </a:pPr>
            <a:r>
              <a:rPr lang="en-US" altLang="zh-CN" sz="2800" b="1" dirty="0" smtClean="0">
                <a:solidFill>
                  <a:srgbClr val="0070C0"/>
                </a:solidFill>
                <a:latin typeface="微软雅黑" panose="020B0503020204020204" charset="-122"/>
                <a:ea typeface="微软雅黑" panose="020B0503020204020204" charset="-122"/>
                <a:cs typeface="Calibri" panose="020F0502020204030204" charset="0"/>
              </a:rPr>
              <a:t>2.4.3</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rPr>
              <a:t> </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传承性</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rPr>
              <a:t>的生成</a:t>
            </a:r>
            <a:endParaRPr lang="en-US" altLang="zh-CN" sz="2800" b="1" dirty="0">
              <a:solidFill>
                <a:srgbClr val="0070C0"/>
              </a:solidFill>
              <a:latin typeface="微软雅黑" panose="020B0503020204020204" charset="-122"/>
              <a:ea typeface="微软雅黑" panose="020B0503020204020204" charset="-122"/>
              <a:cs typeface="Calibri" panose="020F0502020204030204" charset="0"/>
            </a:endParaRPr>
          </a:p>
        </p:txBody>
      </p:sp>
    </p:spTree>
    <p:custDataLst>
      <p:tags r:id="rId1"/>
    </p:custDataLst>
    <p:extLst>
      <p:ext uri="{BB962C8B-B14F-4D97-AF65-F5344CB8AC3E}">
        <p14:creationId xmlns:p14="http://schemas.microsoft.com/office/powerpoint/2010/main" val="13045756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1191895"/>
            <a:ext cx="11352530" cy="4061460"/>
          </a:xfrm>
          <a:prstGeom prst="rect">
            <a:avLst/>
          </a:prstGeom>
        </p:spPr>
        <p:txBody>
          <a:bodyPr wrap="square">
            <a:spAutoFit/>
          </a:bodyPr>
          <a:lstStyle/>
          <a:p>
            <a:pPr indent="612140" fontAlgn="base" hangingPunct="0">
              <a:lnSpc>
                <a:spcPct val="150000"/>
              </a:lnSpc>
              <a:spcBef>
                <a:spcPct val="0"/>
              </a:spcBef>
              <a:spcAft>
                <a:spcPct val="0"/>
              </a:spcAft>
            </a:pPr>
            <a:endParaRPr lang="en-US" altLang="zh-CN" sz="2400" b="1" dirty="0">
              <a:latin typeface="微软雅黑" panose="020B0503020204020204" charset="-122"/>
              <a:ea typeface="微软雅黑" panose="020B0503020204020204" charset="-122"/>
              <a:cs typeface="Calibri" panose="020F0502020204030204" charset="0"/>
            </a:endParaRPr>
          </a:p>
          <a:p>
            <a:pPr indent="612140" fontAlgn="base" hangingPunct="0">
              <a:lnSpc>
                <a:spcPct val="150000"/>
              </a:lnSpc>
              <a:spcBef>
                <a:spcPct val="0"/>
              </a:spcBef>
              <a:spcAft>
                <a:spcPct val="0"/>
              </a:spcAft>
            </a:pPr>
            <a:r>
              <a:rPr lang="zh-CN" altLang="zh-CN" sz="2400" dirty="0">
                <a:latin typeface="微软雅黑" panose="020B0503020204020204" charset="-122"/>
                <a:ea typeface="微软雅黑" panose="020B0503020204020204" charset="-122"/>
                <a:cs typeface="Calibri" panose="020F0502020204030204" charset="0"/>
              </a:rPr>
              <a:t>在民间文学的传承过程中，传承人的作用不容忽视。所谓传承人，可分为</a:t>
            </a:r>
            <a:r>
              <a:rPr lang="zh-CN" altLang="zh-CN" sz="2400" b="1" u="sng" dirty="0">
                <a:solidFill>
                  <a:srgbClr val="C00000"/>
                </a:solidFill>
                <a:latin typeface="微软雅黑" panose="020B0503020204020204" charset="-122"/>
                <a:ea typeface="微软雅黑" panose="020B0503020204020204" charset="-122"/>
                <a:cs typeface="Calibri" panose="020F0502020204030204" charset="0"/>
              </a:rPr>
              <a:t>群体传承人和个体传承人</a:t>
            </a:r>
            <a:r>
              <a:rPr lang="zh-CN" altLang="zh-CN" sz="2400" dirty="0">
                <a:latin typeface="微软雅黑" panose="020B0503020204020204" charset="-122"/>
                <a:ea typeface="微软雅黑" panose="020B0503020204020204" charset="-122"/>
                <a:cs typeface="Calibri" panose="020F0502020204030204" charset="0"/>
              </a:rPr>
              <a:t>两类。</a:t>
            </a:r>
            <a:r>
              <a:rPr lang="zh-CN" altLang="zh-CN" sz="2000" dirty="0">
                <a:latin typeface="微软雅黑" panose="020B0503020204020204" charset="-122"/>
                <a:ea typeface="微软雅黑" panose="020B0503020204020204" charset="-122"/>
                <a:cs typeface="Calibri" panose="020F0502020204030204" charset="0"/>
              </a:rPr>
              <a:t> </a:t>
            </a:r>
            <a:endParaRPr lang="en-US" altLang="zh-CN" sz="2000" dirty="0">
              <a:latin typeface="微软雅黑" panose="020B0503020204020204" charset="-122"/>
              <a:ea typeface="微软雅黑" panose="020B0503020204020204" charset="-122"/>
              <a:cs typeface="Calibri" panose="020F0502020204030204" charset="0"/>
            </a:endParaRPr>
          </a:p>
          <a:p>
            <a:pPr indent="612140" fontAlgn="base" hangingPunct="0">
              <a:lnSpc>
                <a:spcPct val="150000"/>
              </a:lnSpc>
              <a:spcBef>
                <a:spcPct val="0"/>
              </a:spcBef>
              <a:spcAft>
                <a:spcPct val="0"/>
              </a:spcAft>
            </a:pPr>
            <a:endParaRPr lang="zh-CN" altLang="zh-CN" sz="2000" dirty="0">
              <a:latin typeface="仿宋" panose="02010609060101010101" charset="-122"/>
              <a:ea typeface="仿宋" panose="02010609060101010101" charset="-122"/>
              <a:cs typeface="Calibri" panose="020F0502020204030204" charset="0"/>
            </a:endParaRPr>
          </a:p>
          <a:p>
            <a:pPr indent="612140" fontAlgn="base" hangingPunct="0">
              <a:lnSpc>
                <a:spcPct val="150000"/>
              </a:lnSpc>
              <a:spcBef>
                <a:spcPct val="0"/>
              </a:spcBef>
              <a:spcAft>
                <a:spcPct val="0"/>
              </a:spcAft>
            </a:pPr>
            <a:r>
              <a:rPr lang="zh-CN" altLang="zh-CN" sz="2400" dirty="0">
                <a:latin typeface="楷体" panose="02010609060101010101" pitchFamily="49" charset="-122"/>
                <a:ea typeface="楷体" panose="02010609060101010101" pitchFamily="49" charset="-122"/>
                <a:cs typeface="Calibri" panose="020F0502020204030204" charset="0"/>
              </a:rPr>
              <a:t>广义而讲，</a:t>
            </a:r>
            <a:r>
              <a:rPr lang="zh-CN" altLang="zh-CN" sz="2400" b="1" u="sng" dirty="0">
                <a:solidFill>
                  <a:srgbClr val="C00000"/>
                </a:solidFill>
                <a:latin typeface="楷体" panose="02010609060101010101" pitchFamily="49" charset="-122"/>
                <a:ea typeface="楷体" panose="02010609060101010101" pitchFamily="49" charset="-122"/>
                <a:cs typeface="Calibri" panose="020F0502020204030204" charset="0"/>
              </a:rPr>
              <a:t>长期直接参与</a:t>
            </a:r>
            <a:r>
              <a:rPr lang="zh-CN" altLang="zh-CN" sz="2800" dirty="0">
                <a:latin typeface="楷体" panose="02010609060101010101" pitchFamily="49" charset="-122"/>
                <a:ea typeface="楷体" panose="02010609060101010101" pitchFamily="49" charset="-122"/>
                <a:cs typeface="Calibri" panose="020F0502020204030204" charset="0"/>
              </a:rPr>
              <a:t>民间文学的创作传播活动的人们都属于群体传承人范畴。</a:t>
            </a:r>
          </a:p>
          <a:p>
            <a:pPr indent="612140" fontAlgn="base" hangingPunct="0">
              <a:lnSpc>
                <a:spcPct val="150000"/>
              </a:lnSpc>
              <a:spcBef>
                <a:spcPct val="0"/>
              </a:spcBef>
              <a:spcAft>
                <a:spcPct val="0"/>
              </a:spcAft>
            </a:pPr>
            <a:r>
              <a:rPr lang="zh-CN" altLang="zh-CN" sz="2400" dirty="0">
                <a:latin typeface="楷体" panose="02010609060101010101" pitchFamily="49" charset="-122"/>
                <a:ea typeface="楷体" panose="02010609060101010101" pitchFamily="49" charset="-122"/>
                <a:cs typeface="Calibri" panose="020F0502020204030204" charset="0"/>
              </a:rPr>
              <a:t>个体传承人，即通常所说的</a:t>
            </a:r>
            <a:r>
              <a:rPr lang="zh-CN" altLang="zh-CN" sz="2400" b="1" u="sng" dirty="0">
                <a:solidFill>
                  <a:srgbClr val="C00000"/>
                </a:solidFill>
                <a:latin typeface="楷体" panose="02010609060101010101" pitchFamily="49" charset="-122"/>
                <a:ea typeface="楷体" panose="02010609060101010101" pitchFamily="49" charset="-122"/>
                <a:cs typeface="Calibri" panose="020F0502020204030204" charset="0"/>
              </a:rPr>
              <a:t>职业和半职业民间艺人</a:t>
            </a:r>
            <a:r>
              <a:rPr lang="zh-CN" altLang="en-US" sz="2400" dirty="0">
                <a:latin typeface="楷体" panose="02010609060101010101" pitchFamily="49" charset="-122"/>
                <a:ea typeface="楷体" panose="02010609060101010101" pitchFamily="49" charset="-122"/>
                <a:cs typeface="Calibri" panose="020F0502020204030204" charset="0"/>
              </a:rPr>
              <a:t>。</a:t>
            </a:r>
          </a:p>
        </p:txBody>
      </p:sp>
      <p:sp>
        <p:nvSpPr>
          <p:cNvPr id="6" name="五边形 5"/>
          <p:cNvSpPr/>
          <p:nvPr/>
        </p:nvSpPr>
        <p:spPr>
          <a:xfrm flipH="1">
            <a:off x="4206139" y="53007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pic>
        <p:nvPicPr>
          <p:cNvPr id="5" name="图片 4"/>
          <p:cNvPicPr>
            <a:picLocks noChangeAspect="1"/>
          </p:cNvPicPr>
          <p:nvPr/>
        </p:nvPicPr>
        <p:blipFill>
          <a:blip r:embed="rId4"/>
          <a:stretch>
            <a:fillRect/>
          </a:stretch>
        </p:blipFill>
        <p:spPr>
          <a:xfrm>
            <a:off x="8834226" y="0"/>
            <a:ext cx="3357773" cy="1464561"/>
          </a:xfrm>
          <a:prstGeom prst="rect">
            <a:avLst/>
          </a:prstGeom>
        </p:spPr>
      </p:pic>
      <p:sp>
        <p:nvSpPr>
          <p:cNvPr id="7" name="文本框 6"/>
          <p:cNvSpPr txBox="1"/>
          <p:nvPr/>
        </p:nvSpPr>
        <p:spPr>
          <a:xfrm>
            <a:off x="88265" y="212725"/>
            <a:ext cx="4541520" cy="662489"/>
          </a:xfrm>
          <a:prstGeom prst="rect">
            <a:avLst/>
          </a:prstGeom>
          <a:noFill/>
        </p:spPr>
        <p:txBody>
          <a:bodyPr wrap="square" rtlCol="0">
            <a:spAutoFit/>
          </a:bodyPr>
          <a:lstStyle/>
          <a:p>
            <a:pPr indent="457200" algn="l" fontAlgn="base" hangingPunct="0">
              <a:lnSpc>
                <a:spcPct val="150000"/>
              </a:lnSpc>
            </a:pPr>
            <a:r>
              <a:rPr lang="en-US" altLang="zh-CN" sz="2800" b="1" dirty="0" smtClean="0">
                <a:solidFill>
                  <a:srgbClr val="0070C0"/>
                </a:solidFill>
                <a:latin typeface="微软雅黑" panose="020B0503020204020204" charset="-122"/>
                <a:ea typeface="微软雅黑" panose="020B0503020204020204" charset="-122"/>
                <a:cs typeface="Calibri" panose="020F0502020204030204" charset="0"/>
              </a:rPr>
              <a:t>2.4.4</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rPr>
              <a:t> 传承人</a:t>
            </a:r>
            <a:endParaRPr lang="en-US" altLang="zh-CN" sz="2800" b="1" dirty="0">
              <a:solidFill>
                <a:srgbClr val="0070C0"/>
              </a:solidFill>
              <a:latin typeface="微软雅黑" panose="020B0503020204020204" charset="-122"/>
              <a:ea typeface="微软雅黑" panose="020B0503020204020204" charset="-122"/>
              <a:cs typeface="Calibri" panose="020F0502020204030204" charset="0"/>
            </a:endParaRPr>
          </a:p>
        </p:txBody>
      </p:sp>
    </p:spTree>
    <p:custDataLst>
      <p:tags r:id="rId1"/>
    </p:custDataLst>
    <p:extLst>
      <p:ext uri="{BB962C8B-B14F-4D97-AF65-F5344CB8AC3E}">
        <p14:creationId xmlns:p14="http://schemas.microsoft.com/office/powerpoint/2010/main" val="1953842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40335" y="1689432"/>
            <a:ext cx="8785087" cy="4183838"/>
          </a:xfrm>
          <a:prstGeom prst="rect">
            <a:avLst/>
          </a:prstGeom>
          <a:noFill/>
          <a:ln w="9525">
            <a:noFill/>
          </a:ln>
        </p:spPr>
        <p:txBody>
          <a:bodyPr wrap="square">
            <a:spAutoFit/>
          </a:bodyPr>
          <a:lstStyle/>
          <a:p>
            <a:pPr indent="0">
              <a:lnSpc>
                <a:spcPct val="125000"/>
              </a:lnSpc>
              <a:spcBef>
                <a:spcPts val="0"/>
              </a:spcBef>
              <a:spcAft>
                <a:spcPts val="0"/>
              </a:spcAft>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r>
              <a:rPr lang="zh-CN" altLang="en-US" sz="2400" b="0" dirty="0">
                <a:latin typeface="楷体" panose="02010609060101010101" pitchFamily="49" charset="-122"/>
                <a:ea typeface="楷体" panose="02010609060101010101" pitchFamily="49" charset="-122"/>
                <a:cs typeface="宋体" panose="02010600030101010101" pitchFamily="2" charset="-122"/>
              </a:rPr>
              <a:t>他，命途坎坷，九次从死神手中逃脱；</a:t>
            </a:r>
          </a:p>
          <a:p>
            <a:pPr indent="0">
              <a:lnSpc>
                <a:spcPct val="125000"/>
              </a:lnSpc>
              <a:spcBef>
                <a:spcPts val="0"/>
              </a:spcBef>
              <a:spcAft>
                <a:spcPts val="0"/>
              </a:spcAft>
            </a:pPr>
            <a:r>
              <a:rPr lang="zh-CN" altLang="en-US" sz="2400" b="0" dirty="0">
                <a:latin typeface="楷体" panose="02010609060101010101" pitchFamily="49" charset="-122"/>
                <a:ea typeface="楷体" panose="02010609060101010101" pitchFamily="49" charset="-122"/>
                <a:cs typeface="宋体" panose="02010600030101010101" pitchFamily="2" charset="-122"/>
              </a:rPr>
              <a:t>　　他，记忆惊人，能脱口讲五百个故事；</a:t>
            </a:r>
          </a:p>
          <a:p>
            <a:pPr indent="0">
              <a:lnSpc>
                <a:spcPct val="125000"/>
              </a:lnSpc>
              <a:spcBef>
                <a:spcPts val="0"/>
              </a:spcBef>
              <a:spcAft>
                <a:spcPts val="0"/>
              </a:spcAft>
            </a:pPr>
            <a:r>
              <a:rPr lang="zh-CN" altLang="en-US" sz="2400" b="0" dirty="0">
                <a:latin typeface="楷体" panose="02010609060101010101" pitchFamily="49" charset="-122"/>
                <a:ea typeface="楷体" panose="02010609060101010101" pitchFamily="49" charset="-122"/>
                <a:cs typeface="宋体" panose="02010600030101010101" pitchFamily="2" charset="-122"/>
              </a:rPr>
              <a:t>　　他，为故事狂，与故事结缘半个世纪；</a:t>
            </a:r>
          </a:p>
          <a:p>
            <a:pPr indent="0">
              <a:lnSpc>
                <a:spcPct val="125000"/>
              </a:lnSpc>
              <a:spcBef>
                <a:spcPts val="0"/>
              </a:spcBef>
              <a:spcAft>
                <a:spcPts val="0"/>
              </a:spcAft>
            </a:pPr>
            <a:r>
              <a:rPr lang="zh-CN" altLang="en-US" sz="2400" b="0" dirty="0">
                <a:latin typeface="楷体" panose="02010609060101010101" pitchFamily="49" charset="-122"/>
                <a:ea typeface="楷体" panose="02010609060101010101" pitchFamily="49" charset="-122"/>
                <a:cs typeface="宋体" panose="02010600030101010101" pitchFamily="2" charset="-122"/>
              </a:rPr>
              <a:t>　　他，被列入我市首批非物质文化遗产；</a:t>
            </a:r>
          </a:p>
          <a:p>
            <a:pPr indent="0">
              <a:lnSpc>
                <a:spcPct val="125000"/>
              </a:lnSpc>
              <a:spcBef>
                <a:spcPts val="0"/>
              </a:spcBef>
              <a:spcAft>
                <a:spcPts val="0"/>
              </a:spcAft>
            </a:pPr>
            <a:r>
              <a:rPr lang="zh-CN" altLang="en-US" sz="2400" b="0" dirty="0">
                <a:latin typeface="楷体" panose="02010609060101010101" pitchFamily="49" charset="-122"/>
                <a:ea typeface="楷体" panose="02010609060101010101" pitchFamily="49" charset="-122"/>
                <a:cs typeface="宋体" panose="02010600030101010101" pitchFamily="2" charset="-122"/>
              </a:rPr>
              <a:t>　　他，被中国民间文艺家协会命名为“中国民间故事家”；</a:t>
            </a:r>
          </a:p>
          <a:p>
            <a:pPr indent="0">
              <a:lnSpc>
                <a:spcPct val="125000"/>
              </a:lnSpc>
              <a:spcBef>
                <a:spcPts val="0"/>
              </a:spcBef>
              <a:spcAft>
                <a:spcPts val="0"/>
              </a:spcAft>
            </a:pPr>
            <a:r>
              <a:rPr lang="zh-CN" altLang="en-US" sz="2400" b="0" dirty="0">
                <a:latin typeface="楷体" panose="02010609060101010101" pitchFamily="49" charset="-122"/>
                <a:ea typeface="楷体" panose="02010609060101010101" pitchFamily="49" charset="-122"/>
                <a:cs typeface="宋体" panose="02010600030101010101" pitchFamily="2" charset="-122"/>
              </a:rPr>
              <a:t>　　他，今年</a:t>
            </a:r>
            <a:r>
              <a:rPr lang="en-US" altLang="zh-CN" sz="2400" b="0" dirty="0">
                <a:latin typeface="楷体" panose="02010609060101010101" pitchFamily="49" charset="-122"/>
                <a:ea typeface="楷体" panose="02010609060101010101" pitchFamily="49" charset="-122"/>
                <a:cs typeface="宋体" panose="02010600030101010101" pitchFamily="2" charset="-122"/>
              </a:rPr>
              <a:t>5</a:t>
            </a:r>
            <a:r>
              <a:rPr lang="zh-CN" altLang="en-US" sz="2400" b="0" dirty="0">
                <a:latin typeface="楷体" panose="02010609060101010101" pitchFamily="49" charset="-122"/>
                <a:ea typeface="楷体" panose="02010609060101010101" pitchFamily="49" charset="-122"/>
                <a:cs typeface="宋体" panose="02010600030101010101" pitchFamily="2" charset="-122"/>
              </a:rPr>
              <a:t>月</a:t>
            </a:r>
            <a:r>
              <a:rPr lang="en-US" altLang="zh-CN" sz="2400" b="0" dirty="0">
                <a:latin typeface="楷体" panose="02010609060101010101" pitchFamily="49" charset="-122"/>
                <a:ea typeface="楷体" panose="02010609060101010101" pitchFamily="49" charset="-122"/>
                <a:cs typeface="宋体" panose="02010600030101010101" pitchFamily="2" charset="-122"/>
              </a:rPr>
              <a:t>23</a:t>
            </a:r>
            <a:r>
              <a:rPr lang="zh-CN" altLang="en-US" sz="2400" b="0" dirty="0">
                <a:latin typeface="楷体" panose="02010609060101010101" pitchFamily="49" charset="-122"/>
                <a:ea typeface="楷体" panose="02010609060101010101" pitchFamily="49" charset="-122"/>
                <a:cs typeface="宋体" panose="02010600030101010101" pitchFamily="2" charset="-122"/>
              </a:rPr>
              <a:t>日，被文化部评为“首批国家级非物质文化遗产优秀传承人”，获此荣誉的全国</a:t>
            </a:r>
            <a:r>
              <a:rPr lang="en-US" altLang="zh-CN" sz="2400" b="0" dirty="0">
                <a:latin typeface="楷体" panose="02010609060101010101" pitchFamily="49" charset="-122"/>
                <a:ea typeface="楷体" panose="02010609060101010101" pitchFamily="49" charset="-122"/>
                <a:cs typeface="宋体" panose="02010600030101010101" pitchFamily="2" charset="-122"/>
              </a:rPr>
              <a:t>224</a:t>
            </a:r>
            <a:r>
              <a:rPr lang="zh-CN" altLang="en-US" sz="2400" b="0" dirty="0">
                <a:latin typeface="楷体" panose="02010609060101010101" pitchFamily="49" charset="-122"/>
                <a:ea typeface="楷体" panose="02010609060101010101" pitchFamily="49" charset="-122"/>
                <a:cs typeface="宋体" panose="02010600030101010101" pitchFamily="2" charset="-122"/>
              </a:rPr>
              <a:t>个，湖北省仅</a:t>
            </a:r>
            <a:r>
              <a:rPr lang="en-US" altLang="zh-CN" sz="2400" b="0" dirty="0">
                <a:latin typeface="楷体" panose="02010609060101010101" pitchFamily="49" charset="-122"/>
                <a:ea typeface="楷体" panose="02010609060101010101" pitchFamily="49" charset="-122"/>
                <a:cs typeface="宋体" panose="02010600030101010101" pitchFamily="2" charset="-122"/>
              </a:rPr>
              <a:t>3</a:t>
            </a:r>
            <a:r>
              <a:rPr lang="zh-CN" altLang="en-US" sz="2400" b="0" dirty="0">
                <a:latin typeface="楷体" panose="02010609060101010101" pitchFamily="49" charset="-122"/>
                <a:ea typeface="楷体" panose="02010609060101010101" pitchFamily="49" charset="-122"/>
                <a:cs typeface="宋体" panose="02010600030101010101" pitchFamily="2" charset="-122"/>
              </a:rPr>
              <a:t>个；</a:t>
            </a:r>
          </a:p>
          <a:p>
            <a:pPr indent="0">
              <a:lnSpc>
                <a:spcPct val="125000"/>
              </a:lnSpc>
              <a:spcBef>
                <a:spcPts val="0"/>
              </a:spcBef>
              <a:spcAft>
                <a:spcPts val="0"/>
              </a:spcAft>
            </a:pPr>
            <a:r>
              <a:rPr lang="zh-CN" altLang="en-US" sz="2400" b="0" dirty="0">
                <a:latin typeface="楷体" panose="02010609060101010101" pitchFamily="49" charset="-122"/>
                <a:ea typeface="楷体" panose="02010609060101010101" pitchFamily="49" charset="-122"/>
                <a:cs typeface="宋体" panose="02010600030101010101" pitchFamily="2" charset="-122"/>
              </a:rPr>
              <a:t>　　他，就是</a:t>
            </a:r>
            <a:r>
              <a:rPr lang="en-US" altLang="zh-CN" sz="2400" b="0" dirty="0">
                <a:latin typeface="楷体" panose="02010609060101010101" pitchFamily="49" charset="-122"/>
                <a:ea typeface="楷体" panose="02010609060101010101" pitchFamily="49" charset="-122"/>
                <a:cs typeface="宋体" panose="02010600030101010101" pitchFamily="2" charset="-122"/>
              </a:rPr>
              <a:t>8</a:t>
            </a:r>
            <a:r>
              <a:rPr lang="zh-CN" altLang="en-US" sz="2400" b="0" dirty="0">
                <a:latin typeface="楷体" panose="02010609060101010101" pitchFamily="49" charset="-122"/>
                <a:ea typeface="楷体" panose="02010609060101010101" pitchFamily="49" charset="-122"/>
                <a:cs typeface="宋体" panose="02010600030101010101" pitchFamily="2" charset="-122"/>
              </a:rPr>
              <a:t>月即将步入古稀之年的刘德方老人。他和他的下堡坪民间故事，成为了弥足珍贵的民间文化瑰宝。</a:t>
            </a:r>
          </a:p>
        </p:txBody>
      </p:sp>
      <p:pic>
        <p:nvPicPr>
          <p:cNvPr id="2" name="图片 1" descr="562c11dfa9ec8a13b6db375df703918fa1ecc04e"/>
          <p:cNvPicPr>
            <a:picLocks noChangeAspect="1"/>
          </p:cNvPicPr>
          <p:nvPr/>
        </p:nvPicPr>
        <p:blipFill rotWithShape="1">
          <a:blip r:embed="rId3"/>
          <a:srcRect l="15327" r="14920"/>
          <a:stretch/>
        </p:blipFill>
        <p:spPr>
          <a:xfrm>
            <a:off x="8925422" y="1468275"/>
            <a:ext cx="2955235" cy="4404995"/>
          </a:xfrm>
          <a:prstGeom prst="rect">
            <a:avLst/>
          </a:prstGeom>
          <a:effectLst>
            <a:softEdge rad="63500"/>
          </a:effectLst>
        </p:spPr>
      </p:pic>
      <p:pic>
        <p:nvPicPr>
          <p:cNvPr id="5" name="图片 4"/>
          <p:cNvPicPr>
            <a:picLocks noChangeAspect="1"/>
          </p:cNvPicPr>
          <p:nvPr/>
        </p:nvPicPr>
        <p:blipFill>
          <a:blip r:embed="rId4"/>
          <a:stretch>
            <a:fillRect/>
          </a:stretch>
        </p:blipFill>
        <p:spPr>
          <a:xfrm>
            <a:off x="8834226" y="0"/>
            <a:ext cx="3357773" cy="1464561"/>
          </a:xfrm>
          <a:prstGeom prst="rect">
            <a:avLst/>
          </a:prstGeom>
        </p:spPr>
      </p:pic>
      <p:sp>
        <p:nvSpPr>
          <p:cNvPr id="6" name="文本框 5"/>
          <p:cNvSpPr txBox="1"/>
          <p:nvPr/>
        </p:nvSpPr>
        <p:spPr>
          <a:xfrm>
            <a:off x="88265" y="212725"/>
            <a:ext cx="4541520" cy="738664"/>
          </a:xfrm>
          <a:prstGeom prst="rect">
            <a:avLst/>
          </a:prstGeom>
          <a:noFill/>
        </p:spPr>
        <p:txBody>
          <a:bodyPr wrap="square" rtlCol="0">
            <a:spAutoFit/>
          </a:bodyPr>
          <a:lstStyle/>
          <a:p>
            <a:pPr indent="457200" algn="l" fontAlgn="base" hangingPunct="0">
              <a:lnSpc>
                <a:spcPct val="150000"/>
              </a:lnSpc>
            </a:pPr>
            <a:r>
              <a:rPr lang="en-US" altLang="zh-CN" sz="2800" b="1" dirty="0" smtClean="0">
                <a:solidFill>
                  <a:srgbClr val="0070C0"/>
                </a:solidFill>
                <a:latin typeface="微软雅黑" panose="020B0503020204020204" charset="-122"/>
                <a:ea typeface="微软雅黑" panose="020B0503020204020204" charset="-122"/>
                <a:cs typeface="Calibri" panose="020F0502020204030204" charset="0"/>
              </a:rPr>
              <a:t>2.4.5</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rPr>
              <a:t> </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传承性的表现</a:t>
            </a:r>
            <a:endParaRPr lang="en-US" altLang="zh-CN" sz="2800" b="1" dirty="0">
              <a:solidFill>
                <a:srgbClr val="0070C0"/>
              </a:solidFill>
              <a:latin typeface="微软雅黑" panose="020B0503020204020204" charset="-122"/>
              <a:ea typeface="微软雅黑" panose="020B0503020204020204" charset="-122"/>
              <a:cs typeface="Calibri" panose="020F0502020204030204" charset="0"/>
            </a:endParaRPr>
          </a:p>
        </p:txBody>
      </p:sp>
    </p:spTree>
    <p:custDataLst>
      <p:tags r:id="rId1"/>
    </p:custDataLst>
    <p:extLst>
      <p:ext uri="{BB962C8B-B14F-4D97-AF65-F5344CB8AC3E}">
        <p14:creationId xmlns:p14="http://schemas.microsoft.com/office/powerpoint/2010/main" val="10801712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74032" y="2780555"/>
            <a:ext cx="9713595" cy="1188720"/>
          </a:xfrm>
          <a:prstGeom prst="rect">
            <a:avLst/>
          </a:prstGeom>
          <a:noFill/>
        </p:spPr>
        <p:txBody>
          <a:bodyPr wrap="square" rtlCol="0">
            <a:spAutoFit/>
          </a:bodyPr>
          <a:lstStyle/>
          <a:p>
            <a:pPr marL="0" marR="0" lvl="0" indent="457200" algn="l" defTabSz="914400" rtl="0" eaLnBrk="0" fontAlgn="base" latinLnBrk="0" hangingPunct="0">
              <a:lnSpc>
                <a:spcPct val="150000"/>
              </a:lnSpc>
              <a:spcBef>
                <a:spcPct val="0"/>
              </a:spcBef>
              <a:spcAft>
                <a:spcPct val="0"/>
              </a:spcAft>
              <a:buClrTx/>
              <a:buSzTx/>
              <a:buFontTx/>
              <a:buNone/>
            </a:pPr>
            <a:r>
              <a:rPr lang="en-US" altLang="zh-CN" sz="2400" dirty="0">
                <a:ln>
                  <a:noFill/>
                </a:ln>
                <a:effectLst/>
                <a:latin typeface="微软雅黑" panose="020B0503020204020204" charset="-122"/>
                <a:ea typeface="微软雅黑" panose="020B0503020204020204" charset="-122"/>
                <a:cs typeface="Calibri" panose="020F0502020204030204" charset="0"/>
                <a:sym typeface="+mn-ea"/>
              </a:rPr>
              <a:t>1</a:t>
            </a:r>
            <a:r>
              <a:rPr lang="zh-CN" altLang="en-US" sz="2400" dirty="0">
                <a:ln>
                  <a:noFill/>
                </a:ln>
                <a:effectLst/>
                <a:latin typeface="微软雅黑" panose="020B0503020204020204" charset="-122"/>
                <a:ea typeface="微软雅黑" panose="020B0503020204020204" charset="-122"/>
                <a:cs typeface="Calibri" panose="020F0502020204030204" charset="0"/>
                <a:sym typeface="+mn-ea"/>
              </a:rPr>
              <a:t>、民间文学是源于原始社会时期的（       ），是一个民族在生活语境里 （      ）   、在漫长历史中传承发展的（      ）</a:t>
            </a:r>
            <a:endParaRPr lang="zh-CN" altLang="en-US" sz="2400" dirty="0">
              <a:latin typeface="微软雅黑" panose="020B0503020204020204" charset="-122"/>
              <a:ea typeface="微软雅黑" panose="020B0503020204020204" charset="-122"/>
            </a:endParaRPr>
          </a:p>
        </p:txBody>
      </p:sp>
      <p:sp>
        <p:nvSpPr>
          <p:cNvPr id="2" name="TextBox 1"/>
          <p:cNvSpPr txBox="1"/>
          <p:nvPr/>
        </p:nvSpPr>
        <p:spPr>
          <a:xfrm>
            <a:off x="901456" y="1894697"/>
            <a:ext cx="3124218" cy="581057"/>
          </a:xfrm>
          <a:prstGeom prst="rect">
            <a:avLst/>
          </a:prstGeom>
          <a:noFill/>
        </p:spPr>
        <p:txBody>
          <a:bodyPr wrap="square" rtlCol="0">
            <a:spAutoFit/>
          </a:bodyPr>
          <a:lstStyle/>
          <a:p>
            <a:pPr indent="612140">
              <a:lnSpc>
                <a:spcPct val="150000"/>
              </a:lnSpc>
            </a:pPr>
            <a:r>
              <a:rPr lang="zh-CN" altLang="en-US" sz="2400" b="1" dirty="0">
                <a:solidFill>
                  <a:srgbClr val="C00000"/>
                </a:solidFill>
                <a:latin typeface="微软雅黑" panose="020B0503020204020204" charset="-122"/>
                <a:ea typeface="微软雅黑" panose="020B0503020204020204" charset="-122"/>
              </a:rPr>
              <a:t>知识点检验</a:t>
            </a:r>
          </a:p>
        </p:txBody>
      </p:sp>
      <p:pic>
        <p:nvPicPr>
          <p:cNvPr id="5" name="图片 4"/>
          <p:cNvPicPr>
            <a:picLocks noChangeAspect="1"/>
          </p:cNvPicPr>
          <p:nvPr/>
        </p:nvPicPr>
        <p:blipFill>
          <a:blip r:embed="rId3"/>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134889501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ChangeArrowheads="1"/>
          </p:cNvSpPr>
          <p:nvPr/>
        </p:nvSpPr>
        <p:spPr bwMode="auto">
          <a:xfrm>
            <a:off x="211455" y="1104265"/>
            <a:ext cx="11813540" cy="3969385"/>
          </a:xfrm>
          <a:prstGeom prst="rect">
            <a:avLst/>
          </a:prstGeom>
          <a:noFill/>
          <a:ln w="9525">
            <a:noFill/>
            <a:miter lim="800000"/>
          </a:ln>
          <a:effectLst/>
        </p:spPr>
        <p:txBody>
          <a:bodyPr vert="horz" wrap="square" lIns="91440" tIns="45720" rIns="91440" bIns="45720" numCol="1" anchor="ctr" anchorCtr="0" compatLnSpc="1">
            <a:spAutoFit/>
          </a:bodyPr>
          <a:lstStyle/>
          <a:p>
            <a:pPr eaLnBrk="1" fontAlgn="base" hangingPunct="0">
              <a:lnSpc>
                <a:spcPct val="150000"/>
              </a:lnSpc>
              <a:spcBef>
                <a:spcPct val="0"/>
              </a:spcBef>
              <a:spcAft>
                <a:spcPct val="0"/>
              </a:spcAft>
            </a:pPr>
            <a:r>
              <a:rPr lang="zh-CN" altLang="en-US" sz="2400" b="1" dirty="0">
                <a:latin typeface="微软雅黑" panose="020B0503020204020204" charset="-122"/>
                <a:ea typeface="微软雅黑" panose="020B0503020204020204" charset="-122"/>
                <a:cs typeface="Calibri" panose="020F0502020204030204" charset="0"/>
              </a:rPr>
              <a:t>①  他们都是民间文学的传承活动中展露头角的佼佼者。</a:t>
            </a:r>
            <a:endParaRPr lang="en-US" altLang="zh-CN" sz="2400" b="1" dirty="0">
              <a:latin typeface="微软雅黑" panose="020B0503020204020204" charset="-122"/>
              <a:ea typeface="微软雅黑" panose="020B0503020204020204" charset="-122"/>
              <a:cs typeface="Calibri" panose="020F0502020204030204" charset="0"/>
            </a:endParaRPr>
          </a:p>
          <a:p>
            <a:pPr indent="504190" eaLnBrk="0" fontAlgn="base" hangingPunct="0">
              <a:lnSpc>
                <a:spcPct val="150000"/>
              </a:lnSpc>
              <a:spcBef>
                <a:spcPct val="0"/>
              </a:spcBef>
              <a:spcAft>
                <a:spcPct val="0"/>
              </a:spcAft>
            </a:pPr>
            <a:r>
              <a:rPr lang="zh-CN" altLang="en-US" sz="2400" dirty="0">
                <a:latin typeface="楷体" panose="02010609060101010101" pitchFamily="49" charset="-122"/>
                <a:ea typeface="楷体" panose="02010609060101010101" pitchFamily="49" charset="-122"/>
                <a:cs typeface="Calibri" panose="020F0502020204030204" charset="0"/>
              </a:rPr>
              <a:t>不仅有较长的讲唱实践，而且能讲善唱，有超群的讲唱技艺，博闻强记，出口成章。</a:t>
            </a:r>
          </a:p>
          <a:p>
            <a:pPr eaLnBrk="0" fontAlgn="base" hangingPunct="0">
              <a:lnSpc>
                <a:spcPct val="150000"/>
              </a:lnSpc>
              <a:spcBef>
                <a:spcPct val="0"/>
              </a:spcBef>
              <a:spcAft>
                <a:spcPct val="0"/>
              </a:spcAft>
            </a:pPr>
            <a:r>
              <a:rPr lang="zh-CN" altLang="en-US" sz="2400" b="1" dirty="0">
                <a:latin typeface="微软雅黑" panose="020B0503020204020204" charset="-122"/>
                <a:ea typeface="微软雅黑" panose="020B0503020204020204" charset="-122"/>
                <a:cs typeface="Calibri" panose="020F0502020204030204" charset="0"/>
              </a:rPr>
              <a:t>② </a:t>
            </a:r>
            <a:r>
              <a:rPr lang="zh-CN" altLang="en-US" sz="2400" b="1" dirty="0" smtClean="0">
                <a:latin typeface="微软雅黑" panose="020B0503020204020204" charset="-122"/>
                <a:ea typeface="微软雅黑" panose="020B0503020204020204" charset="-122"/>
                <a:cs typeface="Calibri" panose="020F0502020204030204" charset="0"/>
              </a:rPr>
              <a:t> 个人</a:t>
            </a:r>
            <a:r>
              <a:rPr lang="zh-CN" altLang="en-US" sz="2400" b="1" dirty="0">
                <a:latin typeface="微软雅黑" panose="020B0503020204020204" charset="-122"/>
                <a:ea typeface="微软雅黑" panose="020B0503020204020204" charset="-122"/>
                <a:cs typeface="Calibri" panose="020F0502020204030204" charset="0"/>
              </a:rPr>
              <a:t>身世不凡，社会阅历丰富，有牢固的群众基础。</a:t>
            </a:r>
            <a:endParaRPr lang="en-US" altLang="zh-CN" sz="2400" b="1" dirty="0">
              <a:latin typeface="微软雅黑" panose="020B0503020204020204" charset="-122"/>
              <a:ea typeface="微软雅黑" panose="020B0503020204020204" charset="-122"/>
              <a:cs typeface="Calibri" panose="020F0502020204030204" charset="0"/>
            </a:endParaRPr>
          </a:p>
          <a:p>
            <a:pPr indent="504190" eaLnBrk="0" fontAlgn="base" hangingPunct="0">
              <a:lnSpc>
                <a:spcPct val="150000"/>
              </a:lnSpc>
              <a:spcBef>
                <a:spcPct val="0"/>
              </a:spcBef>
              <a:spcAft>
                <a:spcPct val="0"/>
              </a:spcAft>
            </a:pPr>
            <a:r>
              <a:rPr lang="zh-CN" altLang="en-US" sz="2400" dirty="0">
                <a:latin typeface="楷体" panose="02010609060101010101" pitchFamily="49" charset="-122"/>
                <a:ea typeface="楷体" panose="02010609060101010101" pitchFamily="49" charset="-122"/>
                <a:cs typeface="Calibri" panose="020F0502020204030204" charset="0"/>
              </a:rPr>
              <a:t>他们一般出身低下，个人经历坎坷，饱受磨难。但为人处世豁达开朗，人缘好，常常讲唱民间文学并在讲唱中全身心地投入。</a:t>
            </a:r>
          </a:p>
          <a:p>
            <a:pPr eaLnBrk="0" fontAlgn="base" hangingPunct="0">
              <a:lnSpc>
                <a:spcPct val="150000"/>
              </a:lnSpc>
              <a:spcBef>
                <a:spcPct val="0"/>
              </a:spcBef>
              <a:spcAft>
                <a:spcPct val="0"/>
              </a:spcAft>
            </a:pPr>
            <a:endParaRPr lang="en-US" altLang="zh-CN" sz="2400" dirty="0">
              <a:latin typeface="楷体" panose="02010609060101010101" pitchFamily="49" charset="-122"/>
              <a:ea typeface="楷体" panose="02010609060101010101" pitchFamily="49" charset="-122"/>
              <a:cs typeface="Calibri" panose="020F0502020204030204" charset="0"/>
            </a:endParaRPr>
          </a:p>
        </p:txBody>
      </p:sp>
      <p:sp>
        <p:nvSpPr>
          <p:cNvPr id="2" name="文本框 1"/>
          <p:cNvSpPr txBox="1"/>
          <p:nvPr/>
        </p:nvSpPr>
        <p:spPr>
          <a:xfrm>
            <a:off x="211455" y="114765"/>
            <a:ext cx="5455920" cy="738664"/>
          </a:xfrm>
          <a:prstGeom prst="rect">
            <a:avLst/>
          </a:prstGeom>
          <a:noFill/>
        </p:spPr>
        <p:txBody>
          <a:bodyPr wrap="square" rtlCol="0">
            <a:spAutoFit/>
          </a:bodyPr>
          <a:lstStyle/>
          <a:p>
            <a:pPr>
              <a:lnSpc>
                <a:spcPct val="150000"/>
              </a:lnSpc>
            </a:pPr>
            <a:r>
              <a:rPr lang="en-US" altLang="zh-CN" sz="2800" b="1" dirty="0" smtClean="0">
                <a:solidFill>
                  <a:srgbClr val="0070C0"/>
                </a:solidFill>
                <a:latin typeface="微软雅黑" panose="020B0503020204020204" charset="-122"/>
                <a:ea typeface="微软雅黑" panose="020B0503020204020204" charset="-122"/>
                <a:cs typeface="Calibri" panose="020F0502020204030204" charset="0"/>
                <a:sym typeface="+mn-ea"/>
              </a:rPr>
              <a:t>2.4.6</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sym typeface="+mn-ea"/>
              </a:rPr>
              <a:t> </a:t>
            </a:r>
            <a:r>
              <a:rPr lang="zh-CN" sz="2800" b="1" dirty="0">
                <a:solidFill>
                  <a:srgbClr val="0070C0"/>
                </a:solidFill>
                <a:latin typeface="微软雅黑" panose="020B0503020204020204" charset="-122"/>
                <a:ea typeface="微软雅黑" panose="020B0503020204020204" charset="-122"/>
                <a:cs typeface="Calibri" panose="020F0502020204030204" charset="0"/>
                <a:sym typeface="+mn-ea"/>
              </a:rPr>
              <a:t>个体传承人的共同特征 </a:t>
            </a:r>
            <a:r>
              <a:rPr lang="zh-CN" sz="2800" b="1"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b="1" u="sng" dirty="0">
                <a:solidFill>
                  <a:srgbClr val="C00000"/>
                </a:solidFill>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6" name="五边形 5"/>
          <p:cNvSpPr/>
          <p:nvPr/>
        </p:nvSpPr>
        <p:spPr>
          <a:xfrm flipH="1">
            <a:off x="6763385" y="419735"/>
            <a:ext cx="1705610" cy="63246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3" name="文本框 2"/>
          <p:cNvSpPr txBox="1"/>
          <p:nvPr/>
        </p:nvSpPr>
        <p:spPr>
          <a:xfrm>
            <a:off x="211455" y="5429250"/>
            <a:ext cx="10715625" cy="953135"/>
          </a:xfrm>
          <a:prstGeom prst="rect">
            <a:avLst/>
          </a:prstGeom>
          <a:noFill/>
        </p:spPr>
        <p:txBody>
          <a:bodyPr wrap="square" rtlCol="0" anchor="t">
            <a:spAutoFit/>
          </a:bodyPr>
          <a:lstStyle/>
          <a:p>
            <a:pPr marL="457200" indent="-457200">
              <a:buFont typeface="Wingdings" panose="05000000000000000000" charset="0"/>
              <a:buChar char=""/>
            </a:pPr>
            <a:r>
              <a:rPr lang="zh-CN" altLang="en-US" sz="2800">
                <a:latin typeface="微软雅黑" panose="020B0503020204020204" charset="-122"/>
                <a:ea typeface="微软雅黑" panose="020B0503020204020204" charset="-122"/>
              </a:rPr>
              <a:t>中国文化部公布的首批“中国民间文化杰出传承人”共有</a:t>
            </a:r>
            <a:r>
              <a:rPr lang="zh-CN" altLang="en-US" sz="2800" b="1">
                <a:solidFill>
                  <a:srgbClr val="C00000"/>
                </a:solidFill>
                <a:latin typeface="微软雅黑" panose="020B0503020204020204" charset="-122"/>
                <a:ea typeface="微软雅黑" panose="020B0503020204020204" charset="-122"/>
              </a:rPr>
              <a:t>166</a:t>
            </a:r>
            <a:r>
              <a:rPr lang="zh-CN" altLang="en-US" sz="2800">
                <a:latin typeface="微软雅黑" panose="020B0503020204020204" charset="-122"/>
                <a:ea typeface="微软雅黑" panose="020B0503020204020204" charset="-122"/>
              </a:rPr>
              <a:t>位</a:t>
            </a:r>
            <a:r>
              <a:rPr lang="zh-CN" altLang="en-US" sz="2800"/>
              <a:t>。</a:t>
            </a:r>
            <a:endParaRPr lang="en-US" altLang="zh-CN" sz="2800"/>
          </a:p>
          <a:p>
            <a:endParaRPr lang="zh-CN" altLang="en-US" sz="2800"/>
          </a:p>
        </p:txBody>
      </p:sp>
      <p:sp>
        <p:nvSpPr>
          <p:cNvPr id="4" name="五边形 3"/>
          <p:cNvSpPr/>
          <p:nvPr/>
        </p:nvSpPr>
        <p:spPr>
          <a:xfrm flipH="1">
            <a:off x="9221470" y="5965190"/>
            <a:ext cx="1705610" cy="63246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pic>
        <p:nvPicPr>
          <p:cNvPr id="7" name="图片 6"/>
          <p:cNvPicPr>
            <a:picLocks noChangeAspect="1"/>
          </p:cNvPicPr>
          <p:nvPr/>
        </p:nvPicPr>
        <p:blipFill>
          <a:blip r:embed="rId3"/>
          <a:stretch>
            <a:fillRect/>
          </a:stretch>
        </p:blipFill>
        <p:spPr>
          <a:xfrm>
            <a:off x="8834226" y="0"/>
            <a:ext cx="3357773" cy="1464561"/>
          </a:xfrm>
          <a:prstGeom prst="rect">
            <a:avLst/>
          </a:prstGeom>
        </p:spPr>
      </p:pic>
    </p:spTree>
    <p:custDataLst>
      <p:tags r:id="rId1"/>
    </p:custDataLst>
    <p:extLst>
      <p:ext uri="{BB962C8B-B14F-4D97-AF65-F5344CB8AC3E}">
        <p14:creationId xmlns:p14="http://schemas.microsoft.com/office/powerpoint/2010/main" val="175840964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266700" y="938848"/>
            <a:ext cx="11153775" cy="3507740"/>
          </a:xfrm>
          <a:prstGeom prst="rect">
            <a:avLst/>
          </a:prstGeom>
          <a:noFill/>
          <a:ln w="9525">
            <a:noFill/>
            <a:miter lim="800000"/>
          </a:ln>
          <a:effectLst/>
        </p:spPr>
        <p:txBody>
          <a:bodyPr vert="horz" wrap="square" lIns="91440" tIns="45720" rIns="91440" bIns="45720" numCol="1" anchor="ctr" anchorCtr="0" compatLnSpc="1">
            <a:spAutoFit/>
          </a:bodyPr>
          <a:lstStyle/>
          <a:p>
            <a:pPr fontAlgn="base" hangingPunct="0">
              <a:lnSpc>
                <a:spcPts val="3600"/>
              </a:lnSpc>
              <a:spcBef>
                <a:spcPct val="0"/>
              </a:spcBef>
              <a:spcAft>
                <a:spcPct val="0"/>
              </a:spcAft>
            </a:pPr>
            <a:r>
              <a:rPr lang="zh-CN" altLang="en-US" sz="2400" b="1" dirty="0">
                <a:latin typeface="微软雅黑" panose="020B0503020204020204" charset="-122"/>
                <a:ea typeface="微软雅黑" panose="020B0503020204020204" charset="-122"/>
                <a:cs typeface="Calibri" panose="020F0502020204030204" charset="0"/>
              </a:rPr>
              <a:t>③ 有固定的传承来源</a:t>
            </a:r>
            <a:endParaRPr lang="zh-CN" altLang="en-US" sz="2000" dirty="0">
              <a:latin typeface="仿宋" panose="02010609060101010101" charset="-122"/>
              <a:ea typeface="仿宋" panose="02010609060101010101" charset="-122"/>
              <a:cs typeface="Calibri" panose="020F0502020204030204" charset="0"/>
            </a:endParaRPr>
          </a:p>
          <a:p>
            <a:pPr indent="504190" eaLnBrk="1" fontAlgn="base" hangingPunct="0">
              <a:lnSpc>
                <a:spcPct val="100000"/>
              </a:lnSpc>
              <a:spcBef>
                <a:spcPts val="0"/>
              </a:spcBef>
              <a:spcAft>
                <a:spcPts val="0"/>
              </a:spcAft>
            </a:pPr>
            <a:r>
              <a:rPr lang="zh-CN" altLang="en-US" sz="2400" dirty="0">
                <a:latin typeface="楷体" panose="02010609060101010101" pitchFamily="49" charset="-122"/>
                <a:ea typeface="楷体" panose="02010609060101010101" pitchFamily="49" charset="-122"/>
                <a:cs typeface="Calibri" panose="020F0502020204030204" charset="0"/>
              </a:rPr>
              <a:t>他们在民间文学上的偏爱和专长，并非一日之功，偶然形成，而是有着直接或间接的传承渊源。这种传承渊源一般表现为： </a:t>
            </a:r>
          </a:p>
          <a:p>
            <a:pPr indent="504190" eaLnBrk="0" fontAlgn="base" hangingPunct="0">
              <a:lnSpc>
                <a:spcPct val="100000"/>
              </a:lnSpc>
              <a:spcBef>
                <a:spcPts val="0"/>
              </a:spcBef>
              <a:spcAft>
                <a:spcPts val="0"/>
              </a:spcAft>
            </a:pPr>
            <a:r>
              <a:rPr lang="zh-CN" altLang="en-US" sz="2400" b="1" u="sng" dirty="0">
                <a:solidFill>
                  <a:srgbClr val="C00000"/>
                </a:solidFill>
                <a:latin typeface="楷体" panose="02010609060101010101" pitchFamily="49" charset="-122"/>
                <a:ea typeface="楷体" panose="02010609060101010101" pitchFamily="49" charset="-122"/>
                <a:cs typeface="Calibri" panose="020F0502020204030204" charset="0"/>
              </a:rPr>
              <a:t>亲缘传承</a:t>
            </a:r>
            <a:r>
              <a:rPr lang="en-US" altLang="zh-CN" sz="2400" dirty="0">
                <a:latin typeface="楷体" panose="02010609060101010101" pitchFamily="49" charset="-122"/>
                <a:ea typeface="楷体" panose="02010609060101010101" pitchFamily="49" charset="-122"/>
                <a:cs typeface="Calibri" panose="020F0502020204030204" charset="0"/>
              </a:rPr>
              <a:t>—</a:t>
            </a:r>
            <a:r>
              <a:rPr lang="zh-CN" altLang="en-US" sz="2400" dirty="0">
                <a:latin typeface="楷体" panose="02010609060101010101" pitchFamily="49" charset="-122"/>
                <a:ea typeface="楷体" panose="02010609060101010101" pitchFamily="49" charset="-122"/>
                <a:cs typeface="Calibri" panose="020F0502020204030204" charset="0"/>
              </a:rPr>
              <a:t>即传承人的特长和技艺是由有亲缘关系家庭成员一代接一代继承下来的。 </a:t>
            </a:r>
          </a:p>
          <a:p>
            <a:pPr indent="504190" eaLnBrk="0" fontAlgn="base" hangingPunct="0">
              <a:lnSpc>
                <a:spcPct val="100000"/>
              </a:lnSpc>
              <a:spcBef>
                <a:spcPts val="0"/>
              </a:spcBef>
              <a:spcAft>
                <a:spcPts val="0"/>
              </a:spcAft>
            </a:pPr>
            <a:r>
              <a:rPr lang="zh-CN" altLang="en-US" sz="2400" b="1" u="sng" dirty="0">
                <a:solidFill>
                  <a:srgbClr val="C00000"/>
                </a:solidFill>
                <a:latin typeface="楷体" panose="02010609060101010101" pitchFamily="49" charset="-122"/>
                <a:ea typeface="楷体" panose="02010609060101010101" pitchFamily="49" charset="-122"/>
                <a:cs typeface="Calibri" panose="020F0502020204030204" charset="0"/>
              </a:rPr>
              <a:t>地缘传承</a:t>
            </a:r>
            <a:r>
              <a:rPr lang="en-US" altLang="zh-CN" sz="2400" dirty="0">
                <a:latin typeface="楷体" panose="02010609060101010101" pitchFamily="49" charset="-122"/>
                <a:ea typeface="楷体" panose="02010609060101010101" pitchFamily="49" charset="-122"/>
                <a:cs typeface="Calibri" panose="020F0502020204030204" charset="0"/>
              </a:rPr>
              <a:t>—</a:t>
            </a:r>
            <a:r>
              <a:rPr lang="zh-CN" altLang="en-US" sz="2400" dirty="0">
                <a:latin typeface="楷体" panose="02010609060101010101" pitchFamily="49" charset="-122"/>
                <a:ea typeface="楷体" panose="02010609060101010101" pitchFamily="49" charset="-122"/>
                <a:cs typeface="Calibri" panose="020F0502020204030204" charset="0"/>
              </a:rPr>
              <a:t>传承人的特长和技艺来源于他所生活的特定地域。从当地传统文化氛围和自己周围民间艺人的讲唱中耳濡目染、潜移默化地自然获得传承。 </a:t>
            </a:r>
            <a:endParaRPr lang="zh-CN" altLang="en-US" sz="2800" dirty="0">
              <a:latin typeface="楷体" panose="02010609060101010101" pitchFamily="49" charset="-122"/>
              <a:ea typeface="楷体" panose="02010609060101010101" pitchFamily="49" charset="-122"/>
              <a:cs typeface="Calibri" panose="020F0502020204030204" charset="0"/>
            </a:endParaRPr>
          </a:p>
          <a:p>
            <a:pPr indent="504190" eaLnBrk="0" fontAlgn="base" hangingPunct="0">
              <a:lnSpc>
                <a:spcPct val="100000"/>
              </a:lnSpc>
              <a:spcBef>
                <a:spcPts val="0"/>
              </a:spcBef>
              <a:spcAft>
                <a:spcPts val="0"/>
              </a:spcAft>
            </a:pPr>
            <a:r>
              <a:rPr lang="zh-CN" altLang="zh-CN" sz="2400" b="1" u="sng" dirty="0">
                <a:solidFill>
                  <a:srgbClr val="C00000"/>
                </a:solidFill>
                <a:latin typeface="楷体" panose="02010609060101010101" pitchFamily="49" charset="-122"/>
                <a:ea typeface="楷体" panose="02010609060101010101" pitchFamily="49" charset="-122"/>
                <a:cs typeface="Calibri" panose="020F0502020204030204" charset="0"/>
              </a:rPr>
              <a:t>业缘传承</a:t>
            </a:r>
            <a:r>
              <a:rPr lang="zh-CN" altLang="zh-CN" sz="2400" dirty="0">
                <a:latin typeface="楷体" panose="02010609060101010101" pitchFamily="49" charset="-122"/>
                <a:ea typeface="楷体" panose="02010609060101010101" pitchFamily="49" charset="-122"/>
                <a:cs typeface="Calibri" panose="020F0502020204030204" charset="0"/>
              </a:rPr>
              <a:t>—在自己所从事的某种特殊行业的活动中接受民间文学传承。民间戏曲、说唱艺人的收徒传艺即如此。</a:t>
            </a:r>
          </a:p>
        </p:txBody>
      </p:sp>
      <p:sp>
        <p:nvSpPr>
          <p:cNvPr id="2" name="文本框 1"/>
          <p:cNvSpPr txBox="1"/>
          <p:nvPr/>
        </p:nvSpPr>
        <p:spPr>
          <a:xfrm>
            <a:off x="156845" y="77470"/>
            <a:ext cx="5455920" cy="738664"/>
          </a:xfrm>
          <a:prstGeom prst="rect">
            <a:avLst/>
          </a:prstGeom>
          <a:noFill/>
        </p:spPr>
        <p:txBody>
          <a:bodyPr wrap="square" rtlCol="0">
            <a:spAutoFit/>
          </a:bodyPr>
          <a:lstStyle/>
          <a:p>
            <a:pPr>
              <a:lnSpc>
                <a:spcPct val="150000"/>
              </a:lnSpc>
            </a:pPr>
            <a:r>
              <a:rPr lang="en-US" altLang="zh-CN" sz="2800" b="1" dirty="0" smtClean="0">
                <a:solidFill>
                  <a:srgbClr val="0070C0"/>
                </a:solidFill>
                <a:latin typeface="微软雅黑" panose="020B0503020204020204" charset="-122"/>
                <a:ea typeface="微软雅黑" panose="020B0503020204020204" charset="-122"/>
                <a:cs typeface="Calibri" panose="020F0502020204030204" charset="0"/>
                <a:sym typeface="+mn-ea"/>
              </a:rPr>
              <a:t>2.4.6</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sym typeface="+mn-ea"/>
              </a:rPr>
              <a:t> </a:t>
            </a:r>
            <a:r>
              <a:rPr lang="zh-CN" sz="2800" b="1" dirty="0">
                <a:solidFill>
                  <a:srgbClr val="0070C0"/>
                </a:solidFill>
                <a:latin typeface="微软雅黑" panose="020B0503020204020204" charset="-122"/>
                <a:ea typeface="微软雅黑" panose="020B0503020204020204" charset="-122"/>
                <a:cs typeface="Calibri" panose="020F0502020204030204" charset="0"/>
                <a:sym typeface="+mn-ea"/>
              </a:rPr>
              <a:t>个体传承人的共同特征 </a:t>
            </a:r>
            <a:r>
              <a:rPr lang="zh-CN" sz="2800" b="1"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b="1" u="sng" dirty="0">
                <a:solidFill>
                  <a:srgbClr val="C00000"/>
                </a:solidFill>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48129" name="Rectangle 1"/>
          <p:cNvSpPr>
            <a:spLocks noChangeArrowheads="1"/>
          </p:cNvSpPr>
          <p:nvPr/>
        </p:nvSpPr>
        <p:spPr bwMode="auto">
          <a:xfrm>
            <a:off x="266700" y="4571365"/>
            <a:ext cx="11269345" cy="1753235"/>
          </a:xfrm>
          <a:prstGeom prst="rect">
            <a:avLst/>
          </a:prstGeom>
          <a:noFill/>
          <a:ln w="9525">
            <a:noFill/>
            <a:miter lim="800000"/>
          </a:ln>
          <a:effectLst/>
        </p:spPr>
        <p:txBody>
          <a:bodyPr vert="horz" wrap="square" lIns="91440" tIns="45720" rIns="91440" bIns="45720" numCol="1" anchor="ctr" anchorCtr="0" compatLnSpc="1">
            <a:spAutoFit/>
          </a:bodyPr>
          <a:lstStyle/>
          <a:p>
            <a:pPr fontAlgn="base" hangingPunct="0">
              <a:lnSpc>
                <a:spcPct val="150000"/>
              </a:lnSpc>
              <a:spcBef>
                <a:spcPct val="0"/>
              </a:spcBef>
              <a:spcAft>
                <a:spcPct val="0"/>
              </a:spcAft>
            </a:pPr>
            <a:r>
              <a:rPr lang="zh-CN" altLang="en-US" sz="2400" b="1" dirty="0">
                <a:latin typeface="微软雅黑" panose="020B0503020204020204" charset="-122"/>
                <a:ea typeface="微软雅黑" panose="020B0503020204020204" charset="-122"/>
                <a:cs typeface="Calibri" panose="020F0502020204030204" charset="0"/>
              </a:rPr>
              <a:t>④ 形成了独特的传承风格。 </a:t>
            </a:r>
            <a:endParaRPr lang="zh-CN" altLang="en-US" sz="2000" dirty="0">
              <a:latin typeface="微软雅黑" panose="020B0503020204020204" charset="-122"/>
              <a:ea typeface="微软雅黑" panose="020B0503020204020204" charset="-122"/>
              <a:cs typeface="Calibri" panose="020F0502020204030204" charset="0"/>
            </a:endParaRPr>
          </a:p>
          <a:p>
            <a:pPr indent="504190" eaLnBrk="1" fontAlgn="base" hangingPunct="0">
              <a:lnSpc>
                <a:spcPct val="100000"/>
              </a:lnSpc>
              <a:spcBef>
                <a:spcPct val="0"/>
              </a:spcBef>
              <a:spcAft>
                <a:spcPct val="0"/>
              </a:spcAft>
            </a:pPr>
            <a:r>
              <a:rPr lang="zh-CN" altLang="en-US" sz="2400" dirty="0">
                <a:latin typeface="楷体" panose="02010609060101010101" pitchFamily="49" charset="-122"/>
                <a:ea typeface="楷体" panose="02010609060101010101" pitchFamily="49" charset="-122"/>
                <a:cs typeface="Calibri" panose="020F0502020204030204" charset="0"/>
              </a:rPr>
              <a:t>杰出的传承人，在承继民间文学的总体风格的基础上，也显示出传承者自己在传承活动中的</a:t>
            </a:r>
            <a:r>
              <a:rPr lang="zh-CN" altLang="en-US" sz="2400" b="1" u="sng" dirty="0">
                <a:solidFill>
                  <a:srgbClr val="C00000"/>
                </a:solidFill>
                <a:latin typeface="楷体" panose="02010609060101010101" pitchFamily="49" charset="-122"/>
                <a:ea typeface="楷体" panose="02010609060101010101" pitchFamily="49" charset="-122"/>
                <a:cs typeface="Calibri" panose="020F0502020204030204" charset="0"/>
              </a:rPr>
              <a:t>主体意识</a:t>
            </a:r>
            <a:r>
              <a:rPr lang="zh-CN" altLang="en-US" sz="2400" dirty="0">
                <a:latin typeface="楷体" panose="02010609060101010101" pitchFamily="49" charset="-122"/>
                <a:ea typeface="楷体" panose="02010609060101010101" pitchFamily="49" charset="-122"/>
                <a:cs typeface="Calibri" panose="020F0502020204030204" charset="0"/>
              </a:rPr>
              <a:t>。如在题材的选择、加工处理方式、讲唱技巧的发挥、地方化、个性化语言的表达上，都显示出不同的传承风格。</a:t>
            </a:r>
          </a:p>
        </p:txBody>
      </p:sp>
      <p:sp>
        <p:nvSpPr>
          <p:cNvPr id="6" name="五边形 5"/>
          <p:cNvSpPr/>
          <p:nvPr/>
        </p:nvSpPr>
        <p:spPr>
          <a:xfrm flipH="1">
            <a:off x="6405245" y="77470"/>
            <a:ext cx="1705610" cy="63246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7" name="图片 6"/>
          <p:cNvPicPr>
            <a:picLocks noChangeAspect="1"/>
          </p:cNvPicPr>
          <p:nvPr/>
        </p:nvPicPr>
        <p:blipFill>
          <a:blip r:embed="rId3"/>
          <a:stretch>
            <a:fillRect/>
          </a:stretch>
        </p:blipFill>
        <p:spPr>
          <a:xfrm>
            <a:off x="8834226" y="0"/>
            <a:ext cx="3357773" cy="1464561"/>
          </a:xfrm>
          <a:prstGeom prst="rect">
            <a:avLst/>
          </a:prstGeom>
        </p:spPr>
      </p:pic>
    </p:spTree>
    <p:custDataLst>
      <p:tags r:id="rId1"/>
    </p:custDataLst>
    <p:extLst>
      <p:ext uri="{BB962C8B-B14F-4D97-AF65-F5344CB8AC3E}">
        <p14:creationId xmlns:p14="http://schemas.microsoft.com/office/powerpoint/2010/main" val="20683867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156845" y="1600993"/>
            <a:ext cx="11153775" cy="3436518"/>
          </a:xfrm>
          <a:prstGeom prst="rect">
            <a:avLst/>
          </a:prstGeom>
          <a:noFill/>
          <a:ln w="9525">
            <a:noFill/>
            <a:miter lim="800000"/>
          </a:ln>
          <a:effectLst/>
        </p:spPr>
        <p:txBody>
          <a:bodyPr vert="horz" wrap="square" lIns="91440" tIns="45720" rIns="91440" bIns="45720" numCol="1" anchor="ctr" anchorCtr="0" compatLnSpc="1">
            <a:spAutoFit/>
          </a:bodyPr>
          <a:lstStyle/>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①  他们都是民间</a:t>
            </a:r>
            <a:r>
              <a:rPr lang="zh-CN" altLang="en-US" sz="2400" dirty="0" smtClean="0">
                <a:latin typeface="微软雅黑" panose="020B0503020204020204" charset="-122"/>
                <a:ea typeface="微软雅黑" panose="020B0503020204020204" charset="-122"/>
                <a:cs typeface="Calibri" panose="020F0502020204030204" charset="0"/>
              </a:rPr>
              <a:t>文学的（      ）中展</a:t>
            </a:r>
            <a:r>
              <a:rPr lang="zh-CN" altLang="en-US" sz="2400" dirty="0">
                <a:latin typeface="微软雅黑" panose="020B0503020204020204" charset="-122"/>
                <a:ea typeface="微软雅黑" panose="020B0503020204020204" charset="-122"/>
                <a:cs typeface="Calibri" panose="020F0502020204030204" charset="0"/>
              </a:rPr>
              <a:t>露头角的佼佼者。</a:t>
            </a:r>
            <a:endParaRPr lang="en-US" altLang="zh-CN" sz="2400" dirty="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②  个人身世不凡，社会阅历丰富，有牢固</a:t>
            </a:r>
            <a:r>
              <a:rPr lang="zh-CN" altLang="en-US" sz="2400" dirty="0" smtClean="0">
                <a:latin typeface="微软雅黑" panose="020B0503020204020204" charset="-122"/>
                <a:ea typeface="微软雅黑" panose="020B0503020204020204" charset="-122"/>
                <a:cs typeface="Calibri" panose="020F0502020204030204" charset="0"/>
              </a:rPr>
              <a:t>的（         ）。</a:t>
            </a:r>
            <a:endParaRPr lang="en-US" altLang="zh-CN" sz="2400" dirty="0" smtClean="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smtClean="0">
                <a:latin typeface="微软雅黑" panose="020B0503020204020204" charset="-122"/>
                <a:ea typeface="微软雅黑" panose="020B0503020204020204" charset="-122"/>
                <a:cs typeface="Calibri" panose="020F0502020204030204" charset="0"/>
              </a:rPr>
              <a:t>③ </a:t>
            </a:r>
            <a:r>
              <a:rPr lang="zh-CN" altLang="en-US" sz="2400" dirty="0">
                <a:latin typeface="微软雅黑" panose="020B0503020204020204" charset="-122"/>
                <a:ea typeface="微软雅黑" panose="020B0503020204020204" charset="-122"/>
                <a:cs typeface="Calibri" panose="020F0502020204030204" charset="0"/>
              </a:rPr>
              <a:t>有固定的传承</a:t>
            </a:r>
            <a:r>
              <a:rPr lang="zh-CN" altLang="en-US" sz="2400" dirty="0" smtClean="0">
                <a:latin typeface="微软雅黑" panose="020B0503020204020204" charset="-122"/>
                <a:ea typeface="微软雅黑" panose="020B0503020204020204" charset="-122"/>
                <a:cs typeface="Calibri" panose="020F0502020204030204" charset="0"/>
              </a:rPr>
              <a:t>来源</a:t>
            </a:r>
            <a:endParaRPr lang="en-US" altLang="zh-CN" sz="2400" dirty="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④ 形成了独特的传承风格。 </a:t>
            </a:r>
          </a:p>
          <a:p>
            <a:pPr fontAlgn="base" hangingPunct="0">
              <a:lnSpc>
                <a:spcPts val="3600"/>
              </a:lnSpc>
              <a:spcBef>
                <a:spcPct val="0"/>
              </a:spcBef>
              <a:spcAft>
                <a:spcPct val="0"/>
              </a:spcAft>
            </a:pPr>
            <a:endParaRPr lang="zh-CN" altLang="en-US" sz="2000" dirty="0">
              <a:latin typeface="仿宋" panose="02010609060101010101" charset="-122"/>
              <a:ea typeface="仿宋" panose="02010609060101010101" charset="-122"/>
              <a:cs typeface="Calibri" panose="020F0502020204030204" charset="0"/>
            </a:endParaRPr>
          </a:p>
        </p:txBody>
      </p:sp>
      <p:sp>
        <p:nvSpPr>
          <p:cNvPr id="2" name="文本框 1"/>
          <p:cNvSpPr txBox="1"/>
          <p:nvPr/>
        </p:nvSpPr>
        <p:spPr>
          <a:xfrm>
            <a:off x="156845" y="77470"/>
            <a:ext cx="5455920" cy="738664"/>
          </a:xfrm>
          <a:prstGeom prst="rect">
            <a:avLst/>
          </a:prstGeom>
          <a:noFill/>
        </p:spPr>
        <p:txBody>
          <a:bodyPr wrap="square" rtlCol="0">
            <a:spAutoFit/>
          </a:bodyPr>
          <a:lstStyle/>
          <a:p>
            <a:pPr>
              <a:lnSpc>
                <a:spcPct val="150000"/>
              </a:lnSpc>
            </a:pPr>
            <a:r>
              <a:rPr lang="en-US" altLang="zh-CN" sz="2800" b="1" dirty="0" smtClean="0">
                <a:solidFill>
                  <a:srgbClr val="0070C0"/>
                </a:solidFill>
                <a:latin typeface="微软雅黑" panose="020B0503020204020204" charset="-122"/>
                <a:ea typeface="微软雅黑" panose="020B0503020204020204" charset="-122"/>
                <a:cs typeface="Calibri" panose="020F0502020204030204" charset="0"/>
                <a:sym typeface="+mn-ea"/>
              </a:rPr>
              <a:t>2.4.6</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sym typeface="+mn-ea"/>
              </a:rPr>
              <a:t> </a:t>
            </a:r>
            <a:r>
              <a:rPr lang="zh-CN" sz="2800" b="1" dirty="0">
                <a:solidFill>
                  <a:srgbClr val="0070C0"/>
                </a:solidFill>
                <a:latin typeface="微软雅黑" panose="020B0503020204020204" charset="-122"/>
                <a:ea typeface="微软雅黑" panose="020B0503020204020204" charset="-122"/>
                <a:cs typeface="Calibri" panose="020F0502020204030204" charset="0"/>
                <a:sym typeface="+mn-ea"/>
              </a:rPr>
              <a:t>个体传承人的共同特征 </a:t>
            </a:r>
            <a:r>
              <a:rPr lang="zh-CN" sz="2800" b="1"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b="1" u="sng" dirty="0">
                <a:solidFill>
                  <a:srgbClr val="C00000"/>
                </a:solidFill>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6" name="五边形 5"/>
          <p:cNvSpPr/>
          <p:nvPr/>
        </p:nvSpPr>
        <p:spPr>
          <a:xfrm flipH="1">
            <a:off x="6405245" y="77470"/>
            <a:ext cx="1705610" cy="63246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7" name="图片 6"/>
          <p:cNvPicPr>
            <a:picLocks noChangeAspect="1"/>
          </p:cNvPicPr>
          <p:nvPr/>
        </p:nvPicPr>
        <p:blipFill>
          <a:blip r:embed="rId3"/>
          <a:stretch>
            <a:fillRect/>
          </a:stretch>
        </p:blipFill>
        <p:spPr>
          <a:xfrm>
            <a:off x="8834226" y="0"/>
            <a:ext cx="3357773" cy="1464561"/>
          </a:xfrm>
          <a:prstGeom prst="rect">
            <a:avLst/>
          </a:prstGeom>
        </p:spPr>
      </p:pic>
    </p:spTree>
    <p:custDataLst>
      <p:tags r:id="rId1"/>
    </p:custDataLst>
    <p:extLst>
      <p:ext uri="{BB962C8B-B14F-4D97-AF65-F5344CB8AC3E}">
        <p14:creationId xmlns:p14="http://schemas.microsoft.com/office/powerpoint/2010/main" val="205792670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156845" y="1564926"/>
            <a:ext cx="11153775" cy="3508653"/>
          </a:xfrm>
          <a:prstGeom prst="rect">
            <a:avLst/>
          </a:prstGeom>
          <a:noFill/>
          <a:ln w="9525">
            <a:noFill/>
            <a:miter lim="800000"/>
          </a:ln>
          <a:effectLst/>
        </p:spPr>
        <p:txBody>
          <a:bodyPr vert="horz" wrap="square" lIns="91440" tIns="45720" rIns="91440" bIns="45720" numCol="1" anchor="ctr" anchorCtr="0" compatLnSpc="1">
            <a:spAutoFit/>
          </a:bodyPr>
          <a:lstStyle/>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①  他们都是民间文学</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传承活动</a:t>
            </a:r>
            <a:r>
              <a:rPr lang="zh-CN" altLang="en-US" sz="2400" dirty="0" smtClean="0">
                <a:latin typeface="微软雅黑" panose="020B0503020204020204" charset="-122"/>
                <a:ea typeface="微软雅黑" panose="020B0503020204020204" charset="-122"/>
                <a:cs typeface="Calibri" panose="020F0502020204030204" charset="0"/>
              </a:rPr>
              <a:t>）中展</a:t>
            </a:r>
            <a:r>
              <a:rPr lang="zh-CN" altLang="en-US" sz="2400" dirty="0">
                <a:latin typeface="微软雅黑" panose="020B0503020204020204" charset="-122"/>
                <a:ea typeface="微软雅黑" panose="020B0503020204020204" charset="-122"/>
                <a:cs typeface="Calibri" panose="020F0502020204030204" charset="0"/>
              </a:rPr>
              <a:t>露头角的佼佼者。</a:t>
            </a:r>
            <a:endParaRPr lang="en-US" altLang="zh-CN" sz="2400" dirty="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②  个人身世不凡，社会阅历丰富，有牢固</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群众基础</a:t>
            </a:r>
            <a:r>
              <a:rPr lang="zh-CN" altLang="en-US" sz="2400" dirty="0" smtClean="0">
                <a:latin typeface="微软雅黑" panose="020B0503020204020204" charset="-122"/>
                <a:ea typeface="微软雅黑" panose="020B0503020204020204" charset="-122"/>
                <a:cs typeface="Calibri" panose="020F0502020204030204" charset="0"/>
              </a:rPr>
              <a:t>）。</a:t>
            </a:r>
            <a:endParaRPr lang="en-US" altLang="zh-CN" sz="2400" dirty="0" smtClean="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smtClean="0">
                <a:latin typeface="微软雅黑" panose="020B0503020204020204" charset="-122"/>
                <a:ea typeface="微软雅黑" panose="020B0503020204020204" charset="-122"/>
                <a:cs typeface="Calibri" panose="020F0502020204030204" charset="0"/>
              </a:rPr>
              <a:t>③ </a:t>
            </a:r>
            <a:r>
              <a:rPr lang="zh-CN" altLang="en-US" sz="2400" dirty="0">
                <a:latin typeface="微软雅黑" panose="020B0503020204020204" charset="-122"/>
                <a:ea typeface="微软雅黑" panose="020B0503020204020204" charset="-122"/>
                <a:cs typeface="Calibri" panose="020F0502020204030204" charset="0"/>
              </a:rPr>
              <a:t>有固定的传承</a:t>
            </a:r>
            <a:r>
              <a:rPr lang="zh-CN" altLang="en-US" sz="2400" dirty="0" smtClean="0">
                <a:latin typeface="微软雅黑" panose="020B0503020204020204" charset="-122"/>
                <a:ea typeface="微软雅黑" panose="020B0503020204020204" charset="-122"/>
                <a:cs typeface="Calibri" panose="020F0502020204030204" charset="0"/>
              </a:rPr>
              <a:t>来源</a:t>
            </a:r>
            <a:endParaRPr lang="en-US" altLang="zh-CN" sz="2400" dirty="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④ 形成了独特的传承风格。 </a:t>
            </a:r>
          </a:p>
          <a:p>
            <a:pPr fontAlgn="base" hangingPunct="0">
              <a:lnSpc>
                <a:spcPts val="3600"/>
              </a:lnSpc>
              <a:spcBef>
                <a:spcPct val="0"/>
              </a:spcBef>
              <a:spcAft>
                <a:spcPct val="0"/>
              </a:spcAft>
            </a:pPr>
            <a:endParaRPr lang="zh-CN" altLang="en-US" sz="2000" dirty="0">
              <a:latin typeface="仿宋" panose="02010609060101010101" charset="-122"/>
              <a:ea typeface="仿宋" panose="02010609060101010101" charset="-122"/>
              <a:cs typeface="Calibri" panose="020F0502020204030204" charset="0"/>
            </a:endParaRPr>
          </a:p>
        </p:txBody>
      </p:sp>
      <p:sp>
        <p:nvSpPr>
          <p:cNvPr id="2" name="文本框 1"/>
          <p:cNvSpPr txBox="1"/>
          <p:nvPr/>
        </p:nvSpPr>
        <p:spPr>
          <a:xfrm>
            <a:off x="156845" y="77470"/>
            <a:ext cx="5455920" cy="738664"/>
          </a:xfrm>
          <a:prstGeom prst="rect">
            <a:avLst/>
          </a:prstGeom>
          <a:noFill/>
        </p:spPr>
        <p:txBody>
          <a:bodyPr wrap="square" rtlCol="0">
            <a:spAutoFit/>
          </a:bodyPr>
          <a:lstStyle/>
          <a:p>
            <a:pPr>
              <a:lnSpc>
                <a:spcPct val="150000"/>
              </a:lnSpc>
            </a:pPr>
            <a:r>
              <a:rPr lang="en-US" altLang="zh-CN" sz="2800" b="1" dirty="0" smtClean="0">
                <a:solidFill>
                  <a:srgbClr val="0070C0"/>
                </a:solidFill>
                <a:latin typeface="微软雅黑" panose="020B0503020204020204" charset="-122"/>
                <a:ea typeface="微软雅黑" panose="020B0503020204020204" charset="-122"/>
                <a:cs typeface="Calibri" panose="020F0502020204030204" charset="0"/>
                <a:sym typeface="+mn-ea"/>
              </a:rPr>
              <a:t>2.4.6</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sym typeface="+mn-ea"/>
              </a:rPr>
              <a:t> </a:t>
            </a:r>
            <a:r>
              <a:rPr lang="zh-CN" sz="2800" b="1" dirty="0">
                <a:solidFill>
                  <a:srgbClr val="0070C0"/>
                </a:solidFill>
                <a:latin typeface="微软雅黑" panose="020B0503020204020204" charset="-122"/>
                <a:ea typeface="微软雅黑" panose="020B0503020204020204" charset="-122"/>
                <a:cs typeface="Calibri" panose="020F0502020204030204" charset="0"/>
                <a:sym typeface="+mn-ea"/>
              </a:rPr>
              <a:t>个体传承人的共同特征 </a:t>
            </a:r>
            <a:r>
              <a:rPr lang="zh-CN" sz="2800" b="1"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b="1" u="sng" dirty="0">
                <a:solidFill>
                  <a:srgbClr val="C00000"/>
                </a:solidFill>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6" name="五边形 5"/>
          <p:cNvSpPr/>
          <p:nvPr/>
        </p:nvSpPr>
        <p:spPr>
          <a:xfrm flipH="1">
            <a:off x="6405245" y="77470"/>
            <a:ext cx="1705610" cy="63246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7" name="图片 6"/>
          <p:cNvPicPr>
            <a:picLocks noChangeAspect="1"/>
          </p:cNvPicPr>
          <p:nvPr/>
        </p:nvPicPr>
        <p:blipFill>
          <a:blip r:embed="rId3"/>
          <a:stretch>
            <a:fillRect/>
          </a:stretch>
        </p:blipFill>
        <p:spPr>
          <a:xfrm>
            <a:off x="8834226" y="0"/>
            <a:ext cx="3357773" cy="1464561"/>
          </a:xfrm>
          <a:prstGeom prst="rect">
            <a:avLst/>
          </a:prstGeom>
        </p:spPr>
      </p:pic>
    </p:spTree>
    <p:custDataLst>
      <p:tags r:id="rId1"/>
    </p:custDataLst>
    <p:extLst>
      <p:ext uri="{BB962C8B-B14F-4D97-AF65-F5344CB8AC3E}">
        <p14:creationId xmlns:p14="http://schemas.microsoft.com/office/powerpoint/2010/main" val="20242831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156845" y="1564926"/>
            <a:ext cx="11153775" cy="3508653"/>
          </a:xfrm>
          <a:prstGeom prst="rect">
            <a:avLst/>
          </a:prstGeom>
          <a:noFill/>
          <a:ln w="9525">
            <a:noFill/>
            <a:miter lim="800000"/>
          </a:ln>
          <a:effectLst/>
        </p:spPr>
        <p:txBody>
          <a:bodyPr vert="horz" wrap="square" lIns="91440" tIns="45720" rIns="91440" bIns="45720" numCol="1" anchor="ctr" anchorCtr="0" compatLnSpc="1">
            <a:spAutoFit/>
          </a:bodyPr>
          <a:lstStyle/>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①  他们都是民间</a:t>
            </a:r>
            <a:r>
              <a:rPr lang="zh-CN" altLang="en-US" sz="2400" dirty="0" smtClean="0">
                <a:latin typeface="微软雅黑" panose="020B0503020204020204" charset="-122"/>
                <a:ea typeface="微软雅黑" panose="020B0503020204020204" charset="-122"/>
                <a:cs typeface="Calibri" panose="020F0502020204030204" charset="0"/>
              </a:rPr>
              <a:t>文学的传承活动中展</a:t>
            </a:r>
            <a:r>
              <a:rPr lang="zh-CN" altLang="en-US" sz="2400" dirty="0">
                <a:latin typeface="微软雅黑" panose="020B0503020204020204" charset="-122"/>
                <a:ea typeface="微软雅黑" panose="020B0503020204020204" charset="-122"/>
                <a:cs typeface="Calibri" panose="020F0502020204030204" charset="0"/>
              </a:rPr>
              <a:t>露头角的佼佼者。</a:t>
            </a:r>
            <a:endParaRPr lang="en-US" altLang="zh-CN" sz="2400" dirty="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②  个人身世不凡，社会阅历丰富，有牢固</a:t>
            </a:r>
            <a:r>
              <a:rPr lang="zh-CN" altLang="en-US" sz="2400" dirty="0" smtClean="0">
                <a:latin typeface="微软雅黑" panose="020B0503020204020204" charset="-122"/>
                <a:ea typeface="微软雅黑" panose="020B0503020204020204" charset="-122"/>
                <a:cs typeface="Calibri" panose="020F0502020204030204" charset="0"/>
              </a:rPr>
              <a:t>的群众基础。</a:t>
            </a:r>
            <a:endParaRPr lang="en-US" altLang="zh-CN" sz="2400" dirty="0" smtClean="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smtClean="0">
                <a:latin typeface="微软雅黑" panose="020B0503020204020204" charset="-122"/>
                <a:ea typeface="微软雅黑" panose="020B0503020204020204" charset="-122"/>
                <a:cs typeface="Calibri" panose="020F0502020204030204" charset="0"/>
              </a:rPr>
              <a:t>③ </a:t>
            </a:r>
            <a:r>
              <a:rPr lang="zh-CN" altLang="en-US" sz="2400" dirty="0">
                <a:latin typeface="微软雅黑" panose="020B0503020204020204" charset="-122"/>
                <a:ea typeface="微软雅黑" panose="020B0503020204020204" charset="-122"/>
                <a:cs typeface="Calibri" panose="020F0502020204030204" charset="0"/>
              </a:rPr>
              <a:t>有固定</a:t>
            </a:r>
            <a:r>
              <a:rPr lang="zh-CN" altLang="en-US" sz="2400" dirty="0" smtClean="0">
                <a:latin typeface="微软雅黑" panose="020B0503020204020204" charset="-122"/>
                <a:ea typeface="微软雅黑" panose="020B0503020204020204" charset="-122"/>
                <a:cs typeface="Calibri" panose="020F0502020204030204" charset="0"/>
              </a:rPr>
              <a:t>的（        ）。</a:t>
            </a:r>
            <a:endParaRPr lang="en-US" altLang="zh-CN" sz="2400" dirty="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④ 形成了独特</a:t>
            </a:r>
            <a:r>
              <a:rPr lang="zh-CN" altLang="en-US" sz="2400" dirty="0" smtClean="0">
                <a:latin typeface="微软雅黑" panose="020B0503020204020204" charset="-122"/>
                <a:ea typeface="微软雅黑" panose="020B0503020204020204" charset="-122"/>
                <a:cs typeface="Calibri" panose="020F0502020204030204" charset="0"/>
              </a:rPr>
              <a:t>的（         ）。 </a:t>
            </a:r>
            <a:endParaRPr lang="zh-CN" altLang="en-US" sz="2400" dirty="0">
              <a:latin typeface="微软雅黑" panose="020B0503020204020204" charset="-122"/>
              <a:ea typeface="微软雅黑" panose="020B0503020204020204" charset="-122"/>
              <a:cs typeface="Calibri" panose="020F0502020204030204" charset="0"/>
            </a:endParaRPr>
          </a:p>
          <a:p>
            <a:pPr fontAlgn="base" hangingPunct="0">
              <a:lnSpc>
                <a:spcPts val="3600"/>
              </a:lnSpc>
              <a:spcBef>
                <a:spcPct val="0"/>
              </a:spcBef>
              <a:spcAft>
                <a:spcPct val="0"/>
              </a:spcAft>
            </a:pPr>
            <a:endParaRPr lang="zh-CN" altLang="en-US" sz="2000" dirty="0">
              <a:latin typeface="仿宋" panose="02010609060101010101" charset="-122"/>
              <a:ea typeface="仿宋" panose="02010609060101010101" charset="-122"/>
              <a:cs typeface="Calibri" panose="020F0502020204030204" charset="0"/>
            </a:endParaRPr>
          </a:p>
        </p:txBody>
      </p:sp>
      <p:sp>
        <p:nvSpPr>
          <p:cNvPr id="2" name="文本框 1"/>
          <p:cNvSpPr txBox="1"/>
          <p:nvPr/>
        </p:nvSpPr>
        <p:spPr>
          <a:xfrm>
            <a:off x="156845" y="77470"/>
            <a:ext cx="5455920" cy="738664"/>
          </a:xfrm>
          <a:prstGeom prst="rect">
            <a:avLst/>
          </a:prstGeom>
          <a:noFill/>
        </p:spPr>
        <p:txBody>
          <a:bodyPr wrap="square" rtlCol="0">
            <a:spAutoFit/>
          </a:bodyPr>
          <a:lstStyle/>
          <a:p>
            <a:pPr>
              <a:lnSpc>
                <a:spcPct val="150000"/>
              </a:lnSpc>
            </a:pPr>
            <a:r>
              <a:rPr lang="en-US" altLang="zh-CN" sz="2800" b="1" dirty="0" smtClean="0">
                <a:solidFill>
                  <a:srgbClr val="0070C0"/>
                </a:solidFill>
                <a:latin typeface="微软雅黑" panose="020B0503020204020204" charset="-122"/>
                <a:ea typeface="微软雅黑" panose="020B0503020204020204" charset="-122"/>
                <a:cs typeface="Calibri" panose="020F0502020204030204" charset="0"/>
                <a:sym typeface="+mn-ea"/>
              </a:rPr>
              <a:t>2.4.6</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sym typeface="+mn-ea"/>
              </a:rPr>
              <a:t> </a:t>
            </a:r>
            <a:r>
              <a:rPr lang="zh-CN" sz="2800" b="1" dirty="0">
                <a:solidFill>
                  <a:srgbClr val="0070C0"/>
                </a:solidFill>
                <a:latin typeface="微软雅黑" panose="020B0503020204020204" charset="-122"/>
                <a:ea typeface="微软雅黑" panose="020B0503020204020204" charset="-122"/>
                <a:cs typeface="Calibri" panose="020F0502020204030204" charset="0"/>
                <a:sym typeface="+mn-ea"/>
              </a:rPr>
              <a:t>个体传承人的共同特征 </a:t>
            </a:r>
            <a:r>
              <a:rPr lang="zh-CN" sz="2800" b="1"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b="1" u="sng" dirty="0">
                <a:solidFill>
                  <a:srgbClr val="C00000"/>
                </a:solidFill>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6" name="五边形 5"/>
          <p:cNvSpPr/>
          <p:nvPr/>
        </p:nvSpPr>
        <p:spPr>
          <a:xfrm flipH="1">
            <a:off x="6405245" y="77470"/>
            <a:ext cx="1705610" cy="63246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7" name="图片 6"/>
          <p:cNvPicPr>
            <a:picLocks noChangeAspect="1"/>
          </p:cNvPicPr>
          <p:nvPr/>
        </p:nvPicPr>
        <p:blipFill>
          <a:blip r:embed="rId3"/>
          <a:stretch>
            <a:fillRect/>
          </a:stretch>
        </p:blipFill>
        <p:spPr>
          <a:xfrm>
            <a:off x="8834226" y="0"/>
            <a:ext cx="3357773" cy="1464561"/>
          </a:xfrm>
          <a:prstGeom prst="rect">
            <a:avLst/>
          </a:prstGeom>
        </p:spPr>
      </p:pic>
    </p:spTree>
    <p:custDataLst>
      <p:tags r:id="rId1"/>
    </p:custDataLst>
    <p:extLst>
      <p:ext uri="{BB962C8B-B14F-4D97-AF65-F5344CB8AC3E}">
        <p14:creationId xmlns:p14="http://schemas.microsoft.com/office/powerpoint/2010/main" val="59864377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156845" y="1564926"/>
            <a:ext cx="11153775" cy="3508653"/>
          </a:xfrm>
          <a:prstGeom prst="rect">
            <a:avLst/>
          </a:prstGeom>
          <a:noFill/>
          <a:ln w="9525">
            <a:noFill/>
            <a:miter lim="800000"/>
          </a:ln>
          <a:effectLst/>
        </p:spPr>
        <p:txBody>
          <a:bodyPr vert="horz" wrap="square" lIns="91440" tIns="45720" rIns="91440" bIns="45720" numCol="1" anchor="ctr" anchorCtr="0" compatLnSpc="1">
            <a:spAutoFit/>
          </a:bodyPr>
          <a:lstStyle/>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①  他们都是民间</a:t>
            </a:r>
            <a:r>
              <a:rPr lang="zh-CN" altLang="en-US" sz="2400" dirty="0" smtClean="0">
                <a:latin typeface="微软雅黑" panose="020B0503020204020204" charset="-122"/>
                <a:ea typeface="微软雅黑" panose="020B0503020204020204" charset="-122"/>
                <a:cs typeface="Calibri" panose="020F0502020204030204" charset="0"/>
              </a:rPr>
              <a:t>文学的传承活动中展</a:t>
            </a:r>
            <a:r>
              <a:rPr lang="zh-CN" altLang="en-US" sz="2400" dirty="0">
                <a:latin typeface="微软雅黑" panose="020B0503020204020204" charset="-122"/>
                <a:ea typeface="微软雅黑" panose="020B0503020204020204" charset="-122"/>
                <a:cs typeface="Calibri" panose="020F0502020204030204" charset="0"/>
              </a:rPr>
              <a:t>露头角的佼佼者。</a:t>
            </a:r>
            <a:endParaRPr lang="en-US" altLang="zh-CN" sz="2400" dirty="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②  个人身世不凡，社会阅历丰富，有牢固</a:t>
            </a:r>
            <a:r>
              <a:rPr lang="zh-CN" altLang="en-US" sz="2400" dirty="0" smtClean="0">
                <a:latin typeface="微软雅黑" panose="020B0503020204020204" charset="-122"/>
                <a:ea typeface="微软雅黑" panose="020B0503020204020204" charset="-122"/>
                <a:cs typeface="Calibri" panose="020F0502020204030204" charset="0"/>
              </a:rPr>
              <a:t>的群众基础。</a:t>
            </a:r>
            <a:endParaRPr lang="en-US" altLang="zh-CN" sz="2400" dirty="0" smtClean="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smtClean="0">
                <a:latin typeface="微软雅黑" panose="020B0503020204020204" charset="-122"/>
                <a:ea typeface="微软雅黑" panose="020B0503020204020204" charset="-122"/>
                <a:cs typeface="Calibri" panose="020F0502020204030204" charset="0"/>
              </a:rPr>
              <a:t>③ </a:t>
            </a:r>
            <a:r>
              <a:rPr lang="zh-CN" altLang="en-US" sz="2400" dirty="0">
                <a:latin typeface="微软雅黑" panose="020B0503020204020204" charset="-122"/>
                <a:ea typeface="微软雅黑" panose="020B0503020204020204" charset="-122"/>
                <a:cs typeface="Calibri" panose="020F0502020204030204" charset="0"/>
              </a:rPr>
              <a:t>有固定</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传承来源</a:t>
            </a:r>
            <a:r>
              <a:rPr lang="zh-CN" altLang="en-US" sz="2400" dirty="0" smtClean="0">
                <a:latin typeface="微软雅黑" panose="020B0503020204020204" charset="-122"/>
                <a:ea typeface="微软雅黑" panose="020B0503020204020204" charset="-122"/>
                <a:cs typeface="Calibri" panose="020F0502020204030204" charset="0"/>
              </a:rPr>
              <a:t>）。</a:t>
            </a:r>
            <a:endParaRPr lang="en-US" altLang="zh-CN" sz="2400" dirty="0">
              <a:latin typeface="微软雅黑" panose="020B0503020204020204" charset="-122"/>
              <a:ea typeface="微软雅黑" panose="020B0503020204020204" charset="-122"/>
              <a:cs typeface="Calibri" panose="020F0502020204030204" charset="0"/>
            </a:endParaRPr>
          </a:p>
          <a:p>
            <a:pPr fontAlgn="base" hangingPunct="0">
              <a:lnSpc>
                <a:spcPct val="20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rPr>
              <a:t>④ 形成了独特</a:t>
            </a:r>
            <a:r>
              <a:rPr lang="zh-CN" altLang="en-US" sz="2400" dirty="0" smtClean="0">
                <a:latin typeface="微软雅黑" panose="020B0503020204020204" charset="-122"/>
                <a:ea typeface="微软雅黑" panose="020B0503020204020204" charset="-122"/>
                <a:cs typeface="Calibri" panose="020F0502020204030204" charset="0"/>
              </a:rPr>
              <a:t>的（ </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传承风格</a:t>
            </a:r>
            <a:r>
              <a:rPr lang="zh-CN" altLang="en-US" sz="2400" dirty="0" smtClean="0">
                <a:latin typeface="微软雅黑" panose="020B0503020204020204" charset="-122"/>
                <a:ea typeface="微软雅黑" panose="020B0503020204020204" charset="-122"/>
                <a:cs typeface="Calibri" panose="020F0502020204030204" charset="0"/>
              </a:rPr>
              <a:t>）。 </a:t>
            </a:r>
            <a:endParaRPr lang="zh-CN" altLang="en-US" sz="2400" dirty="0">
              <a:latin typeface="微软雅黑" panose="020B0503020204020204" charset="-122"/>
              <a:ea typeface="微软雅黑" panose="020B0503020204020204" charset="-122"/>
              <a:cs typeface="Calibri" panose="020F0502020204030204" charset="0"/>
            </a:endParaRPr>
          </a:p>
          <a:p>
            <a:pPr fontAlgn="base" hangingPunct="0">
              <a:lnSpc>
                <a:spcPts val="3600"/>
              </a:lnSpc>
              <a:spcBef>
                <a:spcPct val="0"/>
              </a:spcBef>
              <a:spcAft>
                <a:spcPct val="0"/>
              </a:spcAft>
            </a:pPr>
            <a:endParaRPr lang="zh-CN" altLang="en-US" sz="2000" dirty="0">
              <a:latin typeface="仿宋" panose="02010609060101010101" charset="-122"/>
              <a:ea typeface="仿宋" panose="02010609060101010101" charset="-122"/>
              <a:cs typeface="Calibri" panose="020F0502020204030204" charset="0"/>
            </a:endParaRPr>
          </a:p>
        </p:txBody>
      </p:sp>
      <p:sp>
        <p:nvSpPr>
          <p:cNvPr id="2" name="文本框 1"/>
          <p:cNvSpPr txBox="1"/>
          <p:nvPr/>
        </p:nvSpPr>
        <p:spPr>
          <a:xfrm>
            <a:off x="156845" y="77470"/>
            <a:ext cx="5455920" cy="738664"/>
          </a:xfrm>
          <a:prstGeom prst="rect">
            <a:avLst/>
          </a:prstGeom>
          <a:noFill/>
        </p:spPr>
        <p:txBody>
          <a:bodyPr wrap="square" rtlCol="0">
            <a:spAutoFit/>
          </a:bodyPr>
          <a:lstStyle/>
          <a:p>
            <a:pPr>
              <a:lnSpc>
                <a:spcPct val="150000"/>
              </a:lnSpc>
            </a:pPr>
            <a:r>
              <a:rPr lang="en-US" altLang="zh-CN" sz="2800" b="1" dirty="0" smtClean="0">
                <a:solidFill>
                  <a:srgbClr val="0070C0"/>
                </a:solidFill>
                <a:latin typeface="微软雅黑" panose="020B0503020204020204" charset="-122"/>
                <a:ea typeface="微软雅黑" panose="020B0503020204020204" charset="-122"/>
                <a:cs typeface="Calibri" panose="020F0502020204030204" charset="0"/>
                <a:sym typeface="+mn-ea"/>
              </a:rPr>
              <a:t>2.4.6</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sym typeface="+mn-ea"/>
              </a:rPr>
              <a:t> </a:t>
            </a:r>
            <a:r>
              <a:rPr lang="zh-CN" sz="2800" b="1" dirty="0">
                <a:solidFill>
                  <a:srgbClr val="0070C0"/>
                </a:solidFill>
                <a:latin typeface="微软雅黑" panose="020B0503020204020204" charset="-122"/>
                <a:ea typeface="微软雅黑" panose="020B0503020204020204" charset="-122"/>
                <a:cs typeface="Calibri" panose="020F0502020204030204" charset="0"/>
                <a:sym typeface="+mn-ea"/>
              </a:rPr>
              <a:t>个体传承人的共同特征 </a:t>
            </a:r>
            <a:r>
              <a:rPr lang="zh-CN" sz="2800" b="1" dirty="0">
                <a:solidFill>
                  <a:srgbClr val="C00000"/>
                </a:solidFill>
                <a:latin typeface="微软雅黑" panose="020B0503020204020204" charset="-122"/>
                <a:ea typeface="微软雅黑" panose="020B0503020204020204" charset="-122"/>
                <a:cs typeface="Calibri" panose="020F0502020204030204" charset="0"/>
                <a:sym typeface="+mn-ea"/>
              </a:rPr>
              <a:t> </a:t>
            </a:r>
            <a:r>
              <a:rPr lang="zh-CN" b="1" u="sng" dirty="0">
                <a:solidFill>
                  <a:srgbClr val="C00000"/>
                </a:solidFill>
                <a:latin typeface="微软雅黑" panose="020B0503020204020204" charset="-122"/>
                <a:ea typeface="微软雅黑" panose="020B0503020204020204" charset="-122"/>
                <a:cs typeface="Calibri" panose="020F0502020204030204" charset="0"/>
                <a:sym typeface="+mn-ea"/>
              </a:rPr>
              <a:t> </a:t>
            </a:r>
            <a:endParaRPr lang="zh-CN" altLang="en-US" dirty="0">
              <a:latin typeface="微软雅黑" panose="020B0503020204020204" charset="-122"/>
              <a:ea typeface="微软雅黑" panose="020B0503020204020204" charset="-122"/>
            </a:endParaRPr>
          </a:p>
        </p:txBody>
      </p:sp>
      <p:sp>
        <p:nvSpPr>
          <p:cNvPr id="6" name="五边形 5"/>
          <p:cNvSpPr/>
          <p:nvPr/>
        </p:nvSpPr>
        <p:spPr>
          <a:xfrm flipH="1">
            <a:off x="6405245" y="77470"/>
            <a:ext cx="1705610" cy="632460"/>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7" name="图片 6"/>
          <p:cNvPicPr>
            <a:picLocks noChangeAspect="1"/>
          </p:cNvPicPr>
          <p:nvPr/>
        </p:nvPicPr>
        <p:blipFill>
          <a:blip r:embed="rId3"/>
          <a:stretch>
            <a:fillRect/>
          </a:stretch>
        </p:blipFill>
        <p:spPr>
          <a:xfrm>
            <a:off x="8834226" y="0"/>
            <a:ext cx="3357773" cy="1464561"/>
          </a:xfrm>
          <a:prstGeom prst="rect">
            <a:avLst/>
          </a:prstGeom>
        </p:spPr>
      </p:pic>
    </p:spTree>
    <p:custDataLst>
      <p:tags r:id="rId1"/>
    </p:custDataLst>
    <p:extLst>
      <p:ext uri="{BB962C8B-B14F-4D97-AF65-F5344CB8AC3E}">
        <p14:creationId xmlns:p14="http://schemas.microsoft.com/office/powerpoint/2010/main" val="44509065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5443" y="2134111"/>
            <a:ext cx="7834831" cy="1477010"/>
          </a:xfrm>
          <a:prstGeom prst="rect">
            <a:avLst/>
          </a:prstGeom>
        </p:spPr>
        <p:txBody>
          <a:bodyPr vert="horz" wrap="square" lIns="0" tIns="0" rIns="0" bIns="0" rtlCol="0">
            <a:spAutoFit/>
          </a:bodyPr>
          <a:lstStyle/>
          <a:p>
            <a:pPr marL="17145"/>
            <a:r>
              <a:rPr lang="en-US" sz="2400" b="1" spc="33" dirty="0" err="1">
                <a:latin typeface="微软雅黑" panose="020B0503020204020204" charset="-122"/>
                <a:ea typeface="微软雅黑" panose="020B0503020204020204" charset="-122"/>
                <a:cs typeface="微软雅黑" panose="020B0503020204020204" charset="-122"/>
              </a:rPr>
              <a:t>1</a:t>
            </a:r>
            <a:r>
              <a:rPr lang="zh-CN" altLang="en-US" sz="2400" b="1" spc="33" dirty="0" err="1">
                <a:latin typeface="微软雅黑" panose="020B0503020204020204" charset="-122"/>
                <a:ea typeface="微软雅黑" panose="020B0503020204020204" charset="-122"/>
                <a:cs typeface="微软雅黑" panose="020B0503020204020204" charset="-122"/>
              </a:rPr>
              <a:t>、</a:t>
            </a:r>
            <a:r>
              <a:rPr sz="2400" b="1" spc="33" dirty="0" err="1">
                <a:latin typeface="微软雅黑" panose="020B0503020204020204" charset="-122"/>
                <a:ea typeface="微软雅黑" panose="020B0503020204020204" charset="-122"/>
                <a:cs typeface="微软雅黑" panose="020B0503020204020204" charset="-122"/>
              </a:rPr>
              <a:t>口头程式理论的提出者是</a:t>
            </a:r>
            <a:r>
              <a:rPr lang="en-US" altLang="zh-CN" sz="2400" b="1" spc="33" dirty="0">
                <a:latin typeface="微软雅黑" panose="020B0503020204020204" charset="-122"/>
                <a:ea typeface="微软雅黑" panose="020B0503020204020204" charset="-122"/>
                <a:cs typeface="微软雅黑" panose="020B0503020204020204" charset="-122"/>
              </a:rPr>
              <a:t>【】</a:t>
            </a:r>
            <a:endParaRPr sz="2400" dirty="0">
              <a:latin typeface="微软雅黑" panose="020B0503020204020204" charset="-122"/>
              <a:ea typeface="微软雅黑" panose="020B0503020204020204" charset="-122"/>
              <a:cs typeface="微软雅黑" panose="020B0503020204020204" charset="-122"/>
            </a:endParaRPr>
          </a:p>
          <a:p>
            <a:pPr marR="2934335">
              <a:lnSpc>
                <a:spcPct val="150000"/>
              </a:lnSpc>
            </a:pPr>
            <a:r>
              <a:rPr sz="2400" spc="27" dirty="0">
                <a:latin typeface="微软雅黑" panose="020B0503020204020204" charset="-122"/>
                <a:ea typeface="微软雅黑" panose="020B0503020204020204" charset="-122"/>
                <a:cs typeface="微软雅黑" panose="020B0503020204020204" charset="-122"/>
              </a:rPr>
              <a:t>A </a:t>
            </a:r>
            <a:r>
              <a:rPr sz="2400" spc="7" dirty="0">
                <a:latin typeface="微软雅黑" panose="020B0503020204020204" charset="-122"/>
                <a:ea typeface="微软雅黑" panose="020B0503020204020204" charset="-122"/>
                <a:cs typeface="微软雅黑" panose="020B0503020204020204" charset="-122"/>
              </a:rPr>
              <a:t>.</a:t>
            </a:r>
            <a:r>
              <a:rPr sz="2400" spc="-87" dirty="0">
                <a:latin typeface="微软雅黑" panose="020B0503020204020204" charset="-122"/>
                <a:ea typeface="微软雅黑" panose="020B0503020204020204" charset="-122"/>
                <a:cs typeface="微软雅黑" panose="020B0503020204020204" charset="-122"/>
              </a:rPr>
              <a:t> </a:t>
            </a:r>
            <a:r>
              <a:rPr sz="2400" spc="33" dirty="0" err="1">
                <a:latin typeface="微软雅黑" panose="020B0503020204020204" charset="-122"/>
                <a:ea typeface="微软雅黑" panose="020B0503020204020204" charset="-122"/>
                <a:cs typeface="微软雅黑" panose="020B0503020204020204" charset="-122"/>
              </a:rPr>
              <a:t>帕里·洛德</a:t>
            </a:r>
            <a:r>
              <a:rPr sz="2400" spc="33" dirty="0">
                <a:latin typeface="微软雅黑" panose="020B0503020204020204" charset="-122"/>
                <a:ea typeface="微软雅黑" panose="020B0503020204020204" charset="-122"/>
                <a:cs typeface="微软雅黑" panose="020B0503020204020204" charset="-122"/>
              </a:rPr>
              <a:t>  </a:t>
            </a:r>
            <a:r>
              <a:rPr lang="en-US" sz="2400" spc="33" dirty="0">
                <a:latin typeface="微软雅黑" panose="020B0503020204020204" charset="-122"/>
                <a:ea typeface="微软雅黑" panose="020B0503020204020204" charset="-122"/>
                <a:cs typeface="微软雅黑" panose="020B0503020204020204" charset="-122"/>
              </a:rPr>
              <a:t>  </a:t>
            </a:r>
            <a:r>
              <a:rPr sz="2400" spc="40" dirty="0" err="1">
                <a:latin typeface="微软雅黑" panose="020B0503020204020204" charset="-122"/>
                <a:ea typeface="微软雅黑" panose="020B0503020204020204" charset="-122"/>
                <a:cs typeface="微软雅黑" panose="020B0503020204020204" charset="-122"/>
              </a:rPr>
              <a:t>B．泰勒</a:t>
            </a:r>
            <a:r>
              <a:rPr sz="2400" spc="40" dirty="0">
                <a:latin typeface="微软雅黑" panose="020B0503020204020204" charset="-122"/>
                <a:ea typeface="微软雅黑" panose="020B0503020204020204" charset="-122"/>
                <a:cs typeface="微软雅黑" panose="020B0503020204020204" charset="-122"/>
              </a:rPr>
              <a:t>  </a:t>
            </a:r>
            <a:endParaRPr lang="en-US" sz="2400" spc="40" dirty="0">
              <a:latin typeface="微软雅黑" panose="020B0503020204020204" charset="-122"/>
              <a:ea typeface="微软雅黑" panose="020B0503020204020204" charset="-122"/>
              <a:cs typeface="微软雅黑" panose="020B0503020204020204" charset="-122"/>
            </a:endParaRPr>
          </a:p>
          <a:p>
            <a:pPr marR="2934335">
              <a:lnSpc>
                <a:spcPct val="150000"/>
              </a:lnSpc>
            </a:pPr>
            <a:r>
              <a:rPr sz="2400" spc="33" dirty="0" err="1">
                <a:latin typeface="微软雅黑" panose="020B0503020204020204" charset="-122"/>
                <a:ea typeface="微软雅黑" panose="020B0503020204020204" charset="-122"/>
                <a:cs typeface="微软雅黑" panose="020B0503020204020204" charset="-122"/>
              </a:rPr>
              <a:t>C．阿尔奈</a:t>
            </a:r>
            <a:r>
              <a:rPr sz="2400" spc="33" dirty="0">
                <a:latin typeface="微软雅黑" panose="020B0503020204020204" charset="-122"/>
                <a:ea typeface="微软雅黑" panose="020B0503020204020204" charset="-122"/>
                <a:cs typeface="微软雅黑" panose="020B0503020204020204" charset="-122"/>
              </a:rPr>
              <a:t>  </a:t>
            </a:r>
            <a:r>
              <a:rPr lang="en-US" sz="2400" spc="33" dirty="0">
                <a:latin typeface="微软雅黑" panose="020B0503020204020204" charset="-122"/>
                <a:ea typeface="微软雅黑" panose="020B0503020204020204" charset="-122"/>
                <a:cs typeface="微软雅黑" panose="020B0503020204020204" charset="-122"/>
              </a:rPr>
              <a:t>     </a:t>
            </a:r>
            <a:r>
              <a:rPr sz="2400" spc="33" dirty="0" err="1">
                <a:latin typeface="微软雅黑" panose="020B0503020204020204" charset="-122"/>
                <a:ea typeface="微软雅黑" panose="020B0503020204020204" charset="-122"/>
                <a:cs typeface="微软雅黑" panose="020B0503020204020204" charset="-122"/>
              </a:rPr>
              <a:t>D．弗雷泽</a:t>
            </a:r>
            <a:endParaRPr sz="24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95302885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
        <p:nvSpPr>
          <p:cNvPr id="5" name="object 2"/>
          <p:cNvSpPr txBox="1"/>
          <p:nvPr/>
        </p:nvSpPr>
        <p:spPr>
          <a:xfrm>
            <a:off x="665443" y="2134111"/>
            <a:ext cx="7834831" cy="1477010"/>
          </a:xfrm>
          <a:prstGeom prst="rect">
            <a:avLst/>
          </a:prstGeom>
        </p:spPr>
        <p:txBody>
          <a:bodyPr vert="horz" wrap="square" lIns="0" tIns="0" rIns="0" bIns="0" rtlCol="0">
            <a:spAutoFit/>
          </a:bodyPr>
          <a:lstStyle/>
          <a:p>
            <a:pPr marL="17145"/>
            <a:r>
              <a:rPr lang="en-US" sz="2400" b="1" spc="33" dirty="0" err="1">
                <a:latin typeface="微软雅黑" panose="020B0503020204020204" charset="-122"/>
                <a:ea typeface="微软雅黑" panose="020B0503020204020204" charset="-122"/>
                <a:cs typeface="微软雅黑" panose="020B0503020204020204" charset="-122"/>
              </a:rPr>
              <a:t>1</a:t>
            </a:r>
            <a:r>
              <a:rPr lang="zh-CN" altLang="en-US" sz="2400" b="1" spc="33" dirty="0" err="1">
                <a:latin typeface="微软雅黑" panose="020B0503020204020204" charset="-122"/>
                <a:ea typeface="微软雅黑" panose="020B0503020204020204" charset="-122"/>
                <a:cs typeface="微软雅黑" panose="020B0503020204020204" charset="-122"/>
              </a:rPr>
              <a:t>、</a:t>
            </a:r>
            <a:r>
              <a:rPr sz="2400" b="1" spc="33" dirty="0">
                <a:latin typeface="微软雅黑" panose="020B0503020204020204" charset="-122"/>
                <a:ea typeface="微软雅黑" panose="020B0503020204020204" charset="-122"/>
                <a:cs typeface="微软雅黑" panose="020B0503020204020204" charset="-122"/>
              </a:rPr>
              <a:t>口头程式理论的提出者是</a:t>
            </a:r>
            <a:r>
              <a:rPr lang="en-US" altLang="zh-CN" sz="2400" b="1" spc="33" dirty="0" smtClean="0">
                <a:latin typeface="微软雅黑" panose="020B0503020204020204" charset="-122"/>
                <a:ea typeface="微软雅黑" panose="020B0503020204020204" charset="-122"/>
                <a:cs typeface="微软雅黑" panose="020B0503020204020204" charset="-122"/>
              </a:rPr>
              <a:t>【</a:t>
            </a:r>
            <a:r>
              <a:rPr lang="en-US" altLang="zh-CN" sz="2400" b="1" spc="33" dirty="0">
                <a:solidFill>
                  <a:srgbClr val="C00000"/>
                </a:solidFill>
                <a:latin typeface="微软雅黑" panose="020B0503020204020204" charset="-122"/>
                <a:ea typeface="微软雅黑" panose="020B0503020204020204" charset="-122"/>
                <a:cs typeface="微软雅黑" panose="020B0503020204020204" charset="-122"/>
              </a:rPr>
              <a:t> A </a:t>
            </a:r>
            <a:r>
              <a:rPr lang="en-US" altLang="zh-CN" sz="2400" b="1" spc="33" dirty="0" smtClean="0">
                <a:latin typeface="微软雅黑" panose="020B0503020204020204" charset="-122"/>
                <a:ea typeface="微软雅黑" panose="020B0503020204020204" charset="-122"/>
                <a:cs typeface="微软雅黑" panose="020B0503020204020204" charset="-122"/>
              </a:rPr>
              <a:t>】</a:t>
            </a:r>
            <a:endParaRPr sz="2400" dirty="0">
              <a:latin typeface="微软雅黑" panose="020B0503020204020204" charset="-122"/>
              <a:ea typeface="微软雅黑" panose="020B0503020204020204" charset="-122"/>
              <a:cs typeface="微软雅黑" panose="020B0503020204020204" charset="-122"/>
            </a:endParaRPr>
          </a:p>
          <a:p>
            <a:pPr marR="2934335">
              <a:lnSpc>
                <a:spcPct val="150000"/>
              </a:lnSpc>
            </a:pPr>
            <a:r>
              <a:rPr sz="2400" spc="27" dirty="0">
                <a:solidFill>
                  <a:srgbClr val="C00000"/>
                </a:solidFill>
                <a:latin typeface="微软雅黑" panose="020B0503020204020204" charset="-122"/>
                <a:ea typeface="微软雅黑" panose="020B0503020204020204" charset="-122"/>
                <a:cs typeface="微软雅黑" panose="020B0503020204020204" charset="-122"/>
              </a:rPr>
              <a:t>A </a:t>
            </a:r>
            <a:r>
              <a:rPr sz="2400" spc="7" dirty="0">
                <a:solidFill>
                  <a:srgbClr val="C00000"/>
                </a:solidFill>
                <a:latin typeface="微软雅黑" panose="020B0503020204020204" charset="-122"/>
                <a:ea typeface="微软雅黑" panose="020B0503020204020204" charset="-122"/>
                <a:cs typeface="微软雅黑" panose="020B0503020204020204" charset="-122"/>
              </a:rPr>
              <a:t>.</a:t>
            </a:r>
            <a:r>
              <a:rPr sz="2400" spc="-87" dirty="0">
                <a:solidFill>
                  <a:srgbClr val="C00000"/>
                </a:solidFill>
                <a:latin typeface="微软雅黑" panose="020B0503020204020204" charset="-122"/>
                <a:ea typeface="微软雅黑" panose="020B0503020204020204" charset="-122"/>
                <a:cs typeface="微软雅黑" panose="020B0503020204020204" charset="-122"/>
              </a:rPr>
              <a:t> </a:t>
            </a:r>
            <a:r>
              <a:rPr sz="2400" spc="33" dirty="0" err="1">
                <a:solidFill>
                  <a:srgbClr val="C00000"/>
                </a:solidFill>
                <a:latin typeface="微软雅黑" panose="020B0503020204020204" charset="-122"/>
                <a:ea typeface="微软雅黑" panose="020B0503020204020204" charset="-122"/>
                <a:cs typeface="微软雅黑" panose="020B0503020204020204" charset="-122"/>
              </a:rPr>
              <a:t>帕里·洛德</a:t>
            </a:r>
            <a:r>
              <a:rPr sz="2400" spc="33" dirty="0">
                <a:solidFill>
                  <a:srgbClr val="C00000"/>
                </a:solidFill>
                <a:latin typeface="微软雅黑" panose="020B0503020204020204" charset="-122"/>
                <a:ea typeface="微软雅黑" panose="020B0503020204020204" charset="-122"/>
                <a:cs typeface="微软雅黑" panose="020B0503020204020204" charset="-122"/>
              </a:rPr>
              <a:t>  </a:t>
            </a:r>
            <a:r>
              <a:rPr lang="en-US" sz="2400" spc="33" dirty="0">
                <a:solidFill>
                  <a:srgbClr val="C00000"/>
                </a:solidFill>
                <a:latin typeface="微软雅黑" panose="020B0503020204020204" charset="-122"/>
                <a:ea typeface="微软雅黑" panose="020B0503020204020204" charset="-122"/>
                <a:cs typeface="微软雅黑" panose="020B0503020204020204" charset="-122"/>
              </a:rPr>
              <a:t>  </a:t>
            </a:r>
            <a:r>
              <a:rPr sz="2400" spc="40" dirty="0" err="1">
                <a:latin typeface="微软雅黑" panose="020B0503020204020204" charset="-122"/>
                <a:ea typeface="微软雅黑" panose="020B0503020204020204" charset="-122"/>
                <a:cs typeface="微软雅黑" panose="020B0503020204020204" charset="-122"/>
              </a:rPr>
              <a:t>B．泰勒</a:t>
            </a:r>
            <a:r>
              <a:rPr sz="2400" spc="40" dirty="0">
                <a:latin typeface="微软雅黑" panose="020B0503020204020204" charset="-122"/>
                <a:ea typeface="微软雅黑" panose="020B0503020204020204" charset="-122"/>
                <a:cs typeface="微软雅黑" panose="020B0503020204020204" charset="-122"/>
              </a:rPr>
              <a:t>  </a:t>
            </a:r>
            <a:endParaRPr lang="en-US" sz="2400" spc="40" dirty="0">
              <a:latin typeface="微软雅黑" panose="020B0503020204020204" charset="-122"/>
              <a:ea typeface="微软雅黑" panose="020B0503020204020204" charset="-122"/>
              <a:cs typeface="微软雅黑" panose="020B0503020204020204" charset="-122"/>
            </a:endParaRPr>
          </a:p>
          <a:p>
            <a:pPr marR="2934335">
              <a:lnSpc>
                <a:spcPct val="150000"/>
              </a:lnSpc>
            </a:pPr>
            <a:r>
              <a:rPr sz="2400" spc="33" dirty="0" err="1">
                <a:latin typeface="微软雅黑" panose="020B0503020204020204" charset="-122"/>
                <a:ea typeface="微软雅黑" panose="020B0503020204020204" charset="-122"/>
                <a:cs typeface="微软雅黑" panose="020B0503020204020204" charset="-122"/>
              </a:rPr>
              <a:t>C．阿尔奈</a:t>
            </a:r>
            <a:r>
              <a:rPr sz="2400" spc="33" dirty="0">
                <a:latin typeface="微软雅黑" panose="020B0503020204020204" charset="-122"/>
                <a:ea typeface="微软雅黑" panose="020B0503020204020204" charset="-122"/>
                <a:cs typeface="微软雅黑" panose="020B0503020204020204" charset="-122"/>
              </a:rPr>
              <a:t>  </a:t>
            </a:r>
            <a:r>
              <a:rPr lang="en-US" sz="2400" spc="33" dirty="0">
                <a:latin typeface="微软雅黑" panose="020B0503020204020204" charset="-122"/>
                <a:ea typeface="微软雅黑" panose="020B0503020204020204" charset="-122"/>
                <a:cs typeface="微软雅黑" panose="020B0503020204020204" charset="-122"/>
              </a:rPr>
              <a:t>     </a:t>
            </a:r>
            <a:r>
              <a:rPr sz="2400" spc="33" dirty="0" err="1">
                <a:latin typeface="微软雅黑" panose="020B0503020204020204" charset="-122"/>
                <a:ea typeface="微软雅黑" panose="020B0503020204020204" charset="-122"/>
                <a:cs typeface="微软雅黑" panose="020B0503020204020204" charset="-122"/>
              </a:rPr>
              <a:t>D．弗雷泽</a:t>
            </a:r>
            <a:endParaRPr sz="2400" dirty="0">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162294346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404" y="1942867"/>
            <a:ext cx="8890293" cy="1523365"/>
          </a:xfrm>
          <a:prstGeom prst="rect">
            <a:avLst/>
          </a:prstGeom>
        </p:spPr>
        <p:txBody>
          <a:bodyPr vert="horz" wrap="square" lIns="0" tIns="0" rIns="0" bIns="0" rtlCol="0">
            <a:spAutoFit/>
          </a:bodyPr>
          <a:lstStyle/>
          <a:p>
            <a:pPr marR="6985">
              <a:lnSpc>
                <a:spcPct val="150000"/>
              </a:lnSpc>
            </a:pPr>
            <a:r>
              <a:rPr lang="en-US" sz="2600" b="1" spc="40" dirty="0">
                <a:latin typeface="微软雅黑" panose="020B0503020204020204" charset="-122"/>
                <a:ea typeface="微软雅黑" panose="020B0503020204020204" charset="-122"/>
                <a:cs typeface="微软雅黑" panose="020B0503020204020204" charset="-122"/>
              </a:rPr>
              <a:t>2</a:t>
            </a:r>
            <a:r>
              <a:rPr lang="zh-CN" altLang="en-US" sz="2600" b="1" spc="40" dirty="0" smtClean="0">
                <a:latin typeface="微软雅黑" panose="020B0503020204020204" charset="-122"/>
                <a:ea typeface="微软雅黑" panose="020B0503020204020204" charset="-122"/>
                <a:cs typeface="微软雅黑" panose="020B0503020204020204" charset="-122"/>
              </a:rPr>
              <a:t>、 </a:t>
            </a:r>
            <a:r>
              <a:rPr sz="2600" b="1" spc="40" dirty="0" smtClean="0">
                <a:latin typeface="微软雅黑" panose="020B0503020204020204" charset="-122"/>
                <a:ea typeface="微软雅黑" panose="020B0503020204020204" charset="-122"/>
                <a:cs typeface="微软雅黑" panose="020B0503020204020204" charset="-122"/>
              </a:rPr>
              <a:t>民间文学的传承性的形成与集体性的关系是</a:t>
            </a:r>
            <a:r>
              <a:rPr lang="en-US" altLang="zh-CN" sz="2600" b="1" spc="40" dirty="0">
                <a:latin typeface="微软雅黑" panose="020B0503020204020204" charset="-122"/>
                <a:ea typeface="微软雅黑" panose="020B0503020204020204" charset="-122"/>
                <a:cs typeface="微软雅黑" panose="020B0503020204020204" charset="-122"/>
              </a:rPr>
              <a:t>【 】</a:t>
            </a:r>
          </a:p>
          <a:p>
            <a:pPr marR="6985">
              <a:lnSpc>
                <a:spcPct val="150000"/>
              </a:lnSpc>
            </a:pPr>
            <a:r>
              <a:rPr sz="2000" spc="33" dirty="0">
                <a:latin typeface="微软雅黑" panose="020B0503020204020204" charset="-122"/>
                <a:ea typeface="微软雅黑" panose="020B0503020204020204" charset="-122"/>
                <a:cs typeface="微软雅黑" panose="020B0503020204020204" charset="-122"/>
              </a:rPr>
              <a:t>A</a:t>
            </a:r>
            <a:r>
              <a:rPr sz="2000" spc="33" dirty="0" smtClean="0">
                <a:latin typeface="微软雅黑" panose="020B0503020204020204" charset="-122"/>
                <a:ea typeface="微软雅黑" panose="020B0503020204020204" charset="-122"/>
                <a:cs typeface="微软雅黑" panose="020B0503020204020204" charset="-122"/>
              </a:rPr>
              <a:t>．</a:t>
            </a:r>
            <a:r>
              <a:rPr lang="zh-CN" altLang="en-US" sz="2000" spc="33" dirty="0" smtClean="0">
                <a:latin typeface="微软雅黑" panose="020B0503020204020204" charset="-122"/>
                <a:ea typeface="微软雅黑" panose="020B0503020204020204" charset="-122"/>
                <a:cs typeface="微软雅黑" panose="020B0503020204020204" charset="-122"/>
              </a:rPr>
              <a:t> </a:t>
            </a:r>
            <a:r>
              <a:rPr sz="2000" spc="33" dirty="0" smtClean="0">
                <a:latin typeface="微软雅黑" panose="020B0503020204020204" charset="-122"/>
                <a:ea typeface="微软雅黑" panose="020B0503020204020204" charset="-122"/>
                <a:cs typeface="微软雅黑" panose="020B0503020204020204" charset="-122"/>
              </a:rPr>
              <a:t>传承性等于集体性  </a:t>
            </a:r>
            <a:r>
              <a:rPr lang="en-US" sz="2000" spc="33" dirty="0" smtClean="0">
                <a:latin typeface="微软雅黑" panose="020B0503020204020204" charset="-122"/>
                <a:ea typeface="微软雅黑" panose="020B0503020204020204" charset="-122"/>
                <a:cs typeface="微软雅黑" panose="020B0503020204020204" charset="-122"/>
              </a:rPr>
              <a:t>       </a:t>
            </a:r>
            <a:r>
              <a:rPr sz="2000" spc="33" dirty="0">
                <a:latin typeface="微软雅黑" panose="020B0503020204020204" charset="-122"/>
                <a:ea typeface="微软雅黑" panose="020B0503020204020204" charset="-122"/>
                <a:cs typeface="微软雅黑" panose="020B0503020204020204" charset="-122"/>
              </a:rPr>
              <a:t>B</a:t>
            </a:r>
            <a:r>
              <a:rPr sz="2000" spc="33" dirty="0" smtClean="0">
                <a:latin typeface="微软雅黑" panose="020B0503020204020204" charset="-122"/>
                <a:ea typeface="微软雅黑" panose="020B0503020204020204" charset="-122"/>
                <a:cs typeface="微软雅黑" panose="020B0503020204020204" charset="-122"/>
              </a:rPr>
              <a:t>．</a:t>
            </a:r>
            <a:r>
              <a:rPr lang="zh-CN" altLang="en-US" sz="2000" spc="33" dirty="0" smtClean="0">
                <a:latin typeface="微软雅黑" panose="020B0503020204020204" charset="-122"/>
                <a:ea typeface="微软雅黑" panose="020B0503020204020204" charset="-122"/>
                <a:cs typeface="微软雅黑" panose="020B0503020204020204" charset="-122"/>
              </a:rPr>
              <a:t> </a:t>
            </a:r>
            <a:r>
              <a:rPr sz="2000" spc="33" dirty="0" smtClean="0">
                <a:latin typeface="微软雅黑" panose="020B0503020204020204" charset="-122"/>
                <a:ea typeface="微软雅黑" panose="020B0503020204020204" charset="-122"/>
                <a:cs typeface="微软雅黑" panose="020B0503020204020204" charset="-122"/>
              </a:rPr>
              <a:t>传承性受集体性制约  </a:t>
            </a:r>
            <a:endParaRPr lang="en-US" sz="2000" spc="33" dirty="0">
              <a:latin typeface="微软雅黑" panose="020B0503020204020204" charset="-122"/>
              <a:ea typeface="微软雅黑" panose="020B0503020204020204" charset="-122"/>
              <a:cs typeface="微软雅黑" panose="020B0503020204020204" charset="-122"/>
            </a:endParaRPr>
          </a:p>
          <a:p>
            <a:pPr marR="6985">
              <a:lnSpc>
                <a:spcPct val="150000"/>
              </a:lnSpc>
            </a:pPr>
            <a:r>
              <a:rPr sz="2000" spc="33" dirty="0">
                <a:latin typeface="微软雅黑" panose="020B0503020204020204" charset="-122"/>
                <a:ea typeface="微软雅黑" panose="020B0503020204020204" charset="-122"/>
                <a:cs typeface="微软雅黑" panose="020B0503020204020204" charset="-122"/>
              </a:rPr>
              <a:t>C</a:t>
            </a:r>
            <a:r>
              <a:rPr sz="2000" spc="33" dirty="0" smtClean="0">
                <a:latin typeface="微软雅黑" panose="020B0503020204020204" charset="-122"/>
                <a:ea typeface="微软雅黑" panose="020B0503020204020204" charset="-122"/>
                <a:cs typeface="微软雅黑" panose="020B0503020204020204" charset="-122"/>
              </a:rPr>
              <a:t>．</a:t>
            </a:r>
            <a:r>
              <a:rPr lang="zh-CN" altLang="en-US" sz="2000" spc="33" dirty="0" smtClean="0">
                <a:latin typeface="微软雅黑" panose="020B0503020204020204" charset="-122"/>
                <a:ea typeface="微软雅黑" panose="020B0503020204020204" charset="-122"/>
                <a:cs typeface="微软雅黑" panose="020B0503020204020204" charset="-122"/>
              </a:rPr>
              <a:t> </a:t>
            </a:r>
            <a:r>
              <a:rPr sz="2000" spc="33" dirty="0" smtClean="0">
                <a:latin typeface="微软雅黑" panose="020B0503020204020204" charset="-122"/>
                <a:ea typeface="微软雅黑" panose="020B0503020204020204" charset="-122"/>
                <a:cs typeface="微软雅黑" panose="020B0503020204020204" charset="-122"/>
              </a:rPr>
              <a:t>集体性受传承性制约  </a:t>
            </a:r>
            <a:r>
              <a:rPr lang="en-US" sz="2000" spc="33" dirty="0" smtClean="0">
                <a:latin typeface="微软雅黑" panose="020B0503020204020204" charset="-122"/>
                <a:ea typeface="微软雅黑" panose="020B0503020204020204" charset="-122"/>
                <a:cs typeface="微软雅黑" panose="020B0503020204020204" charset="-122"/>
              </a:rPr>
              <a:t>    </a:t>
            </a:r>
            <a:r>
              <a:rPr sz="2000" spc="40" dirty="0">
                <a:latin typeface="微软雅黑" panose="020B0503020204020204" charset="-122"/>
                <a:ea typeface="微软雅黑" panose="020B0503020204020204" charset="-122"/>
                <a:cs typeface="微软雅黑" panose="020B0503020204020204" charset="-122"/>
              </a:rPr>
              <a:t>D</a:t>
            </a:r>
            <a:r>
              <a:rPr sz="2000" spc="40" dirty="0" smtClean="0">
                <a:latin typeface="微软雅黑" panose="020B0503020204020204" charset="-122"/>
                <a:ea typeface="微软雅黑" panose="020B0503020204020204" charset="-122"/>
                <a:cs typeface="微软雅黑" panose="020B0503020204020204" charset="-122"/>
              </a:rPr>
              <a:t>．</a:t>
            </a:r>
            <a:r>
              <a:rPr lang="zh-CN" altLang="en-US" sz="2000" spc="40" dirty="0" smtClean="0">
                <a:latin typeface="微软雅黑" panose="020B0503020204020204" charset="-122"/>
                <a:ea typeface="微软雅黑" panose="020B0503020204020204" charset="-122"/>
                <a:cs typeface="微软雅黑" panose="020B0503020204020204" charset="-122"/>
              </a:rPr>
              <a:t> </a:t>
            </a:r>
            <a:r>
              <a:rPr sz="2000" spc="40" dirty="0" smtClean="0">
                <a:latin typeface="微软雅黑" panose="020B0503020204020204" charset="-122"/>
                <a:ea typeface="微软雅黑" panose="020B0503020204020204" charset="-122"/>
                <a:cs typeface="微软雅黑" panose="020B0503020204020204" charset="-122"/>
              </a:rPr>
              <a:t>集体性不利于传承性的形成</a:t>
            </a:r>
            <a:endParaRPr sz="20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62103251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
        <p:nvSpPr>
          <p:cNvPr id="5" name="object 2"/>
          <p:cNvSpPr txBox="1"/>
          <p:nvPr/>
        </p:nvSpPr>
        <p:spPr>
          <a:xfrm>
            <a:off x="710404" y="1942867"/>
            <a:ext cx="8890293" cy="1569660"/>
          </a:xfrm>
          <a:prstGeom prst="rect">
            <a:avLst/>
          </a:prstGeom>
        </p:spPr>
        <p:txBody>
          <a:bodyPr vert="horz" wrap="square" lIns="0" tIns="0" rIns="0" bIns="0" rtlCol="0">
            <a:spAutoFit/>
          </a:bodyPr>
          <a:lstStyle/>
          <a:p>
            <a:pPr marR="6985">
              <a:lnSpc>
                <a:spcPct val="150000"/>
              </a:lnSpc>
            </a:pPr>
            <a:r>
              <a:rPr lang="en-US" sz="2600" b="1" spc="40" dirty="0">
                <a:latin typeface="微软雅黑" panose="020B0503020204020204" charset="-122"/>
                <a:ea typeface="微软雅黑" panose="020B0503020204020204" charset="-122"/>
                <a:cs typeface="微软雅黑" panose="020B0503020204020204" charset="-122"/>
              </a:rPr>
              <a:t>2</a:t>
            </a:r>
            <a:r>
              <a:rPr lang="zh-CN" altLang="en-US" sz="2600" b="1" spc="40" dirty="0" smtClean="0">
                <a:latin typeface="微软雅黑" panose="020B0503020204020204" charset="-122"/>
                <a:ea typeface="微软雅黑" panose="020B0503020204020204" charset="-122"/>
                <a:cs typeface="微软雅黑" panose="020B0503020204020204" charset="-122"/>
              </a:rPr>
              <a:t>、 </a:t>
            </a:r>
            <a:r>
              <a:rPr sz="2600" b="1" spc="40" dirty="0" smtClean="0">
                <a:latin typeface="微软雅黑" panose="020B0503020204020204" charset="-122"/>
                <a:ea typeface="微软雅黑" panose="020B0503020204020204" charset="-122"/>
                <a:cs typeface="微软雅黑" panose="020B0503020204020204" charset="-122"/>
              </a:rPr>
              <a:t>民间文学的传承性的形成与集体性的关系是</a:t>
            </a:r>
            <a:r>
              <a:rPr lang="en-US" altLang="zh-CN" sz="2600" b="1" spc="40" dirty="0">
                <a:latin typeface="微软雅黑" panose="020B0503020204020204" charset="-122"/>
                <a:ea typeface="微软雅黑" panose="020B0503020204020204" charset="-122"/>
                <a:cs typeface="微软雅黑" panose="020B0503020204020204" charset="-122"/>
              </a:rPr>
              <a:t>【 </a:t>
            </a:r>
            <a:r>
              <a:rPr lang="en-US" altLang="zh-CN" sz="2400" b="1" spc="27" dirty="0">
                <a:solidFill>
                  <a:srgbClr val="C00000"/>
                </a:solidFill>
                <a:latin typeface="微软雅黑" panose="020B0503020204020204" charset="-122"/>
                <a:ea typeface="微软雅黑" panose="020B0503020204020204" charset="-122"/>
                <a:cs typeface="微软雅黑" panose="020B0503020204020204" charset="-122"/>
              </a:rPr>
              <a:t>B </a:t>
            </a:r>
            <a:r>
              <a:rPr lang="en-US" altLang="zh-CN" sz="2600" b="1" spc="40" dirty="0" smtClean="0">
                <a:latin typeface="微软雅黑" panose="020B0503020204020204" charset="-122"/>
                <a:ea typeface="微软雅黑" panose="020B0503020204020204" charset="-122"/>
                <a:cs typeface="微软雅黑" panose="020B0503020204020204" charset="-122"/>
              </a:rPr>
              <a:t>】</a:t>
            </a:r>
            <a:endParaRPr lang="en-US" altLang="zh-CN" sz="2600" b="1" spc="40" dirty="0">
              <a:latin typeface="微软雅黑" panose="020B0503020204020204" charset="-122"/>
              <a:ea typeface="微软雅黑" panose="020B0503020204020204" charset="-122"/>
              <a:cs typeface="微软雅黑" panose="020B0503020204020204" charset="-122"/>
            </a:endParaRPr>
          </a:p>
          <a:p>
            <a:pPr marR="6985">
              <a:lnSpc>
                <a:spcPct val="150000"/>
              </a:lnSpc>
            </a:pPr>
            <a:r>
              <a:rPr sz="2000" spc="33" dirty="0">
                <a:latin typeface="微软雅黑" panose="020B0503020204020204" charset="-122"/>
                <a:ea typeface="微软雅黑" panose="020B0503020204020204" charset="-122"/>
                <a:cs typeface="微软雅黑" panose="020B0503020204020204" charset="-122"/>
              </a:rPr>
              <a:t>A</a:t>
            </a:r>
            <a:r>
              <a:rPr sz="2000" spc="33" dirty="0" smtClean="0">
                <a:latin typeface="微软雅黑" panose="020B0503020204020204" charset="-122"/>
                <a:ea typeface="微软雅黑" panose="020B0503020204020204" charset="-122"/>
                <a:cs typeface="微软雅黑" panose="020B0503020204020204" charset="-122"/>
              </a:rPr>
              <a:t>．</a:t>
            </a:r>
            <a:r>
              <a:rPr lang="zh-CN" altLang="en-US" sz="2000" spc="33" dirty="0" smtClean="0">
                <a:latin typeface="微软雅黑" panose="020B0503020204020204" charset="-122"/>
                <a:ea typeface="微软雅黑" panose="020B0503020204020204" charset="-122"/>
                <a:cs typeface="微软雅黑" panose="020B0503020204020204" charset="-122"/>
              </a:rPr>
              <a:t> </a:t>
            </a:r>
            <a:r>
              <a:rPr sz="2000" spc="33" dirty="0" smtClean="0">
                <a:latin typeface="微软雅黑" panose="020B0503020204020204" charset="-122"/>
                <a:ea typeface="微软雅黑" panose="020B0503020204020204" charset="-122"/>
                <a:cs typeface="微软雅黑" panose="020B0503020204020204" charset="-122"/>
              </a:rPr>
              <a:t>传承性等于集体性  </a:t>
            </a:r>
            <a:r>
              <a:rPr lang="en-US" sz="2000" spc="33" dirty="0" smtClean="0">
                <a:latin typeface="微软雅黑" panose="020B0503020204020204" charset="-122"/>
                <a:ea typeface="微软雅黑" panose="020B0503020204020204" charset="-122"/>
                <a:cs typeface="微软雅黑" panose="020B0503020204020204" charset="-122"/>
              </a:rPr>
              <a:t>       </a:t>
            </a:r>
            <a:r>
              <a:rPr sz="2000" spc="33" dirty="0">
                <a:latin typeface="微软雅黑" panose="020B0503020204020204" charset="-122"/>
                <a:ea typeface="微软雅黑" panose="020B0503020204020204" charset="-122"/>
                <a:cs typeface="微软雅黑" panose="020B0503020204020204" charset="-122"/>
              </a:rPr>
              <a:t>B</a:t>
            </a:r>
            <a:r>
              <a:rPr sz="2000" spc="33" dirty="0" smtClean="0">
                <a:latin typeface="微软雅黑" panose="020B0503020204020204" charset="-122"/>
                <a:ea typeface="微软雅黑" panose="020B0503020204020204" charset="-122"/>
                <a:cs typeface="微软雅黑" panose="020B0503020204020204" charset="-122"/>
              </a:rPr>
              <a:t>．</a:t>
            </a:r>
            <a:r>
              <a:rPr lang="zh-CN" altLang="en-US" sz="2000" spc="33" dirty="0" smtClean="0">
                <a:latin typeface="微软雅黑" panose="020B0503020204020204" charset="-122"/>
                <a:ea typeface="微软雅黑" panose="020B0503020204020204" charset="-122"/>
                <a:cs typeface="微软雅黑" panose="020B0503020204020204" charset="-122"/>
              </a:rPr>
              <a:t> </a:t>
            </a:r>
            <a:r>
              <a:rPr sz="2000" spc="33" dirty="0" smtClean="0">
                <a:latin typeface="微软雅黑" panose="020B0503020204020204" charset="-122"/>
                <a:ea typeface="微软雅黑" panose="020B0503020204020204" charset="-122"/>
                <a:cs typeface="微软雅黑" panose="020B0503020204020204" charset="-122"/>
              </a:rPr>
              <a:t>传承性受集体性制约  </a:t>
            </a:r>
            <a:endParaRPr lang="en-US" sz="2000" spc="33" dirty="0">
              <a:latin typeface="微软雅黑" panose="020B0503020204020204" charset="-122"/>
              <a:ea typeface="微软雅黑" panose="020B0503020204020204" charset="-122"/>
              <a:cs typeface="微软雅黑" panose="020B0503020204020204" charset="-122"/>
            </a:endParaRPr>
          </a:p>
          <a:p>
            <a:pPr marR="6985">
              <a:lnSpc>
                <a:spcPct val="150000"/>
              </a:lnSpc>
            </a:pPr>
            <a:r>
              <a:rPr sz="2000" spc="33" dirty="0">
                <a:latin typeface="微软雅黑" panose="020B0503020204020204" charset="-122"/>
                <a:ea typeface="微软雅黑" panose="020B0503020204020204" charset="-122"/>
                <a:cs typeface="微软雅黑" panose="020B0503020204020204" charset="-122"/>
              </a:rPr>
              <a:t>C</a:t>
            </a:r>
            <a:r>
              <a:rPr sz="2000" spc="33" dirty="0" smtClean="0">
                <a:latin typeface="微软雅黑" panose="020B0503020204020204" charset="-122"/>
                <a:ea typeface="微软雅黑" panose="020B0503020204020204" charset="-122"/>
                <a:cs typeface="微软雅黑" panose="020B0503020204020204" charset="-122"/>
              </a:rPr>
              <a:t>．</a:t>
            </a:r>
            <a:r>
              <a:rPr lang="zh-CN" altLang="en-US" sz="2000" spc="33" dirty="0" smtClean="0">
                <a:latin typeface="微软雅黑" panose="020B0503020204020204" charset="-122"/>
                <a:ea typeface="微软雅黑" panose="020B0503020204020204" charset="-122"/>
                <a:cs typeface="微软雅黑" panose="020B0503020204020204" charset="-122"/>
              </a:rPr>
              <a:t> </a:t>
            </a:r>
            <a:r>
              <a:rPr sz="2000" spc="33" dirty="0" smtClean="0">
                <a:latin typeface="微软雅黑" panose="020B0503020204020204" charset="-122"/>
                <a:ea typeface="微软雅黑" panose="020B0503020204020204" charset="-122"/>
                <a:cs typeface="微软雅黑" panose="020B0503020204020204" charset="-122"/>
              </a:rPr>
              <a:t>集体性受传承性制约  </a:t>
            </a:r>
            <a:r>
              <a:rPr lang="en-US" sz="2000" spc="33" dirty="0" smtClean="0">
                <a:latin typeface="微软雅黑" panose="020B0503020204020204" charset="-122"/>
                <a:ea typeface="微软雅黑" panose="020B0503020204020204" charset="-122"/>
                <a:cs typeface="微软雅黑" panose="020B0503020204020204" charset="-122"/>
              </a:rPr>
              <a:t>    </a:t>
            </a:r>
            <a:r>
              <a:rPr sz="2000" spc="40" dirty="0">
                <a:latin typeface="微软雅黑" panose="020B0503020204020204" charset="-122"/>
                <a:ea typeface="微软雅黑" panose="020B0503020204020204" charset="-122"/>
                <a:cs typeface="微软雅黑" panose="020B0503020204020204" charset="-122"/>
              </a:rPr>
              <a:t>D</a:t>
            </a:r>
            <a:r>
              <a:rPr sz="2000" spc="40" dirty="0" smtClean="0">
                <a:latin typeface="微软雅黑" panose="020B0503020204020204" charset="-122"/>
                <a:ea typeface="微软雅黑" panose="020B0503020204020204" charset="-122"/>
                <a:cs typeface="微软雅黑" panose="020B0503020204020204" charset="-122"/>
              </a:rPr>
              <a:t>．</a:t>
            </a:r>
            <a:r>
              <a:rPr lang="zh-CN" altLang="en-US" sz="2000" spc="40" dirty="0" smtClean="0">
                <a:latin typeface="微软雅黑" panose="020B0503020204020204" charset="-122"/>
                <a:ea typeface="微软雅黑" panose="020B0503020204020204" charset="-122"/>
                <a:cs typeface="微软雅黑" panose="020B0503020204020204" charset="-122"/>
              </a:rPr>
              <a:t> </a:t>
            </a:r>
            <a:r>
              <a:rPr sz="2000" spc="40" dirty="0" smtClean="0">
                <a:latin typeface="微软雅黑" panose="020B0503020204020204" charset="-122"/>
                <a:ea typeface="微软雅黑" panose="020B0503020204020204" charset="-122"/>
                <a:cs typeface="微软雅黑" panose="020B0503020204020204" charset="-122"/>
              </a:rPr>
              <a:t>集体性不利于传承性的形成</a:t>
            </a:r>
            <a:endParaRPr sz="2000" dirty="0">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1715933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ChangeArrowheads="1"/>
          </p:cNvSpPr>
          <p:nvPr/>
        </p:nvSpPr>
        <p:spPr bwMode="auto">
          <a:xfrm>
            <a:off x="1208335" y="2475754"/>
            <a:ext cx="9373840" cy="175323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457200" algn="l" defTabSz="914400" rtl="0" eaLnBrk="0" fontAlgn="base" latinLnBrk="0" hangingPunct="0">
              <a:lnSpc>
                <a:spcPct val="150000"/>
              </a:lnSpc>
              <a:spcBef>
                <a:spcPct val="0"/>
              </a:spcBef>
              <a:spcAft>
                <a:spcPct val="0"/>
              </a:spcAft>
              <a:buClrTx/>
              <a:buSzTx/>
              <a:buFontTx/>
              <a:buNone/>
            </a:pPr>
            <a:r>
              <a:rPr lang="en-US" altLang="zh-CN" sz="2400" dirty="0">
                <a:ln>
                  <a:noFill/>
                </a:ln>
                <a:effectLst/>
                <a:latin typeface="微软雅黑" panose="020B0503020204020204" charset="-122"/>
                <a:ea typeface="微软雅黑" panose="020B0503020204020204" charset="-122"/>
                <a:cs typeface="Calibri" panose="020F0502020204030204" charset="0"/>
                <a:sym typeface="+mn-ea"/>
              </a:rPr>
              <a:t>1</a:t>
            </a:r>
            <a:r>
              <a:rPr lang="zh-CN" altLang="en-US" sz="2400" dirty="0">
                <a:ln>
                  <a:noFill/>
                </a:ln>
                <a:effectLst/>
                <a:latin typeface="微软雅黑" panose="020B0503020204020204" charset="-122"/>
                <a:ea typeface="微软雅黑" panose="020B0503020204020204" charset="-122"/>
                <a:cs typeface="Calibri" panose="020F0502020204030204" charset="0"/>
                <a:sym typeface="+mn-ea"/>
              </a:rPr>
              <a:t>、民间文学是源于原始社会时期的（   </a:t>
            </a:r>
            <a:r>
              <a:rPr lang="zh-CN" altLang="en-US" sz="2400" dirty="0">
                <a:ln>
                  <a:noFill/>
                </a:ln>
                <a:solidFill>
                  <a:srgbClr val="C00000"/>
                </a:solidFill>
                <a:effectLst/>
                <a:latin typeface="微软雅黑" panose="020B0503020204020204" charset="-122"/>
                <a:ea typeface="微软雅黑" panose="020B0503020204020204" charset="-122"/>
                <a:cs typeface="Calibri" panose="020F0502020204030204" charset="0"/>
                <a:sym typeface="+mn-ea"/>
              </a:rPr>
              <a:t> 口头文学活动 </a:t>
            </a:r>
            <a:r>
              <a:rPr lang="zh-CN" altLang="en-US" sz="2400" dirty="0">
                <a:ln>
                  <a:noFill/>
                </a:ln>
                <a:effectLst/>
                <a:latin typeface="微软雅黑" panose="020B0503020204020204" charset="-122"/>
                <a:ea typeface="微软雅黑" panose="020B0503020204020204" charset="-122"/>
                <a:cs typeface="Calibri" panose="020F0502020204030204" charset="0"/>
                <a:sym typeface="+mn-ea"/>
              </a:rPr>
              <a:t>  ），</a:t>
            </a:r>
            <a:r>
              <a:rPr kumimoji="0" lang="zh-CN" altLang="en-US" sz="2400" b="0" i="0" u="none" strike="noStrike" cap="none" normalizeH="0" baseline="0" dirty="0">
                <a:ln>
                  <a:noFill/>
                </a:ln>
                <a:solidFill>
                  <a:schemeClr val="tx1"/>
                </a:solidFill>
                <a:effectLst/>
                <a:latin typeface="微软雅黑" panose="020B0503020204020204" charset="-122"/>
                <a:ea typeface="微软雅黑" panose="020B0503020204020204" charset="-122"/>
                <a:cs typeface="Calibri" panose="020F0502020204030204" charset="0"/>
              </a:rPr>
              <a:t>是一个民族在生活语境里</a:t>
            </a:r>
            <a:r>
              <a:rPr kumimoji="0" lang="zh-CN" altLang="en-US" sz="2400" b="0" i="0" u="none" strike="noStrike" cap="none" normalizeH="0" baseline="0" dirty="0">
                <a:ln>
                  <a:noFill/>
                </a:ln>
                <a:effectLst/>
                <a:latin typeface="微软雅黑" panose="020B0503020204020204" charset="-122"/>
                <a:ea typeface="微软雅黑" panose="020B0503020204020204" charset="-122"/>
                <a:cs typeface="Calibri" panose="020F0502020204030204" charset="0"/>
              </a:rPr>
              <a:t> （     </a:t>
            </a:r>
            <a:r>
              <a:rPr kumimoji="0" lang="zh-CN" altLang="en-US" sz="2400" b="0" i="0" u="none" strike="noStrike" cap="none" normalizeH="0" baseline="0" dirty="0">
                <a:ln>
                  <a:noFill/>
                </a:ln>
                <a:solidFill>
                  <a:srgbClr val="C00000"/>
                </a:solidFill>
                <a:effectLst/>
                <a:latin typeface="微软雅黑" panose="020B0503020204020204" charset="-122"/>
                <a:ea typeface="微软雅黑" panose="020B0503020204020204" charset="-122"/>
                <a:cs typeface="Calibri" panose="020F0502020204030204" charset="0"/>
              </a:rPr>
              <a:t>集体创作</a:t>
            </a:r>
            <a:r>
              <a:rPr kumimoji="0" lang="zh-CN" altLang="en-US" sz="2400" b="0" i="0" u="none" strike="noStrike" cap="none" normalizeH="0" baseline="0" dirty="0">
                <a:ln>
                  <a:noFill/>
                </a:ln>
                <a:effectLst/>
                <a:latin typeface="微软雅黑" panose="020B0503020204020204" charset="-122"/>
                <a:ea typeface="微软雅黑" panose="020B0503020204020204" charset="-122"/>
                <a:cs typeface="Calibri" panose="020F0502020204030204" charset="0"/>
              </a:rPr>
              <a:t> ）</a:t>
            </a:r>
            <a:r>
              <a:rPr kumimoji="0" lang="zh-CN" altLang="en-US" sz="2400" b="0" i="0" strike="noStrike" cap="none" normalizeH="0" baseline="0" dirty="0">
                <a:ln>
                  <a:noFill/>
                </a:ln>
                <a:effectLst/>
                <a:latin typeface="微软雅黑" panose="020B0503020204020204" charset="-122"/>
                <a:ea typeface="微软雅黑" panose="020B0503020204020204" charset="-122"/>
                <a:cs typeface="Calibri" panose="020F0502020204030204" charset="0"/>
              </a:rPr>
              <a:t>          </a:t>
            </a:r>
            <a:r>
              <a:rPr kumimoji="0" lang="zh-CN" altLang="en-US" sz="2400" b="0" i="0" u="none" strike="noStrike" cap="none" normalizeH="0" baseline="0" dirty="0">
                <a:ln>
                  <a:noFill/>
                </a:ln>
                <a:solidFill>
                  <a:schemeClr val="tx1"/>
                </a:solidFill>
                <a:effectLst/>
                <a:latin typeface="微软雅黑" panose="020B0503020204020204" charset="-122"/>
                <a:ea typeface="微软雅黑" panose="020B0503020204020204" charset="-122"/>
                <a:cs typeface="Calibri" panose="020F0502020204030204" charset="0"/>
              </a:rPr>
              <a:t>、在漫长历史中传承发展的（   </a:t>
            </a:r>
            <a:r>
              <a:rPr kumimoji="0" lang="zh-CN" altLang="en-US" sz="2400" b="0" i="0" u="none" strike="noStrike" cap="none" normalizeH="0" baseline="0" dirty="0">
                <a:ln>
                  <a:noFill/>
                </a:ln>
                <a:solidFill>
                  <a:srgbClr val="C00000"/>
                </a:solidFill>
                <a:effectLst/>
                <a:latin typeface="微软雅黑" panose="020B0503020204020204" charset="-122"/>
                <a:ea typeface="微软雅黑" panose="020B0503020204020204" charset="-122"/>
                <a:cs typeface="Calibri" panose="020F0502020204030204" charset="0"/>
              </a:rPr>
              <a:t>语言艺术</a:t>
            </a:r>
            <a:r>
              <a:rPr kumimoji="0" lang="zh-CN" altLang="en-US" sz="2400" b="0" i="0" u="none" strike="noStrike" cap="none" normalizeH="0" baseline="0" dirty="0">
                <a:ln>
                  <a:noFill/>
                </a:ln>
                <a:solidFill>
                  <a:schemeClr val="tx1"/>
                </a:solidFill>
                <a:effectLst/>
                <a:latin typeface="微软雅黑" panose="020B0503020204020204" charset="-122"/>
                <a:ea typeface="微软雅黑" panose="020B0503020204020204" charset="-122"/>
                <a:cs typeface="Calibri" panose="020F0502020204030204" charset="0"/>
              </a:rPr>
              <a:t> ）</a:t>
            </a:r>
          </a:p>
        </p:txBody>
      </p:sp>
      <p:sp>
        <p:nvSpPr>
          <p:cNvPr id="5" name="TextBox 1"/>
          <p:cNvSpPr txBox="1"/>
          <p:nvPr/>
        </p:nvSpPr>
        <p:spPr>
          <a:xfrm>
            <a:off x="901456" y="1894697"/>
            <a:ext cx="3124218" cy="581057"/>
          </a:xfrm>
          <a:prstGeom prst="rect">
            <a:avLst/>
          </a:prstGeom>
          <a:noFill/>
        </p:spPr>
        <p:txBody>
          <a:bodyPr wrap="square" rtlCol="0">
            <a:spAutoFit/>
          </a:bodyPr>
          <a:lstStyle/>
          <a:p>
            <a:pPr indent="612140">
              <a:lnSpc>
                <a:spcPct val="150000"/>
              </a:lnSpc>
            </a:pPr>
            <a:r>
              <a:rPr lang="zh-CN" altLang="en-US" sz="2400" b="1" dirty="0">
                <a:solidFill>
                  <a:srgbClr val="C00000"/>
                </a:solidFill>
                <a:latin typeface="微软雅黑" panose="020B0503020204020204" charset="-122"/>
                <a:ea typeface="微软雅黑" panose="020B0503020204020204" charset="-122"/>
              </a:rPr>
              <a:t>知识点检验</a:t>
            </a:r>
          </a:p>
        </p:txBody>
      </p:sp>
      <p:pic>
        <p:nvPicPr>
          <p:cNvPr id="6" name="图片 5"/>
          <p:cNvPicPr>
            <a:picLocks noChangeAspect="1"/>
          </p:cNvPicPr>
          <p:nvPr/>
        </p:nvPicPr>
        <p:blipFill>
          <a:blip r:embed="rId3"/>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20411897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565" y="1885315"/>
            <a:ext cx="9471660" cy="1477010"/>
          </a:xfrm>
          <a:prstGeom prst="rect">
            <a:avLst/>
          </a:prstGeom>
        </p:spPr>
        <p:txBody>
          <a:bodyPr vert="horz" wrap="square" lIns="0" tIns="0" rIns="0" bIns="0" rtlCol="0">
            <a:spAutoFit/>
          </a:bodyPr>
          <a:lstStyle/>
          <a:p>
            <a:pPr>
              <a:lnSpc>
                <a:spcPct val="150000"/>
              </a:lnSpc>
            </a:pPr>
            <a:r>
              <a:rPr lang="zh-CN" altLang="en-US" sz="2400" b="1" dirty="0">
                <a:latin typeface="微软雅黑" panose="020B0503020204020204" charset="-122"/>
                <a:ea typeface="微软雅黑" panose="020B0503020204020204" charset="-122"/>
                <a:cs typeface="Calibri" panose="020F0502020204030204" charset="0"/>
              </a:rPr>
              <a:t> 3、</a:t>
            </a:r>
            <a:r>
              <a:rPr lang="zh-CN" altLang="en-US" sz="2400" b="1" u="sng" dirty="0">
                <a:solidFill>
                  <a:srgbClr val="FF0000"/>
                </a:solidFill>
                <a:latin typeface="微软雅黑" panose="020B0503020204020204" charset="-122"/>
                <a:ea typeface="微软雅黑" panose="020B0503020204020204" charset="-122"/>
                <a:cs typeface="Calibri" panose="020F0502020204030204" charset="0"/>
              </a:rPr>
              <a:t>         </a:t>
            </a:r>
            <a:r>
              <a:rPr lang="zh-CN" altLang="en-US" sz="2400" b="1" dirty="0">
                <a:latin typeface="微软雅黑" panose="020B0503020204020204" charset="-122"/>
                <a:ea typeface="微软雅黑" panose="020B0503020204020204" charset="-122"/>
                <a:cs typeface="Calibri" panose="020F0502020204030204" charset="0"/>
              </a:rPr>
              <a:t>是民间文学在创作流传方式上的本质特征</a:t>
            </a:r>
            <a:r>
              <a:rPr lang="en-US" altLang="zh-CN" sz="2400" b="1" spc="113" dirty="0">
                <a:latin typeface="微软雅黑" panose="020B0503020204020204" charset="-122"/>
                <a:ea typeface="微软雅黑" panose="020B0503020204020204" charset="-122"/>
                <a:cs typeface="微软雅黑" panose="020B0503020204020204" charset="-122"/>
              </a:rPr>
              <a:t>【</a:t>
            </a:r>
            <a:r>
              <a:rPr lang="en-US" sz="2400" b="1" spc="27" dirty="0">
                <a:solidFill>
                  <a:srgbClr val="C00000"/>
                </a:solidFill>
                <a:latin typeface="微软雅黑" panose="020B0503020204020204" charset="-122"/>
                <a:ea typeface="微软雅黑" panose="020B0503020204020204" charset="-122"/>
                <a:cs typeface="微软雅黑" panose="020B0503020204020204" charset="-122"/>
              </a:rPr>
              <a:t>  </a:t>
            </a:r>
            <a:r>
              <a:rPr lang="en-US" altLang="zh-CN" sz="2400" b="1" spc="27" dirty="0">
                <a:latin typeface="微软雅黑" panose="020B0503020204020204" charset="-122"/>
                <a:ea typeface="微软雅黑" panose="020B0503020204020204" charset="-122"/>
                <a:cs typeface="微软雅黑" panose="020B0503020204020204" charset="-122"/>
              </a:rPr>
              <a:t>】</a:t>
            </a:r>
            <a:endParaRPr sz="2400" b="1" dirty="0">
              <a:latin typeface="微软雅黑" panose="020B0503020204020204" charset="-122"/>
              <a:ea typeface="微软雅黑" panose="020B0503020204020204" charset="-122"/>
              <a:cs typeface="微软雅黑" panose="020B0503020204020204" charset="-122"/>
            </a:endParaRPr>
          </a:p>
          <a:p>
            <a:pPr marR="2481580">
              <a:lnSpc>
                <a:spcPct val="150000"/>
              </a:lnSpc>
            </a:pPr>
            <a:r>
              <a:rPr sz="2000" spc="33" dirty="0">
                <a:latin typeface="微软雅黑" panose="020B0503020204020204" charset="-122"/>
                <a:ea typeface="微软雅黑" panose="020B0503020204020204" charset="-122"/>
                <a:cs typeface="微软雅黑" panose="020B0503020204020204" charset="-122"/>
              </a:rPr>
              <a:t>A</a:t>
            </a:r>
            <a:r>
              <a:rPr lang="en-US" sz="2000" spc="33" dirty="0" smtClean="0">
                <a:latin typeface="微软雅黑" panose="020B0503020204020204" charset="-122"/>
                <a:ea typeface="微软雅黑" panose="020B0503020204020204" charset="-122"/>
                <a:cs typeface="微软雅黑" panose="020B0503020204020204" charset="-122"/>
              </a:rPr>
              <a:t>.</a:t>
            </a:r>
            <a:r>
              <a:rPr lang="zh-CN" altLang="en-US" sz="2000" spc="33" dirty="0" smtClean="0">
                <a:latin typeface="微软雅黑" panose="020B0503020204020204" charset="-122"/>
                <a:ea typeface="微软雅黑" panose="020B0503020204020204" charset="-122"/>
                <a:cs typeface="微软雅黑" panose="020B0503020204020204" charset="-122"/>
              </a:rPr>
              <a:t> </a:t>
            </a:r>
            <a:r>
              <a:rPr sz="2000" spc="33" dirty="0" smtClean="0">
                <a:latin typeface="微软雅黑" panose="020B0503020204020204" charset="-122"/>
                <a:ea typeface="微软雅黑" panose="020B0503020204020204" charset="-122"/>
                <a:cs typeface="微软雅黑" panose="020B0503020204020204" charset="-122"/>
              </a:rPr>
              <a:t>集体性  </a:t>
            </a:r>
            <a:r>
              <a:rPr lang="en-US" sz="2000" spc="33" dirty="0" smtClean="0">
                <a:latin typeface="微软雅黑" panose="020B0503020204020204" charset="-122"/>
                <a:ea typeface="微软雅黑" panose="020B0503020204020204" charset="-122"/>
                <a:cs typeface="微软雅黑" panose="020B0503020204020204" charset="-122"/>
              </a:rPr>
              <a:t>                                 </a:t>
            </a:r>
            <a:r>
              <a:rPr sz="2000" spc="33" dirty="0">
                <a:latin typeface="微软雅黑" panose="020B0503020204020204" charset="-122"/>
                <a:ea typeface="微软雅黑" panose="020B0503020204020204" charset="-122"/>
                <a:cs typeface="微软雅黑" panose="020B0503020204020204" charset="-122"/>
              </a:rPr>
              <a:t>B</a:t>
            </a:r>
            <a:r>
              <a:rPr lang="en-US" sz="2000" spc="33" dirty="0" smtClean="0">
                <a:latin typeface="微软雅黑" panose="020B0503020204020204" charset="-122"/>
                <a:ea typeface="微软雅黑" panose="020B0503020204020204" charset="-122"/>
                <a:cs typeface="微软雅黑" panose="020B0503020204020204" charset="-122"/>
              </a:rPr>
              <a:t>.</a:t>
            </a:r>
            <a:r>
              <a:rPr lang="zh-CN" altLang="en-US" sz="2000" spc="33" dirty="0" smtClean="0">
                <a:latin typeface="微软雅黑" panose="020B0503020204020204" charset="-122"/>
                <a:ea typeface="微软雅黑" panose="020B0503020204020204" charset="-122"/>
                <a:cs typeface="微软雅黑" panose="020B0503020204020204" charset="-122"/>
              </a:rPr>
              <a:t> </a:t>
            </a:r>
            <a:r>
              <a:rPr sz="2000" spc="33" dirty="0" smtClean="0">
                <a:latin typeface="微软雅黑" panose="020B0503020204020204" charset="-122"/>
                <a:ea typeface="微软雅黑" panose="020B0503020204020204" charset="-122"/>
                <a:cs typeface="微软雅黑" panose="020B0503020204020204" charset="-122"/>
              </a:rPr>
              <a:t>传承性</a:t>
            </a:r>
            <a:endParaRPr lang="en-US" sz="2000" spc="33" dirty="0">
              <a:latin typeface="微软雅黑" panose="020B0503020204020204" charset="-122"/>
              <a:ea typeface="微软雅黑" panose="020B0503020204020204" charset="-122"/>
              <a:cs typeface="微软雅黑" panose="020B0503020204020204" charset="-122"/>
            </a:endParaRPr>
          </a:p>
          <a:p>
            <a:pPr marR="2481580">
              <a:lnSpc>
                <a:spcPct val="150000"/>
              </a:lnSpc>
            </a:pPr>
            <a:r>
              <a:rPr sz="2000" spc="33" dirty="0">
                <a:latin typeface="微软雅黑" panose="020B0503020204020204" charset="-122"/>
                <a:ea typeface="微软雅黑" panose="020B0503020204020204" charset="-122"/>
                <a:cs typeface="微软雅黑" panose="020B0503020204020204" charset="-122"/>
              </a:rPr>
              <a:t>C</a:t>
            </a:r>
            <a:r>
              <a:rPr lang="en-US" sz="2000" spc="33" dirty="0">
                <a:latin typeface="微软雅黑" panose="020B0503020204020204" charset="-122"/>
                <a:ea typeface="微软雅黑" panose="020B0503020204020204" charset="-122"/>
                <a:cs typeface="微软雅黑" panose="020B0503020204020204" charset="-122"/>
              </a:rPr>
              <a:t>.</a:t>
            </a:r>
            <a:r>
              <a:rPr lang="zh-CN" altLang="en-US" sz="2000" spc="33" dirty="0">
                <a:latin typeface="微软雅黑" panose="020B0503020204020204" charset="-122"/>
                <a:ea typeface="微软雅黑" panose="020B0503020204020204" charset="-122"/>
                <a:cs typeface="微软雅黑" panose="020B0503020204020204" charset="-122"/>
              </a:rPr>
              <a:t>口头性   </a:t>
            </a:r>
            <a:r>
              <a:rPr sz="2000" spc="33" dirty="0">
                <a:latin typeface="微软雅黑" panose="020B0503020204020204" charset="-122"/>
                <a:ea typeface="微软雅黑" panose="020B0503020204020204" charset="-122"/>
                <a:cs typeface="微软雅黑" panose="020B0503020204020204" charset="-122"/>
              </a:rPr>
              <a:t>  </a:t>
            </a:r>
            <a:r>
              <a:rPr lang="en-US" sz="2000" spc="33" dirty="0">
                <a:latin typeface="微软雅黑" panose="020B0503020204020204" charset="-122"/>
                <a:ea typeface="微软雅黑" panose="020B0503020204020204" charset="-122"/>
                <a:cs typeface="微软雅黑" panose="020B0503020204020204" charset="-122"/>
              </a:rPr>
              <a:t>                              </a:t>
            </a:r>
            <a:r>
              <a:rPr sz="2000" spc="7" dirty="0">
                <a:latin typeface="微软雅黑" panose="020B0503020204020204" charset="-122"/>
                <a:ea typeface="微软雅黑" panose="020B0503020204020204" charset="-122"/>
                <a:cs typeface="微软雅黑" panose="020B0503020204020204" charset="-122"/>
              </a:rPr>
              <a:t>D</a:t>
            </a:r>
            <a:r>
              <a:rPr lang="en-US" sz="2000" spc="33" dirty="0">
                <a:latin typeface="微软雅黑" panose="020B0503020204020204" charset="-122"/>
                <a:ea typeface="微软雅黑" panose="020B0503020204020204" charset="-122"/>
                <a:cs typeface="微软雅黑" panose="020B0503020204020204" charset="-122"/>
              </a:rPr>
              <a:t>.</a:t>
            </a:r>
            <a:r>
              <a:rPr lang="zh-CN" altLang="en-US" sz="2000" spc="33" dirty="0">
                <a:latin typeface="微软雅黑" panose="020B0503020204020204" charset="-122"/>
                <a:ea typeface="微软雅黑" panose="020B0503020204020204" charset="-122"/>
                <a:cs typeface="微软雅黑" panose="020B0503020204020204" charset="-122"/>
              </a:rPr>
              <a:t>变异性</a:t>
            </a:r>
            <a:endParaRPr sz="20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14085917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
        <p:nvSpPr>
          <p:cNvPr id="5" name="object 2"/>
          <p:cNvSpPr txBox="1"/>
          <p:nvPr/>
        </p:nvSpPr>
        <p:spPr>
          <a:xfrm>
            <a:off x="710565" y="1885315"/>
            <a:ext cx="9471660" cy="1477010"/>
          </a:xfrm>
          <a:prstGeom prst="rect">
            <a:avLst/>
          </a:prstGeom>
        </p:spPr>
        <p:txBody>
          <a:bodyPr vert="horz" wrap="square" lIns="0" tIns="0" rIns="0" bIns="0" rtlCol="0">
            <a:spAutoFit/>
          </a:bodyPr>
          <a:lstStyle/>
          <a:p>
            <a:pPr>
              <a:lnSpc>
                <a:spcPct val="150000"/>
              </a:lnSpc>
            </a:pPr>
            <a:r>
              <a:rPr lang="zh-CN" altLang="en-US" sz="2400" b="1" dirty="0">
                <a:latin typeface="微软雅黑" panose="020B0503020204020204" charset="-122"/>
                <a:ea typeface="微软雅黑" panose="020B0503020204020204" charset="-122"/>
                <a:cs typeface="Calibri" panose="020F0502020204030204" charset="0"/>
              </a:rPr>
              <a:t> 3、</a:t>
            </a:r>
            <a:r>
              <a:rPr lang="zh-CN" altLang="en-US" sz="2400" b="1" u="sng" dirty="0">
                <a:solidFill>
                  <a:srgbClr val="FF0000"/>
                </a:solidFill>
                <a:latin typeface="微软雅黑" panose="020B0503020204020204" charset="-122"/>
                <a:ea typeface="微软雅黑" panose="020B0503020204020204" charset="-122"/>
                <a:cs typeface="Calibri" panose="020F0502020204030204" charset="0"/>
              </a:rPr>
              <a:t>         </a:t>
            </a:r>
            <a:r>
              <a:rPr lang="zh-CN" altLang="en-US" sz="2400" b="1" dirty="0">
                <a:latin typeface="微软雅黑" panose="020B0503020204020204" charset="-122"/>
                <a:ea typeface="微软雅黑" panose="020B0503020204020204" charset="-122"/>
                <a:cs typeface="Calibri" panose="020F0502020204030204" charset="0"/>
              </a:rPr>
              <a:t>是民间文学在创作流传方式上的本质特征</a:t>
            </a:r>
            <a:r>
              <a:rPr lang="en-US" altLang="zh-CN" sz="2400" b="1" spc="113" dirty="0">
                <a:latin typeface="微软雅黑" panose="020B0503020204020204" charset="-122"/>
                <a:ea typeface="微软雅黑" panose="020B0503020204020204" charset="-122"/>
                <a:cs typeface="微软雅黑" panose="020B0503020204020204" charset="-122"/>
              </a:rPr>
              <a:t>【</a:t>
            </a:r>
            <a:r>
              <a:rPr lang="en-US" sz="2400" b="1" spc="27" dirty="0">
                <a:solidFill>
                  <a:srgbClr val="C00000"/>
                </a:solidFill>
                <a:latin typeface="微软雅黑" panose="020B0503020204020204" charset="-122"/>
                <a:ea typeface="微软雅黑" panose="020B0503020204020204" charset="-122"/>
                <a:cs typeface="微软雅黑" panose="020B0503020204020204" charset="-122"/>
              </a:rPr>
              <a:t> </a:t>
            </a:r>
            <a:r>
              <a:rPr lang="en-US" altLang="zh-CN" sz="2400" b="1" spc="27" dirty="0">
                <a:solidFill>
                  <a:srgbClr val="C00000"/>
                </a:solidFill>
                <a:latin typeface="微软雅黑" panose="020B0503020204020204" charset="-122"/>
                <a:ea typeface="微软雅黑" panose="020B0503020204020204" charset="-122"/>
                <a:cs typeface="微软雅黑" panose="020B0503020204020204" charset="-122"/>
              </a:rPr>
              <a:t>A</a:t>
            </a:r>
            <a:r>
              <a:rPr lang="en-US" sz="2400" b="1" spc="27" dirty="0" smtClean="0">
                <a:solidFill>
                  <a:srgbClr val="C00000"/>
                </a:solidFill>
                <a:latin typeface="微软雅黑" panose="020B0503020204020204" charset="-122"/>
                <a:ea typeface="微软雅黑" panose="020B0503020204020204" charset="-122"/>
                <a:cs typeface="微软雅黑" panose="020B0503020204020204" charset="-122"/>
              </a:rPr>
              <a:t> </a:t>
            </a:r>
            <a:r>
              <a:rPr lang="en-US" altLang="zh-CN" sz="2400" b="1" spc="27" dirty="0">
                <a:latin typeface="微软雅黑" panose="020B0503020204020204" charset="-122"/>
                <a:ea typeface="微软雅黑" panose="020B0503020204020204" charset="-122"/>
                <a:cs typeface="微软雅黑" panose="020B0503020204020204" charset="-122"/>
              </a:rPr>
              <a:t>】</a:t>
            </a:r>
            <a:endParaRPr sz="2400" b="1" dirty="0">
              <a:latin typeface="微软雅黑" panose="020B0503020204020204" charset="-122"/>
              <a:ea typeface="微软雅黑" panose="020B0503020204020204" charset="-122"/>
              <a:cs typeface="微软雅黑" panose="020B0503020204020204" charset="-122"/>
            </a:endParaRPr>
          </a:p>
          <a:p>
            <a:pPr marR="2481580">
              <a:lnSpc>
                <a:spcPct val="150000"/>
              </a:lnSpc>
            </a:pPr>
            <a:r>
              <a:rPr sz="2000" spc="33" dirty="0">
                <a:solidFill>
                  <a:srgbClr val="C00000"/>
                </a:solidFill>
                <a:latin typeface="微软雅黑" panose="020B0503020204020204" charset="-122"/>
                <a:ea typeface="微软雅黑" panose="020B0503020204020204" charset="-122"/>
                <a:cs typeface="微软雅黑" panose="020B0503020204020204" charset="-122"/>
              </a:rPr>
              <a:t>A</a:t>
            </a:r>
            <a:r>
              <a:rPr lang="en-US" sz="2000" spc="33"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000" spc="33" dirty="0" smtClean="0">
                <a:solidFill>
                  <a:srgbClr val="C00000"/>
                </a:solidFill>
                <a:latin typeface="微软雅黑" panose="020B0503020204020204" charset="-122"/>
                <a:ea typeface="微软雅黑" panose="020B0503020204020204" charset="-122"/>
                <a:cs typeface="微软雅黑" panose="020B0503020204020204" charset="-122"/>
              </a:rPr>
              <a:t> </a:t>
            </a:r>
            <a:r>
              <a:rPr sz="2000" spc="33" dirty="0" smtClean="0">
                <a:solidFill>
                  <a:srgbClr val="C00000"/>
                </a:solidFill>
                <a:latin typeface="微软雅黑" panose="020B0503020204020204" charset="-122"/>
                <a:ea typeface="微软雅黑" panose="020B0503020204020204" charset="-122"/>
                <a:cs typeface="微软雅黑" panose="020B0503020204020204" charset="-122"/>
              </a:rPr>
              <a:t>集体性  </a:t>
            </a:r>
            <a:r>
              <a:rPr lang="en-US" sz="2000" spc="33" dirty="0" smtClean="0">
                <a:solidFill>
                  <a:srgbClr val="C00000"/>
                </a:solidFill>
                <a:latin typeface="微软雅黑" panose="020B0503020204020204" charset="-122"/>
                <a:ea typeface="微软雅黑" panose="020B0503020204020204" charset="-122"/>
                <a:cs typeface="微软雅黑" panose="020B0503020204020204" charset="-122"/>
              </a:rPr>
              <a:t>                                 </a:t>
            </a:r>
            <a:r>
              <a:rPr sz="2000" spc="33" dirty="0">
                <a:latin typeface="微软雅黑" panose="020B0503020204020204" charset="-122"/>
                <a:ea typeface="微软雅黑" panose="020B0503020204020204" charset="-122"/>
                <a:cs typeface="微软雅黑" panose="020B0503020204020204" charset="-122"/>
              </a:rPr>
              <a:t>B</a:t>
            </a:r>
            <a:r>
              <a:rPr lang="en-US" sz="2000" spc="33" dirty="0">
                <a:latin typeface="微软雅黑" panose="020B0503020204020204" charset="-122"/>
                <a:ea typeface="微软雅黑" panose="020B0503020204020204" charset="-122"/>
                <a:cs typeface="微软雅黑" panose="020B0503020204020204" charset="-122"/>
              </a:rPr>
              <a:t>.</a:t>
            </a:r>
            <a:r>
              <a:rPr sz="2000" spc="33" dirty="0">
                <a:latin typeface="微软雅黑" panose="020B0503020204020204" charset="-122"/>
                <a:ea typeface="微软雅黑" panose="020B0503020204020204" charset="-122"/>
                <a:cs typeface="微软雅黑" panose="020B0503020204020204" charset="-122"/>
              </a:rPr>
              <a:t>传承性</a:t>
            </a:r>
            <a:endParaRPr lang="en-US" sz="2000" spc="33" dirty="0">
              <a:latin typeface="微软雅黑" panose="020B0503020204020204" charset="-122"/>
              <a:ea typeface="微软雅黑" panose="020B0503020204020204" charset="-122"/>
              <a:cs typeface="微软雅黑" panose="020B0503020204020204" charset="-122"/>
            </a:endParaRPr>
          </a:p>
          <a:p>
            <a:pPr marR="2481580">
              <a:lnSpc>
                <a:spcPct val="150000"/>
              </a:lnSpc>
            </a:pPr>
            <a:r>
              <a:rPr sz="2000" spc="33" dirty="0">
                <a:latin typeface="微软雅黑" panose="020B0503020204020204" charset="-122"/>
                <a:ea typeface="微软雅黑" panose="020B0503020204020204" charset="-122"/>
                <a:cs typeface="微软雅黑" panose="020B0503020204020204" charset="-122"/>
              </a:rPr>
              <a:t>C</a:t>
            </a:r>
            <a:r>
              <a:rPr lang="en-US" sz="2000" spc="33" dirty="0">
                <a:latin typeface="微软雅黑" panose="020B0503020204020204" charset="-122"/>
                <a:ea typeface="微软雅黑" panose="020B0503020204020204" charset="-122"/>
                <a:cs typeface="微软雅黑" panose="020B0503020204020204" charset="-122"/>
              </a:rPr>
              <a:t>.</a:t>
            </a:r>
            <a:r>
              <a:rPr lang="zh-CN" altLang="en-US" sz="2000" spc="33" dirty="0">
                <a:latin typeface="微软雅黑" panose="020B0503020204020204" charset="-122"/>
                <a:ea typeface="微软雅黑" panose="020B0503020204020204" charset="-122"/>
                <a:cs typeface="微软雅黑" panose="020B0503020204020204" charset="-122"/>
              </a:rPr>
              <a:t>口头性   </a:t>
            </a:r>
            <a:r>
              <a:rPr sz="2000" spc="33" dirty="0">
                <a:latin typeface="微软雅黑" panose="020B0503020204020204" charset="-122"/>
                <a:ea typeface="微软雅黑" panose="020B0503020204020204" charset="-122"/>
                <a:cs typeface="微软雅黑" panose="020B0503020204020204" charset="-122"/>
              </a:rPr>
              <a:t>  </a:t>
            </a:r>
            <a:r>
              <a:rPr lang="en-US" sz="2000" spc="33" dirty="0">
                <a:latin typeface="微软雅黑" panose="020B0503020204020204" charset="-122"/>
                <a:ea typeface="微软雅黑" panose="020B0503020204020204" charset="-122"/>
                <a:cs typeface="微软雅黑" panose="020B0503020204020204" charset="-122"/>
              </a:rPr>
              <a:t>                              </a:t>
            </a:r>
            <a:r>
              <a:rPr sz="2000" spc="7" dirty="0">
                <a:latin typeface="微软雅黑" panose="020B0503020204020204" charset="-122"/>
                <a:ea typeface="微软雅黑" panose="020B0503020204020204" charset="-122"/>
                <a:cs typeface="微软雅黑" panose="020B0503020204020204" charset="-122"/>
              </a:rPr>
              <a:t>D</a:t>
            </a:r>
            <a:r>
              <a:rPr lang="en-US" sz="2000" spc="33" dirty="0">
                <a:latin typeface="微软雅黑" panose="020B0503020204020204" charset="-122"/>
                <a:ea typeface="微软雅黑" panose="020B0503020204020204" charset="-122"/>
                <a:cs typeface="微软雅黑" panose="020B0503020204020204" charset="-122"/>
              </a:rPr>
              <a:t>.</a:t>
            </a:r>
            <a:r>
              <a:rPr lang="zh-CN" altLang="en-US" sz="2000" spc="33" dirty="0">
                <a:latin typeface="微软雅黑" panose="020B0503020204020204" charset="-122"/>
                <a:ea typeface="微软雅黑" panose="020B0503020204020204" charset="-122"/>
                <a:cs typeface="微软雅黑" panose="020B0503020204020204" charset="-122"/>
              </a:rPr>
              <a:t>变异性</a:t>
            </a:r>
            <a:endParaRPr sz="2000" dirty="0">
              <a:latin typeface="微软雅黑" panose="020B0503020204020204" charset="-122"/>
              <a:ea typeface="微软雅黑" panose="020B0503020204020204" charset="-122"/>
              <a:cs typeface="微软雅黑" panose="020B0503020204020204" charset="-122"/>
            </a:endParaRPr>
          </a:p>
        </p:txBody>
      </p:sp>
    </p:spTree>
    <p:custDataLst>
      <p:tags r:id="rId1"/>
    </p:custDataLst>
    <p:extLst>
      <p:ext uri="{BB962C8B-B14F-4D97-AF65-F5344CB8AC3E}">
        <p14:creationId xmlns:p14="http://schemas.microsoft.com/office/powerpoint/2010/main" val="168620423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0995" y="1607820"/>
            <a:ext cx="10415905" cy="3192145"/>
          </a:xfrm>
          <a:prstGeom prst="rect">
            <a:avLst/>
          </a:prstGeom>
          <a:noFill/>
        </p:spPr>
        <p:txBody>
          <a:bodyPr wrap="square" rtlCol="0" anchor="t">
            <a:spAutoFit/>
          </a:bodyPr>
          <a:lstStyle/>
          <a:p>
            <a:pPr>
              <a:lnSpc>
                <a:spcPct val="140000"/>
              </a:lnSpc>
            </a:pPr>
            <a:r>
              <a:rPr lang="en-US" altLang="zh-CN" sz="2400">
                <a:latin typeface="微软雅黑" panose="020B0503020204020204" charset="-122"/>
                <a:ea typeface="微软雅黑" panose="020B0503020204020204" charset="-122"/>
              </a:rPr>
              <a:t>4</a:t>
            </a:r>
            <a:r>
              <a:rPr lang="zh-CN" altLang="en-US" sz="2400">
                <a:latin typeface="微软雅黑" panose="020B0503020204020204" charset="-122"/>
                <a:ea typeface="微软雅黑" panose="020B0503020204020204" charset="-122"/>
              </a:rPr>
              <a:t>、中国文化部公布的首批“中国民间文化杰出传承人”共有  （   ）</a:t>
            </a:r>
          </a:p>
          <a:p>
            <a:pPr>
              <a:lnSpc>
                <a:spcPct val="140000"/>
              </a:lnSpc>
            </a:pPr>
            <a:endParaRPr lang="zh-CN" altLang="en-US" sz="2400">
              <a:latin typeface="微软雅黑" panose="020B0503020204020204" charset="-122"/>
              <a:ea typeface="微软雅黑" panose="020B0503020204020204" charset="-122"/>
            </a:endParaRPr>
          </a:p>
          <a:p>
            <a:pPr>
              <a:lnSpc>
                <a:spcPct val="140000"/>
              </a:lnSpc>
            </a:pPr>
            <a:r>
              <a:rPr lang="zh-CN" altLang="en-US" sz="2400">
                <a:latin typeface="微软雅黑" panose="020B0503020204020204" charset="-122"/>
                <a:ea typeface="微软雅黑" panose="020B0503020204020204" charset="-122"/>
              </a:rPr>
              <a:t>A.189位</a:t>
            </a:r>
          </a:p>
          <a:p>
            <a:pPr>
              <a:lnSpc>
                <a:spcPct val="70000"/>
              </a:lnSpc>
            </a:pPr>
            <a:endParaRPr lang="zh-CN" altLang="en-US" sz="2400">
              <a:latin typeface="微软雅黑" panose="020B0503020204020204" charset="-122"/>
              <a:ea typeface="微软雅黑" panose="020B0503020204020204" charset="-122"/>
            </a:endParaRPr>
          </a:p>
          <a:p>
            <a:pPr>
              <a:lnSpc>
                <a:spcPct val="70000"/>
              </a:lnSpc>
            </a:pPr>
            <a:r>
              <a:rPr lang="zh-CN" altLang="en-US" sz="2400">
                <a:latin typeface="微软雅黑" panose="020B0503020204020204" charset="-122"/>
                <a:ea typeface="微软雅黑" panose="020B0503020204020204" charset="-122"/>
              </a:rPr>
              <a:t>B.</a:t>
            </a:r>
            <a:r>
              <a:rPr lang="en-US" altLang="zh-CN" sz="2400">
                <a:latin typeface="微软雅黑" panose="020B0503020204020204" charset="-122"/>
                <a:ea typeface="微软雅黑" panose="020B0503020204020204" charset="-122"/>
              </a:rPr>
              <a:t>1</a:t>
            </a:r>
            <a:r>
              <a:rPr lang="zh-CN" altLang="en-US" sz="2400">
                <a:latin typeface="微软雅黑" panose="020B0503020204020204" charset="-122"/>
                <a:ea typeface="微软雅黑" panose="020B0503020204020204" charset="-122"/>
              </a:rPr>
              <a:t>66位</a:t>
            </a:r>
          </a:p>
          <a:p>
            <a:pPr>
              <a:lnSpc>
                <a:spcPct val="70000"/>
              </a:lnSpc>
            </a:pPr>
            <a:endParaRPr lang="zh-CN" altLang="en-US" sz="2400">
              <a:latin typeface="微软雅黑" panose="020B0503020204020204" charset="-122"/>
              <a:ea typeface="微软雅黑" panose="020B0503020204020204" charset="-122"/>
            </a:endParaRPr>
          </a:p>
          <a:p>
            <a:pPr>
              <a:lnSpc>
                <a:spcPct val="70000"/>
              </a:lnSpc>
            </a:pPr>
            <a:r>
              <a:rPr lang="zh-CN" altLang="en-US" sz="2400">
                <a:latin typeface="微软雅黑" panose="020B0503020204020204" charset="-122"/>
                <a:ea typeface="微软雅黑" panose="020B0503020204020204" charset="-122"/>
              </a:rPr>
              <a:t>C.146位</a:t>
            </a:r>
          </a:p>
          <a:p>
            <a:pPr>
              <a:lnSpc>
                <a:spcPct val="70000"/>
              </a:lnSpc>
            </a:pPr>
            <a:endParaRPr lang="zh-CN" altLang="en-US" sz="2400">
              <a:latin typeface="微软雅黑" panose="020B0503020204020204" charset="-122"/>
              <a:ea typeface="微软雅黑" panose="020B0503020204020204" charset="-122"/>
            </a:endParaRPr>
          </a:p>
          <a:p>
            <a:pPr>
              <a:lnSpc>
                <a:spcPct val="70000"/>
              </a:lnSpc>
            </a:pPr>
            <a:r>
              <a:rPr lang="zh-CN" altLang="en-US" sz="2400">
                <a:latin typeface="微软雅黑" panose="020B0503020204020204" charset="-122"/>
                <a:ea typeface="微软雅黑" panose="020B0503020204020204" charset="-122"/>
              </a:rPr>
              <a:t>D.119位</a:t>
            </a:r>
          </a:p>
        </p:txBody>
      </p:sp>
      <p:sp>
        <p:nvSpPr>
          <p:cNvPr id="2" name="文本框 1"/>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84028779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0995" y="1607820"/>
            <a:ext cx="10415905" cy="3192145"/>
          </a:xfrm>
          <a:prstGeom prst="rect">
            <a:avLst/>
          </a:prstGeom>
          <a:noFill/>
        </p:spPr>
        <p:txBody>
          <a:bodyPr wrap="square" rtlCol="0" anchor="t">
            <a:spAutoFit/>
          </a:bodyPr>
          <a:lstStyle/>
          <a:p>
            <a:pPr>
              <a:lnSpc>
                <a:spcPct val="140000"/>
              </a:lnSpc>
            </a:pPr>
            <a:r>
              <a:rPr lang="en-US" altLang="zh-CN" sz="2400" dirty="0">
                <a:latin typeface="微软雅黑" panose="020B0503020204020204" charset="-122"/>
                <a:ea typeface="微软雅黑" panose="020B0503020204020204" charset="-122"/>
              </a:rPr>
              <a:t>4</a:t>
            </a:r>
            <a:r>
              <a:rPr lang="zh-CN" altLang="en-US" sz="2400" dirty="0">
                <a:latin typeface="微软雅黑" panose="020B0503020204020204" charset="-122"/>
                <a:ea typeface="微软雅黑" panose="020B0503020204020204" charset="-122"/>
              </a:rPr>
              <a:t>、中国文化部公布的首批“中国民间文化杰出传承人”共有  （ </a:t>
            </a:r>
            <a:r>
              <a:rPr lang="en-US" altLang="zh-CN" sz="2400" dirty="0">
                <a:solidFill>
                  <a:srgbClr val="C00000"/>
                </a:solidFill>
                <a:latin typeface="微软雅黑" panose="020B0503020204020204" charset="-122"/>
                <a:ea typeface="微软雅黑" panose="020B0503020204020204" charset="-122"/>
              </a:rPr>
              <a:t>B</a:t>
            </a:r>
            <a:r>
              <a:rPr lang="zh-CN" altLang="en-US" sz="2400" dirty="0" smtClean="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a:t>
            </a:r>
          </a:p>
          <a:p>
            <a:pPr>
              <a:lnSpc>
                <a:spcPct val="140000"/>
              </a:lnSpc>
            </a:pPr>
            <a:endParaRPr lang="zh-CN" altLang="en-US" sz="2400" dirty="0">
              <a:latin typeface="微软雅黑" panose="020B0503020204020204" charset="-122"/>
              <a:ea typeface="微软雅黑" panose="020B0503020204020204" charset="-122"/>
            </a:endParaRPr>
          </a:p>
          <a:p>
            <a:pPr>
              <a:lnSpc>
                <a:spcPct val="140000"/>
              </a:lnSpc>
            </a:pPr>
            <a:r>
              <a:rPr lang="zh-CN" altLang="en-US" sz="2400" dirty="0">
                <a:latin typeface="微软雅黑" panose="020B0503020204020204" charset="-122"/>
                <a:ea typeface="微软雅黑" panose="020B0503020204020204" charset="-122"/>
              </a:rPr>
              <a:t>A.189位</a:t>
            </a:r>
          </a:p>
          <a:p>
            <a:pPr>
              <a:lnSpc>
                <a:spcPct val="70000"/>
              </a:lnSpc>
            </a:pPr>
            <a:endParaRPr lang="zh-CN" altLang="en-US" sz="2400" dirty="0">
              <a:latin typeface="微软雅黑" panose="020B0503020204020204" charset="-122"/>
              <a:ea typeface="微软雅黑" panose="020B0503020204020204" charset="-122"/>
            </a:endParaRPr>
          </a:p>
          <a:p>
            <a:pPr>
              <a:lnSpc>
                <a:spcPct val="70000"/>
              </a:lnSpc>
            </a:pPr>
            <a:r>
              <a:rPr lang="zh-CN" altLang="en-US" sz="2400" dirty="0">
                <a:solidFill>
                  <a:srgbClr val="C00000"/>
                </a:solidFill>
                <a:latin typeface="微软雅黑" panose="020B0503020204020204" charset="-122"/>
                <a:ea typeface="微软雅黑" panose="020B0503020204020204" charset="-122"/>
              </a:rPr>
              <a:t>B.</a:t>
            </a:r>
            <a:r>
              <a:rPr lang="en-US" altLang="zh-CN" sz="2400" dirty="0">
                <a:solidFill>
                  <a:srgbClr val="C00000"/>
                </a:solidFill>
                <a:latin typeface="微软雅黑" panose="020B0503020204020204" charset="-122"/>
                <a:ea typeface="微软雅黑" panose="020B0503020204020204" charset="-122"/>
              </a:rPr>
              <a:t>1</a:t>
            </a:r>
            <a:r>
              <a:rPr lang="zh-CN" altLang="en-US" sz="2400" dirty="0">
                <a:solidFill>
                  <a:srgbClr val="C00000"/>
                </a:solidFill>
                <a:latin typeface="微软雅黑" panose="020B0503020204020204" charset="-122"/>
                <a:ea typeface="微软雅黑" panose="020B0503020204020204" charset="-122"/>
              </a:rPr>
              <a:t>66位</a:t>
            </a:r>
          </a:p>
          <a:p>
            <a:pPr>
              <a:lnSpc>
                <a:spcPct val="70000"/>
              </a:lnSpc>
            </a:pPr>
            <a:endParaRPr lang="zh-CN" altLang="en-US" sz="2400" dirty="0">
              <a:latin typeface="微软雅黑" panose="020B0503020204020204" charset="-122"/>
              <a:ea typeface="微软雅黑" panose="020B0503020204020204" charset="-122"/>
            </a:endParaRPr>
          </a:p>
          <a:p>
            <a:pPr>
              <a:lnSpc>
                <a:spcPct val="70000"/>
              </a:lnSpc>
            </a:pPr>
            <a:r>
              <a:rPr lang="zh-CN" altLang="en-US" sz="2400" dirty="0">
                <a:latin typeface="微软雅黑" panose="020B0503020204020204" charset="-122"/>
                <a:ea typeface="微软雅黑" panose="020B0503020204020204" charset="-122"/>
              </a:rPr>
              <a:t>C.146位</a:t>
            </a:r>
          </a:p>
          <a:p>
            <a:pPr>
              <a:lnSpc>
                <a:spcPct val="70000"/>
              </a:lnSpc>
            </a:pPr>
            <a:endParaRPr lang="zh-CN" altLang="en-US" sz="2400" dirty="0">
              <a:latin typeface="微软雅黑" panose="020B0503020204020204" charset="-122"/>
              <a:ea typeface="微软雅黑" panose="020B0503020204020204" charset="-122"/>
            </a:endParaRPr>
          </a:p>
          <a:p>
            <a:pPr>
              <a:lnSpc>
                <a:spcPct val="70000"/>
              </a:lnSpc>
            </a:pPr>
            <a:r>
              <a:rPr lang="zh-CN" altLang="en-US" sz="2400" dirty="0">
                <a:latin typeface="微软雅黑" panose="020B0503020204020204" charset="-122"/>
                <a:ea typeface="微软雅黑" panose="020B0503020204020204" charset="-122"/>
              </a:rPr>
              <a:t>D.119位</a:t>
            </a:r>
          </a:p>
        </p:txBody>
      </p:sp>
      <p:sp>
        <p:nvSpPr>
          <p:cNvPr id="2" name="文本框 1"/>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65753689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1340" y="1832610"/>
            <a:ext cx="10428605" cy="1070421"/>
          </a:xfrm>
          <a:prstGeom prst="rect">
            <a:avLst/>
          </a:prstGeom>
          <a:noFill/>
        </p:spPr>
        <p:txBody>
          <a:bodyPr wrap="square" rtlCol="0" anchor="t">
            <a:spAutoFit/>
          </a:bodyPr>
          <a:lstStyle/>
          <a:p>
            <a:pPr>
              <a:lnSpc>
                <a:spcPct val="140000"/>
              </a:lnSpc>
            </a:pPr>
            <a:r>
              <a:rPr lang="zh-CN" altLang="en-US" sz="2400" dirty="0" smtClean="0">
                <a:latin typeface="微软雅黑" panose="020B0503020204020204" charset="-122"/>
                <a:ea typeface="微软雅黑" panose="020B0503020204020204" charset="-122"/>
              </a:rPr>
              <a:t>判断</a:t>
            </a:r>
            <a:r>
              <a:rPr lang="en-US" altLang="zh-CN" sz="2400" dirty="0" smtClean="0">
                <a:latin typeface="微软雅黑" panose="020B0503020204020204" charset="-122"/>
                <a:ea typeface="微软雅黑" panose="020B0503020204020204" charset="-122"/>
              </a:rPr>
              <a:t>1</a:t>
            </a:r>
            <a:r>
              <a:rPr lang="zh-CN" altLang="en-US"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cs typeface="Calibri" panose="020F0502020204030204" charset="0"/>
              </a:rPr>
              <a:t>在民间文学的传承过程中，传承人的作用不容忽视。所谓传承人，可分为群体传承人和个体传承人两类。</a:t>
            </a:r>
            <a:r>
              <a:rPr lang="zh-CN" altLang="zh-CN" sz="2000" dirty="0">
                <a:latin typeface="微软雅黑" panose="020B0503020204020204" charset="-122"/>
                <a:ea typeface="微软雅黑" panose="020B0503020204020204" charset="-122"/>
                <a:cs typeface="Calibri" panose="020F0502020204030204" charset="0"/>
              </a:rPr>
              <a:t> </a:t>
            </a:r>
            <a:r>
              <a:rPr lang="zh-CN" altLang="en-US" sz="2000" dirty="0" smtClean="0">
                <a:latin typeface="微软雅黑" panose="020B0503020204020204" charset="-122"/>
                <a:ea typeface="微软雅黑" panose="020B0503020204020204" charset="-122"/>
                <a:cs typeface="Calibri" panose="020F0502020204030204" charset="0"/>
              </a:rPr>
              <a:t>（           ）</a:t>
            </a:r>
            <a:endParaRPr lang="en-US" altLang="zh-CN" sz="2000" dirty="0">
              <a:latin typeface="微软雅黑" panose="020B0503020204020204" charset="-122"/>
              <a:ea typeface="微软雅黑" panose="020B0503020204020204" charset="-122"/>
              <a:cs typeface="Calibri" panose="020F0502020204030204" charset="0"/>
            </a:endParaRPr>
          </a:p>
        </p:txBody>
      </p:sp>
      <p:sp>
        <p:nvSpPr>
          <p:cNvPr id="2" name="文本框 1"/>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06467496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1340" y="1832610"/>
            <a:ext cx="10428605" cy="1126462"/>
          </a:xfrm>
          <a:prstGeom prst="rect">
            <a:avLst/>
          </a:prstGeom>
          <a:noFill/>
        </p:spPr>
        <p:txBody>
          <a:bodyPr wrap="square" rtlCol="0" anchor="t">
            <a:spAutoFit/>
          </a:bodyPr>
          <a:lstStyle/>
          <a:p>
            <a:pPr>
              <a:lnSpc>
                <a:spcPct val="140000"/>
              </a:lnSpc>
            </a:pPr>
            <a:r>
              <a:rPr lang="zh-CN" altLang="en-US" sz="2400" dirty="0" smtClean="0">
                <a:latin typeface="微软雅黑" panose="020B0503020204020204" charset="-122"/>
                <a:ea typeface="微软雅黑" panose="020B0503020204020204" charset="-122"/>
              </a:rPr>
              <a:t>判断</a:t>
            </a:r>
            <a:r>
              <a:rPr lang="en-US" altLang="zh-CN" sz="2400" dirty="0" smtClean="0">
                <a:latin typeface="微软雅黑" panose="020B0503020204020204" charset="-122"/>
                <a:ea typeface="微软雅黑" panose="020B0503020204020204" charset="-122"/>
              </a:rPr>
              <a:t>1</a:t>
            </a:r>
            <a:r>
              <a:rPr lang="zh-CN" altLang="en-US"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cs typeface="Calibri" panose="020F0502020204030204" charset="0"/>
              </a:rPr>
              <a:t>在民间文学的传承过程中，传承人的作用不容忽视。所谓传承人，可分为群体传承人和个体传承人两类。</a:t>
            </a:r>
            <a:r>
              <a:rPr lang="zh-CN" altLang="zh-CN" sz="2000" dirty="0">
                <a:latin typeface="微软雅黑" panose="020B0503020204020204" charset="-122"/>
                <a:ea typeface="微软雅黑" panose="020B0503020204020204" charset="-122"/>
                <a:cs typeface="Calibri" panose="020F0502020204030204" charset="0"/>
              </a:rPr>
              <a:t> </a:t>
            </a:r>
            <a:r>
              <a:rPr lang="zh-CN" altLang="en-US" sz="2000" dirty="0" smtClean="0">
                <a:latin typeface="微软雅黑" panose="020B0503020204020204" charset="-122"/>
                <a:ea typeface="微软雅黑" panose="020B0503020204020204" charset="-122"/>
                <a:cs typeface="Calibri" panose="020F0502020204030204" charset="0"/>
              </a:rPr>
              <a:t>（   ✅      ）</a:t>
            </a:r>
            <a:endParaRPr lang="en-US" altLang="zh-CN" sz="2000" dirty="0">
              <a:latin typeface="微软雅黑" panose="020B0503020204020204" charset="-122"/>
              <a:ea typeface="微软雅黑" panose="020B0503020204020204" charset="-122"/>
              <a:cs typeface="Calibri" panose="020F0502020204030204" charset="0"/>
            </a:endParaRPr>
          </a:p>
        </p:txBody>
      </p:sp>
      <p:sp>
        <p:nvSpPr>
          <p:cNvPr id="2" name="文本框 1"/>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15830591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1340" y="1832610"/>
            <a:ext cx="10428605" cy="1126462"/>
          </a:xfrm>
          <a:prstGeom prst="rect">
            <a:avLst/>
          </a:prstGeom>
          <a:noFill/>
        </p:spPr>
        <p:txBody>
          <a:bodyPr wrap="square" rtlCol="0" anchor="t">
            <a:spAutoFit/>
          </a:bodyPr>
          <a:lstStyle/>
          <a:p>
            <a:pPr>
              <a:lnSpc>
                <a:spcPct val="140000"/>
              </a:lnSpc>
            </a:pPr>
            <a:r>
              <a:rPr lang="zh-CN" altLang="en-US" sz="2400" dirty="0" smtClean="0">
                <a:latin typeface="微软雅黑" panose="020B0503020204020204" charset="-122"/>
                <a:ea typeface="微软雅黑" panose="020B0503020204020204" charset="-122"/>
              </a:rPr>
              <a:t>判断</a:t>
            </a:r>
            <a:r>
              <a:rPr lang="en-US" altLang="zh-CN" sz="2400" dirty="0">
                <a:latin typeface="微软雅黑" panose="020B0503020204020204" charset="-122"/>
                <a:ea typeface="微软雅黑" panose="020B0503020204020204" charset="-122"/>
              </a:rPr>
              <a:t>2</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cs typeface="宋体" panose="02010600030101010101" pitchFamily="2" charset="-122"/>
              </a:rPr>
              <a:t>历史的发展、时代的变革、自然环境和社会环境的差异，是促使变异的外在因素</a:t>
            </a:r>
            <a:r>
              <a:rPr lang="zh-CN" altLang="en-US" sz="2400" dirty="0" smtClean="0">
                <a:latin typeface="微软雅黑" panose="020B0503020204020204" charset="-122"/>
                <a:ea typeface="微软雅黑" panose="020B0503020204020204" charset="-122"/>
                <a:cs typeface="宋体" panose="02010600030101010101" pitchFamily="2" charset="-122"/>
              </a:rPr>
              <a:t>。</a:t>
            </a:r>
            <a:r>
              <a:rPr lang="zh-CN" altLang="en-US" sz="2000" dirty="0" smtClean="0">
                <a:latin typeface="微软雅黑" panose="020B0503020204020204" charset="-122"/>
                <a:ea typeface="微软雅黑" panose="020B0503020204020204" charset="-122"/>
                <a:cs typeface="Calibri" panose="020F0502020204030204" charset="0"/>
              </a:rPr>
              <a:t>（       ）</a:t>
            </a:r>
            <a:endParaRPr lang="en-US" altLang="zh-CN" sz="2000" dirty="0">
              <a:latin typeface="微软雅黑" panose="020B0503020204020204" charset="-122"/>
              <a:ea typeface="微软雅黑" panose="020B0503020204020204" charset="-122"/>
              <a:cs typeface="Calibri" panose="020F0502020204030204" charset="0"/>
            </a:endParaRPr>
          </a:p>
        </p:txBody>
      </p:sp>
      <p:sp>
        <p:nvSpPr>
          <p:cNvPr id="2" name="文本框 1"/>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70827015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1340" y="1832610"/>
            <a:ext cx="10428605" cy="1126462"/>
          </a:xfrm>
          <a:prstGeom prst="rect">
            <a:avLst/>
          </a:prstGeom>
          <a:noFill/>
        </p:spPr>
        <p:txBody>
          <a:bodyPr wrap="square" rtlCol="0" anchor="t">
            <a:spAutoFit/>
          </a:bodyPr>
          <a:lstStyle/>
          <a:p>
            <a:pPr>
              <a:lnSpc>
                <a:spcPct val="140000"/>
              </a:lnSpc>
            </a:pPr>
            <a:r>
              <a:rPr lang="zh-CN" altLang="en-US" sz="2400" dirty="0" smtClean="0">
                <a:latin typeface="微软雅黑" panose="020B0503020204020204" charset="-122"/>
                <a:ea typeface="微软雅黑" panose="020B0503020204020204" charset="-122"/>
              </a:rPr>
              <a:t>判断</a:t>
            </a:r>
            <a:r>
              <a:rPr lang="en-US" altLang="zh-CN" sz="2400" dirty="0">
                <a:latin typeface="微软雅黑" panose="020B0503020204020204" charset="-122"/>
                <a:ea typeface="微软雅黑" panose="020B0503020204020204" charset="-122"/>
              </a:rPr>
              <a:t>2</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cs typeface="宋体" panose="02010600030101010101" pitchFamily="2" charset="-122"/>
              </a:rPr>
              <a:t>历史的发展、时代的变革、自然环境和社会环境的差异，是促使变异的外在因素</a:t>
            </a:r>
            <a:r>
              <a:rPr lang="zh-CN" altLang="en-US" sz="2400" dirty="0" smtClean="0">
                <a:latin typeface="微软雅黑" panose="020B0503020204020204" charset="-122"/>
                <a:ea typeface="微软雅黑" panose="020B0503020204020204" charset="-122"/>
                <a:cs typeface="宋体" panose="02010600030101010101" pitchFamily="2" charset="-122"/>
              </a:rPr>
              <a:t>。</a:t>
            </a:r>
            <a:r>
              <a:rPr lang="zh-CN" altLang="en-US" sz="2000" dirty="0" smtClean="0">
                <a:latin typeface="微软雅黑" panose="020B0503020204020204" charset="-122"/>
                <a:ea typeface="微软雅黑" panose="020B0503020204020204" charset="-122"/>
                <a:cs typeface="Calibri" panose="020F0502020204030204" charset="0"/>
              </a:rPr>
              <a:t>（   ❌    ）</a:t>
            </a:r>
            <a:endParaRPr lang="en-US" altLang="zh-CN" sz="2000" dirty="0">
              <a:latin typeface="微软雅黑" panose="020B0503020204020204" charset="-122"/>
              <a:ea typeface="微软雅黑" panose="020B0503020204020204" charset="-122"/>
              <a:cs typeface="Calibri" panose="020F0502020204030204" charset="0"/>
            </a:endParaRPr>
          </a:p>
        </p:txBody>
      </p:sp>
      <p:sp>
        <p:nvSpPr>
          <p:cNvPr id="2" name="文本框 1"/>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39467337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58956" y="1180020"/>
            <a:ext cx="8680174" cy="3448116"/>
            <a:chOff x="609599" y="1180019"/>
            <a:chExt cx="868017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bg1"/>
                  </a:solidFill>
                  <a:latin typeface="DengXian" panose="02010600030101010101" pitchFamily="2" charset="-122"/>
                  <a:ea typeface="DengXian" panose="02010600030101010101" pitchFamily="2" charset="-122"/>
                </a:rPr>
                <a:t>第一节 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819678"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第二节 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4773295"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第三节 神话的价值及其研究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85320" y="1481506"/>
              <a:ext cx="865507"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992145"/>
              <a:ext cx="892010" cy="1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1031158" cy="119982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523120" y="4628136"/>
            <a:ext cx="2347392" cy="132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84596211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62495" y="2378075"/>
            <a:ext cx="4040505" cy="521970"/>
          </a:xfrm>
          <a:prstGeom prst="rect">
            <a:avLst/>
          </a:prstGeom>
          <a:noFill/>
        </p:spPr>
        <p:txBody>
          <a:bodyPr wrap="square" rtlCol="0">
            <a:spAutoFit/>
          </a:bodyPr>
          <a:lstStyle/>
          <a:p>
            <a:r>
              <a:rPr lang="zh-CN" altLang="en-US" sz="2800" b="1" dirty="0">
                <a:latin typeface="微软雅黑" panose="020B0503020204020204" charset="-122"/>
                <a:ea typeface="微软雅黑" panose="020B0503020204020204" charset="-122"/>
              </a:rPr>
              <a:t>神话是什么？</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6849"/>
          <a:stretch>
            <a:fillRect/>
          </a:stretch>
        </p:blipFill>
        <p:spPr>
          <a:xfrm>
            <a:off x="1420494" y="1578278"/>
            <a:ext cx="4897206" cy="3194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88934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3705" y="1924160"/>
            <a:ext cx="10915015" cy="3351046"/>
          </a:xfrm>
          <a:prstGeom prst="rect">
            <a:avLst/>
          </a:prstGeom>
          <a:noFill/>
        </p:spPr>
        <p:txBody>
          <a:bodyPr wrap="square" rtlCol="0">
            <a:spAutoFit/>
          </a:bodyPr>
          <a:lstStyle/>
          <a:p>
            <a:pPr>
              <a:lnSpc>
                <a:spcPct val="150000"/>
              </a:lnSpc>
            </a:pP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1</a:t>
            </a:r>
            <a:r>
              <a:rPr lang="zh-CN" altLang="en-US" sz="2400" dirty="0">
                <a:solidFill>
                  <a:schemeClr val="tx1"/>
                </a:solidFill>
                <a:latin typeface="微软雅黑" panose="020B0503020204020204" charset="-122"/>
                <a:ea typeface="微软雅黑" panose="020B0503020204020204" charset="-122"/>
              </a:rPr>
              <a:t>）民间文学在世界各国有不同的叫法，在</a:t>
            </a:r>
            <a:r>
              <a:rPr lang="zh-CN" altLang="en-US" sz="2400" b="1" u="sng" dirty="0">
                <a:solidFill>
                  <a:srgbClr val="FF0000"/>
                </a:solidFill>
                <a:latin typeface="微软雅黑" panose="020B0503020204020204" charset="-122"/>
                <a:ea typeface="微软雅黑" panose="020B0503020204020204" charset="-122"/>
              </a:rPr>
              <a:t>西方国家</a:t>
            </a:r>
            <a:r>
              <a:rPr lang="zh-CN" altLang="en-US" sz="2400" dirty="0">
                <a:solidFill>
                  <a:schemeClr val="tx1"/>
                </a:solidFill>
                <a:latin typeface="微软雅黑" panose="020B0503020204020204" charset="-122"/>
                <a:ea typeface="微软雅黑" panose="020B0503020204020204" charset="-122"/>
              </a:rPr>
              <a:t>，一般称为</a:t>
            </a:r>
            <a:r>
              <a:rPr lang="en-US" altLang="zh-CN" sz="2400" dirty="0">
                <a:solidFill>
                  <a:schemeClr val="tx1"/>
                </a:solidFill>
                <a:latin typeface="微软雅黑" panose="020B0503020204020204" charset="-122"/>
                <a:ea typeface="微软雅黑" panose="020B0503020204020204" charset="-122"/>
              </a:rPr>
              <a:t>“Folklore”,”</a:t>
            </a:r>
            <a:r>
              <a:rPr lang="zh-CN" altLang="en-US" sz="2400" dirty="0">
                <a:solidFill>
                  <a:schemeClr val="tx1"/>
                </a:solidFill>
                <a:latin typeface="微软雅黑" panose="020B0503020204020204" charset="-122"/>
                <a:ea typeface="微软雅黑" panose="020B0503020204020204" charset="-122"/>
              </a:rPr>
              <a:t>由</a:t>
            </a:r>
            <a:r>
              <a:rPr lang="zh-CN" altLang="en-US" sz="2400" b="1" u="sng" dirty="0">
                <a:solidFill>
                  <a:srgbClr val="FF0000"/>
                </a:solidFill>
                <a:latin typeface="微软雅黑" panose="020B0503020204020204" charset="-122"/>
                <a:ea typeface="微软雅黑" panose="020B0503020204020204" charset="-122"/>
              </a:rPr>
              <a:t>汤姆斯</a:t>
            </a:r>
            <a:r>
              <a:rPr lang="zh-CN" altLang="en-US" sz="2400" dirty="0">
                <a:solidFill>
                  <a:schemeClr val="tx1"/>
                </a:solidFill>
                <a:latin typeface="微软雅黑" panose="020B0503020204020204" charset="-122"/>
                <a:ea typeface="微软雅黑" panose="020B0503020204020204" charset="-122"/>
              </a:rPr>
              <a:t>最早提出。</a:t>
            </a:r>
            <a:endParaRPr lang="en-US" altLang="zh-CN" sz="2400" dirty="0">
              <a:solidFill>
                <a:schemeClr val="tx1"/>
              </a:solidFill>
              <a:latin typeface="微软雅黑" panose="020B0503020204020204" charset="-122"/>
              <a:ea typeface="微软雅黑" panose="020B0503020204020204" charset="-122"/>
            </a:endParaRPr>
          </a:p>
          <a:p>
            <a:pPr>
              <a:lnSpc>
                <a:spcPct val="150000"/>
              </a:lnSpc>
            </a:pPr>
            <a:endParaRPr lang="en-US" altLang="zh-CN" sz="2400" dirty="0">
              <a:latin typeface="微软雅黑" panose="020B0503020204020204" charset="-122"/>
              <a:ea typeface="微软雅黑" panose="020B0503020204020204" charset="-122"/>
            </a:endParaRPr>
          </a:p>
          <a:p>
            <a:pPr>
              <a:lnSpc>
                <a:spcPct val="150000"/>
              </a:lnSpc>
            </a:pPr>
            <a:endParaRPr lang="zh-CN" altLang="en-US" sz="2400" dirty="0">
              <a:solidFill>
                <a:schemeClr val="tx1"/>
              </a:solidFill>
              <a:latin typeface="微软雅黑" panose="020B0503020204020204" charset="-122"/>
              <a:ea typeface="微软雅黑" panose="020B0503020204020204" charset="-122"/>
            </a:endParaRPr>
          </a:p>
          <a:p>
            <a:pPr>
              <a:lnSpc>
                <a:spcPct val="150000"/>
              </a:lnSpc>
            </a:pP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2</a:t>
            </a:r>
            <a:r>
              <a:rPr lang="zh-CN" altLang="en-US" sz="2400" dirty="0">
                <a:solidFill>
                  <a:schemeClr val="tx1"/>
                </a:solidFill>
                <a:latin typeface="微软雅黑" panose="020B0503020204020204" charset="-122"/>
                <a:ea typeface="微软雅黑" panose="020B0503020204020204" charset="-122"/>
              </a:rPr>
              <a:t>）在苏联，被称为</a:t>
            </a:r>
            <a:r>
              <a:rPr lang="en-US" altLang="zh-CN" sz="2400" dirty="0">
                <a:solidFill>
                  <a:schemeClr val="tx1"/>
                </a:solidFill>
                <a:latin typeface="微软雅黑" panose="020B0503020204020204" charset="-122"/>
                <a:ea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rPr>
              <a:t>劳动人民的口头创作</a:t>
            </a:r>
            <a:r>
              <a:rPr lang="en-US" altLang="zh-CN" sz="2400" dirty="0">
                <a:solidFill>
                  <a:schemeClr val="tx1"/>
                </a:solidFill>
                <a:latin typeface="微软雅黑" panose="020B0503020204020204" charset="-122"/>
                <a:ea typeface="微软雅黑" panose="020B0503020204020204" charset="-122"/>
              </a:rPr>
              <a:t>”</a:t>
            </a:r>
          </a:p>
          <a:p>
            <a:pPr>
              <a:lnSpc>
                <a:spcPct val="150000"/>
              </a:lnSpc>
            </a:pP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3</a:t>
            </a:r>
            <a:r>
              <a:rPr lang="zh-CN" altLang="en-US" sz="2400" dirty="0">
                <a:solidFill>
                  <a:schemeClr val="tx1"/>
                </a:solidFill>
                <a:latin typeface="微软雅黑" panose="020B0503020204020204" charset="-122"/>
                <a:ea typeface="微软雅黑" panose="020B0503020204020204" charset="-122"/>
              </a:rPr>
              <a:t>）在日本，被称为</a:t>
            </a:r>
            <a:r>
              <a:rPr lang="en-US" altLang="zh-CN" sz="2400" dirty="0">
                <a:solidFill>
                  <a:schemeClr val="tx1"/>
                </a:solidFill>
                <a:latin typeface="微软雅黑" panose="020B0503020204020204" charset="-122"/>
                <a:ea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rPr>
              <a:t>口承文艺</a:t>
            </a:r>
            <a:r>
              <a:rPr lang="en-US" altLang="zh-CN" sz="2400" dirty="0">
                <a:solidFill>
                  <a:schemeClr val="tx1"/>
                </a:solidFill>
                <a:latin typeface="微软雅黑" panose="020B0503020204020204" charset="-122"/>
                <a:ea typeface="微软雅黑" panose="020B0503020204020204" charset="-122"/>
              </a:rPr>
              <a:t>”</a:t>
            </a:r>
          </a:p>
        </p:txBody>
      </p:sp>
      <p:sp>
        <p:nvSpPr>
          <p:cNvPr id="3" name="文本框 2"/>
          <p:cNvSpPr txBox="1"/>
          <p:nvPr/>
        </p:nvSpPr>
        <p:spPr>
          <a:xfrm>
            <a:off x="513705" y="1003406"/>
            <a:ext cx="7325995" cy="737235"/>
          </a:xfrm>
          <a:prstGeom prst="rect">
            <a:avLst/>
          </a:prstGeom>
          <a:noFill/>
        </p:spPr>
        <p:txBody>
          <a:bodyPr wrap="square" rtlCol="0">
            <a:spAutoFit/>
          </a:bodyPr>
          <a:lstStyle/>
          <a:p>
            <a:pPr>
              <a:lnSpc>
                <a:spcPct val="150000"/>
              </a:lnSpc>
            </a:pPr>
            <a:r>
              <a:rPr lang="en-US" altLang="zh-CN" sz="2800" b="1" dirty="0">
                <a:latin typeface="微软雅黑" panose="020B0503020204020204" charset="-122"/>
                <a:ea typeface="微软雅黑" panose="020B0503020204020204" charset="-122"/>
              </a:rPr>
              <a:t>2. </a:t>
            </a:r>
            <a:r>
              <a:rPr lang="zh-CN" altLang="en-US" sz="2800" b="1" dirty="0">
                <a:latin typeface="微软雅黑" panose="020B0503020204020204" charset="-122"/>
                <a:ea typeface="微软雅黑" panose="020B0503020204020204" charset="-122"/>
              </a:rPr>
              <a:t>民间文学在西方称什么</a:t>
            </a:r>
            <a:r>
              <a:rPr lang="zh-CN" altLang="en-US" sz="2800" dirty="0">
                <a:latin typeface="微软雅黑" panose="020B0503020204020204" charset="-122"/>
                <a:ea typeface="微软雅黑" panose="020B0503020204020204" charset="-122"/>
              </a:rPr>
              <a:t> </a:t>
            </a:r>
            <a:endParaRPr lang="zh-CN" altLang="en-US" sz="2800" dirty="0">
              <a:solidFill>
                <a:srgbClr val="C00000"/>
              </a:solidFill>
              <a:latin typeface="微软雅黑" panose="020B0503020204020204" charset="-122"/>
              <a:ea typeface="微软雅黑" panose="020B0503020204020204" charset="-122"/>
            </a:endParaRPr>
          </a:p>
        </p:txBody>
      </p:sp>
      <p:sp>
        <p:nvSpPr>
          <p:cNvPr id="6" name="五边形 5"/>
          <p:cNvSpPr/>
          <p:nvPr/>
        </p:nvSpPr>
        <p:spPr>
          <a:xfrm flipH="1">
            <a:off x="4861098" y="1108670"/>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sp>
        <p:nvSpPr>
          <p:cNvPr id="4" name="文本框 3"/>
          <p:cNvSpPr txBox="1"/>
          <p:nvPr/>
        </p:nvSpPr>
        <p:spPr>
          <a:xfrm>
            <a:off x="961417" y="3135857"/>
            <a:ext cx="8903335" cy="645160"/>
          </a:xfrm>
          <a:prstGeom prst="rect">
            <a:avLst/>
          </a:prstGeom>
          <a:noFill/>
        </p:spPr>
        <p:txBody>
          <a:bodyPr wrap="square" rtlCol="0">
            <a:spAutoFit/>
          </a:bodyPr>
          <a:lstStyle/>
          <a:p>
            <a:pPr>
              <a:lnSpc>
                <a:spcPct val="150000"/>
              </a:lnSpc>
            </a:pPr>
            <a:r>
              <a:rPr lang="en-US" altLang="zh-CN" sz="2400" dirty="0">
                <a:latin typeface="楷体" panose="02010609060101010101" pitchFamily="49" charset="-122"/>
                <a:ea typeface="楷体" panose="02010609060101010101" pitchFamily="49" charset="-122"/>
                <a:sym typeface="+mn-ea"/>
              </a:rPr>
              <a:t>Folk”</a:t>
            </a:r>
            <a:r>
              <a:rPr lang="zh-CN" altLang="en-US" sz="2400" dirty="0">
                <a:latin typeface="楷体" panose="02010609060101010101" pitchFamily="49" charset="-122"/>
                <a:ea typeface="楷体" panose="02010609060101010101" pitchFamily="49" charset="-122"/>
                <a:sym typeface="+mn-ea"/>
              </a:rPr>
              <a:t>为民众，</a:t>
            </a:r>
            <a:r>
              <a:rPr lang="en-US" altLang="zh-CN" sz="2400" dirty="0">
                <a:latin typeface="楷体" panose="02010609060101010101" pitchFamily="49" charset="-122"/>
                <a:ea typeface="楷体" panose="02010609060101010101" pitchFamily="49" charset="-122"/>
                <a:sym typeface="+mn-ea"/>
              </a:rPr>
              <a:t>“Lore”</a:t>
            </a:r>
            <a:r>
              <a:rPr lang="zh-CN" altLang="en-US" sz="2400" dirty="0">
                <a:latin typeface="楷体" panose="02010609060101010101" pitchFamily="49" charset="-122"/>
                <a:ea typeface="楷体" panose="02010609060101010101" pitchFamily="49" charset="-122"/>
                <a:sym typeface="+mn-ea"/>
              </a:rPr>
              <a:t>为知识，合在一起称作</a:t>
            </a:r>
            <a:r>
              <a:rPr lang="en-US" altLang="zh-CN" sz="2400" dirty="0">
                <a:latin typeface="楷体" panose="02010609060101010101" pitchFamily="49" charset="-122"/>
                <a:ea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sym typeface="+mn-ea"/>
              </a:rPr>
              <a:t>民众的知识</a:t>
            </a:r>
            <a:r>
              <a:rPr lang="en-US" altLang="zh-CN" sz="2400" dirty="0">
                <a:latin typeface="楷体" panose="02010609060101010101" pitchFamily="49" charset="-122"/>
                <a:ea typeface="楷体" panose="02010609060101010101" pitchFamily="49" charset="-122"/>
                <a:sym typeface="+mn-ea"/>
              </a:rPr>
              <a:t>”</a:t>
            </a:r>
            <a:r>
              <a:rPr lang="zh-CN" altLang="en-US" sz="2400" dirty="0">
                <a:latin typeface="楷体" panose="02010609060101010101" pitchFamily="49" charset="-122"/>
                <a:ea typeface="楷体" panose="02010609060101010101" pitchFamily="49" charset="-122"/>
                <a:sym typeface="+mn-ea"/>
              </a:rPr>
              <a:t>。</a:t>
            </a:r>
          </a:p>
        </p:txBody>
      </p:sp>
      <p:sp>
        <p:nvSpPr>
          <p:cNvPr id="7" name="矩形 6">
            <a:extLst>
              <a:ext uri="{FF2B5EF4-FFF2-40B4-BE49-F238E27FC236}">
                <a16:creationId xmlns:a16="http://schemas.microsoft.com/office/drawing/2014/main" xmlns="" id="{2D7DBFF3-4777-BA46-AD60-A8B31EDFB19D}"/>
              </a:ext>
            </a:extLst>
          </p:cNvPr>
          <p:cNvSpPr/>
          <p:nvPr/>
        </p:nvSpPr>
        <p:spPr>
          <a:xfrm>
            <a:off x="402262" y="255903"/>
            <a:ext cx="4103477" cy="662489"/>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1.1.1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民间文学的性质</a:t>
            </a:r>
          </a:p>
        </p:txBody>
      </p:sp>
      <p:pic>
        <p:nvPicPr>
          <p:cNvPr id="8" name="图片 7"/>
          <p:cNvPicPr>
            <a:picLocks noChangeAspect="1"/>
          </p:cNvPicPr>
          <p:nvPr/>
        </p:nvPicPr>
        <p:blipFill>
          <a:blip r:embed="rId4"/>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2256069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885" y="1883410"/>
            <a:ext cx="11161395" cy="1753235"/>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zh-CN" altLang="en-US" sz="2400" dirty="0">
                <a:solidFill>
                  <a:srgbClr val="C00000"/>
                </a:solidFill>
                <a:latin typeface="微软雅黑" panose="020B0503020204020204" charset="-122"/>
                <a:ea typeface="微软雅黑" panose="020B0503020204020204" charset="-122"/>
                <a:cs typeface="Calibri" panose="020F0502020204030204" charset="0"/>
              </a:rPr>
              <a:t>神话</a:t>
            </a:r>
            <a:r>
              <a:rPr lang="zh-CN" altLang="en-US" sz="2400" dirty="0">
                <a:latin typeface="微软雅黑" panose="020B0503020204020204" charset="-122"/>
                <a:ea typeface="微软雅黑" panose="020B0503020204020204" charset="-122"/>
                <a:cs typeface="Calibri" panose="020F0502020204030204" charset="0"/>
              </a:rPr>
              <a:t>，是人类各共同体</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集体创造、代代相承</a:t>
            </a:r>
            <a:r>
              <a:rPr lang="zh-CN" altLang="en-US" sz="2400" dirty="0">
                <a:latin typeface="微软雅黑" panose="020B0503020204020204" charset="-122"/>
                <a:ea typeface="微软雅黑" panose="020B0503020204020204" charset="-122"/>
                <a:cs typeface="Calibri" panose="020F0502020204030204" charset="0"/>
              </a:rPr>
              <a:t>的一种以</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超自然形象</a:t>
            </a:r>
            <a:r>
              <a:rPr lang="zh-CN" altLang="en-US" sz="2400" dirty="0">
                <a:latin typeface="微软雅黑" panose="020B0503020204020204" charset="-122"/>
                <a:ea typeface="微软雅黑" panose="020B0503020204020204" charset="-122"/>
                <a:cs typeface="Calibri" panose="020F0502020204030204" charset="0"/>
              </a:rPr>
              <a:t>为主人公、以特定</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宗教信仰为内核</a:t>
            </a:r>
            <a:r>
              <a:rPr lang="zh-CN" altLang="en-US" sz="2400" dirty="0">
                <a:latin typeface="微软雅黑" panose="020B0503020204020204" charset="-122"/>
                <a:ea typeface="微软雅黑" panose="020B0503020204020204" charset="-122"/>
                <a:cs typeface="Calibri" panose="020F0502020204030204" charset="0"/>
              </a:rPr>
              <a:t>并为其服务的</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神圣叙事</a:t>
            </a:r>
            <a:r>
              <a:rPr lang="zh-CN" altLang="en-US" sz="2400" dirty="0">
                <a:latin typeface="微软雅黑" panose="020B0503020204020204" charset="-122"/>
                <a:ea typeface="微软雅黑" panose="020B0503020204020204" charset="-122"/>
                <a:cs typeface="Calibri" panose="020F0502020204030204" charset="0"/>
              </a:rPr>
              <a:t>。它既是一种经典性的</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文学体裁</a:t>
            </a:r>
            <a:r>
              <a:rPr lang="zh-CN" altLang="en-US" sz="2400" dirty="0">
                <a:latin typeface="微软雅黑" panose="020B0503020204020204" charset="-122"/>
                <a:ea typeface="微软雅黑" panose="020B0503020204020204" charset="-122"/>
                <a:cs typeface="Calibri" panose="020F0502020204030204" charset="0"/>
              </a:rPr>
              <a:t>，也是远古人类的</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知识体系和信仰体系</a:t>
            </a:r>
            <a:r>
              <a:rPr lang="zh-CN" altLang="en-US" sz="2400" dirty="0">
                <a:latin typeface="微软雅黑" panose="020B0503020204020204" charset="-122"/>
                <a:ea typeface="微软雅黑" panose="020B0503020204020204" charset="-122"/>
                <a:cs typeface="Calibri" panose="020F0502020204030204" charset="0"/>
              </a:rPr>
              <a:t>。</a:t>
            </a:r>
            <a:endParaRPr lang="en-US" altLang="zh-CN" sz="2400" dirty="0">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344405" y="873976"/>
            <a:ext cx="3276859" cy="662489"/>
          </a:xfrm>
          <a:prstGeom prst="rect">
            <a:avLst/>
          </a:prstGeom>
        </p:spPr>
        <p:txBody>
          <a:bodyPr wrap="none">
            <a:spAutoFit/>
          </a:bodyPr>
          <a:lstStyle/>
          <a:p>
            <a:pPr marR="0" lvl="0" indent="457200" fontAlgn="base" hangingPunct="0">
              <a:lnSpc>
                <a:spcPct val="150000"/>
              </a:lnSpc>
              <a:spcBef>
                <a:spcPct val="0"/>
              </a:spcBef>
              <a:spcAft>
                <a:spcPct val="0"/>
              </a:spcAft>
              <a:buClrTx/>
              <a:buSzTx/>
              <a:buFontTx/>
              <a:buNone/>
            </a:pPr>
            <a:r>
              <a:rPr lang="en-US" altLang="zh-CN" sz="2400" b="1" dirty="0">
                <a:solidFill>
                  <a:srgbClr val="0070C0"/>
                </a:solidFill>
                <a:latin typeface="微软雅黑" panose="020B0503020204020204" charset="-122"/>
                <a:ea typeface="微软雅黑" panose="020B0503020204020204" charset="-122"/>
                <a:cs typeface="Calibri" panose="020F0502020204030204" charset="0"/>
              </a:rPr>
              <a:t>3.1.1</a:t>
            </a:r>
            <a:r>
              <a:rPr lang="zh-CN" altLang="en-US" sz="2400"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神话的含义</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26" y="3945126"/>
            <a:ext cx="2906039" cy="261471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557" y="3945126"/>
            <a:ext cx="2589207" cy="2614718"/>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9028"/>
          <a:stretch>
            <a:fillRect/>
          </a:stretch>
        </p:blipFill>
        <p:spPr>
          <a:xfrm>
            <a:off x="8660652" y="3945126"/>
            <a:ext cx="2455102" cy="2614718"/>
          </a:xfrm>
          <a:prstGeom prst="rect">
            <a:avLst/>
          </a:prstGeom>
        </p:spPr>
      </p:pic>
      <p:sp>
        <p:nvSpPr>
          <p:cNvPr id="8" name="五边形 7"/>
          <p:cNvSpPr/>
          <p:nvPr/>
        </p:nvSpPr>
        <p:spPr>
          <a:xfrm flipH="1">
            <a:off x="4677410" y="97917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7" name="文本框 6"/>
          <p:cNvSpPr txBox="1"/>
          <p:nvPr/>
        </p:nvSpPr>
        <p:spPr>
          <a:xfrm>
            <a:off x="261620" y="228600"/>
            <a:ext cx="3817071" cy="523220"/>
          </a:xfrm>
          <a:prstGeom prst="rect">
            <a:avLst/>
          </a:prstGeom>
          <a:noFill/>
        </p:spPr>
        <p:txBody>
          <a:bodyPr wrap="none" rtlCol="0" anchor="t">
            <a:spAutoFit/>
          </a:bodyPr>
          <a:lstStyle/>
          <a:p>
            <a:r>
              <a:rPr lang="en-US" altLang="zh-CN" sz="2800" b="1" dirty="0">
                <a:latin typeface="微软雅黑" panose="020B0503020204020204" charset="-122"/>
                <a:ea typeface="微软雅黑" panose="020B0503020204020204" charset="-122"/>
                <a:sym typeface="+mn-ea"/>
              </a:rPr>
              <a:t>3.1</a:t>
            </a:r>
            <a:r>
              <a:rPr lang="zh-CN" altLang="en-US" sz="2800" b="1" dirty="0">
                <a:solidFill>
                  <a:schemeClr val="tx1"/>
                </a:solidFill>
                <a:latin typeface="微软雅黑" panose="020B0503020204020204" charset="-122"/>
                <a:ea typeface="微软雅黑" panose="020B0503020204020204" charset="-122"/>
                <a:sym typeface="+mn-ea"/>
              </a:rPr>
              <a:t>  神话的界定与分类</a:t>
            </a:r>
          </a:p>
        </p:txBody>
      </p:sp>
      <p:pic>
        <p:nvPicPr>
          <p:cNvPr id="9" name="图片 8"/>
          <p:cNvPicPr>
            <a:picLocks noChangeAspect="1"/>
          </p:cNvPicPr>
          <p:nvPr/>
        </p:nvPicPr>
        <p:blipFill>
          <a:blip r:embed="rId7"/>
          <a:stretch>
            <a:fillRect/>
          </a:stretch>
        </p:blipFill>
        <p:spPr>
          <a:xfrm>
            <a:off x="8660652" y="-60925"/>
            <a:ext cx="3531348" cy="1520056"/>
          </a:xfrm>
          <a:prstGeom prst="rect">
            <a:avLst/>
          </a:prstGeom>
        </p:spPr>
      </p:pic>
    </p:spTree>
    <p:custDataLst>
      <p:tags r:id="rId1"/>
    </p:custDataLst>
    <p:extLst>
      <p:ext uri="{BB962C8B-B14F-4D97-AF65-F5344CB8AC3E}">
        <p14:creationId xmlns:p14="http://schemas.microsoft.com/office/powerpoint/2010/main" val="203042890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885" y="1883410"/>
            <a:ext cx="11161395" cy="1753235"/>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zh-CN" altLang="en-US" sz="2400" dirty="0">
                <a:latin typeface="微软雅黑" panose="020B0503020204020204" charset="-122"/>
                <a:ea typeface="微软雅黑" panose="020B0503020204020204" charset="-122"/>
                <a:cs typeface="Calibri" panose="020F0502020204030204" charset="0"/>
              </a:rPr>
              <a:t>神话，是人类各</a:t>
            </a:r>
            <a:r>
              <a:rPr lang="zh-CN" altLang="en-US" sz="2400" dirty="0" smtClean="0">
                <a:latin typeface="微软雅黑" panose="020B0503020204020204" charset="-122"/>
                <a:ea typeface="微软雅黑" panose="020B0503020204020204" charset="-122"/>
                <a:cs typeface="Calibri" panose="020F0502020204030204" charset="0"/>
              </a:rPr>
              <a:t>共同体（      ）、</a:t>
            </a:r>
            <a:r>
              <a:rPr lang="zh-CN" altLang="en-US" sz="2400" dirty="0">
                <a:latin typeface="微软雅黑" panose="020B0503020204020204" charset="-122"/>
                <a:ea typeface="微软雅黑" panose="020B0503020204020204" charset="-122"/>
                <a:cs typeface="Calibri" panose="020F0502020204030204" charset="0"/>
              </a:rPr>
              <a:t>代代相承的一种</a:t>
            </a:r>
            <a:r>
              <a:rPr lang="zh-CN" altLang="en-US" sz="2400" dirty="0" smtClean="0">
                <a:latin typeface="微软雅黑" panose="020B0503020204020204" charset="-122"/>
                <a:ea typeface="微软雅黑" panose="020B0503020204020204" charset="-122"/>
                <a:cs typeface="Calibri" panose="020F0502020204030204" charset="0"/>
              </a:rPr>
              <a:t>以（      ）为</a:t>
            </a:r>
            <a:r>
              <a:rPr lang="zh-CN" altLang="en-US" sz="2400" dirty="0">
                <a:latin typeface="微软雅黑" panose="020B0503020204020204" charset="-122"/>
                <a:ea typeface="微软雅黑" panose="020B0503020204020204" charset="-122"/>
                <a:cs typeface="Calibri" panose="020F0502020204030204" charset="0"/>
              </a:rPr>
              <a:t>主人公、以特定宗教信仰为内核并为其服务的神圣叙事。它既是一种经典性</a:t>
            </a:r>
            <a:r>
              <a:rPr lang="zh-CN" altLang="en-US" sz="2400" dirty="0" smtClean="0">
                <a:latin typeface="微软雅黑" panose="020B0503020204020204" charset="-122"/>
                <a:ea typeface="微软雅黑" panose="020B0503020204020204" charset="-122"/>
                <a:cs typeface="Calibri" panose="020F0502020204030204" charset="0"/>
              </a:rPr>
              <a:t>的（      ），</a:t>
            </a:r>
            <a:r>
              <a:rPr lang="zh-CN" altLang="en-US" sz="2400" dirty="0">
                <a:latin typeface="微软雅黑" panose="020B0503020204020204" charset="-122"/>
                <a:ea typeface="微软雅黑" panose="020B0503020204020204" charset="-122"/>
                <a:cs typeface="Calibri" panose="020F0502020204030204" charset="0"/>
              </a:rPr>
              <a:t>也是远古人类的知识体系</a:t>
            </a:r>
            <a:r>
              <a:rPr lang="zh-CN" altLang="en-US" sz="2400" dirty="0" smtClean="0">
                <a:latin typeface="微软雅黑" panose="020B0503020204020204" charset="-122"/>
                <a:ea typeface="微软雅黑" panose="020B0503020204020204" charset="-122"/>
                <a:cs typeface="Calibri" panose="020F0502020204030204" charset="0"/>
              </a:rPr>
              <a:t>和（         ）。</a:t>
            </a:r>
            <a:endParaRPr lang="en-US" altLang="zh-CN" sz="2400" dirty="0">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344405" y="873976"/>
            <a:ext cx="3276859" cy="662489"/>
          </a:xfrm>
          <a:prstGeom prst="rect">
            <a:avLst/>
          </a:prstGeom>
        </p:spPr>
        <p:txBody>
          <a:bodyPr wrap="none">
            <a:spAutoFit/>
          </a:bodyPr>
          <a:lstStyle/>
          <a:p>
            <a:pPr marR="0" lvl="0" indent="457200" fontAlgn="base" hangingPunct="0">
              <a:lnSpc>
                <a:spcPct val="150000"/>
              </a:lnSpc>
              <a:spcBef>
                <a:spcPct val="0"/>
              </a:spcBef>
              <a:spcAft>
                <a:spcPct val="0"/>
              </a:spcAft>
              <a:buClrTx/>
              <a:buSzTx/>
              <a:buFontTx/>
              <a:buNone/>
            </a:pPr>
            <a:r>
              <a:rPr lang="en-US" altLang="zh-CN" sz="2400" b="1" dirty="0">
                <a:solidFill>
                  <a:srgbClr val="0070C0"/>
                </a:solidFill>
                <a:latin typeface="微软雅黑" panose="020B0503020204020204" charset="-122"/>
                <a:ea typeface="微软雅黑" panose="020B0503020204020204" charset="-122"/>
                <a:cs typeface="Calibri" panose="020F0502020204030204" charset="0"/>
              </a:rPr>
              <a:t>3.1.1</a:t>
            </a:r>
            <a:r>
              <a:rPr lang="zh-CN" altLang="en-US" sz="2400"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神话的含义</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26" y="3945126"/>
            <a:ext cx="2906039" cy="261471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557" y="3945126"/>
            <a:ext cx="2589207" cy="2614718"/>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9028"/>
          <a:stretch>
            <a:fillRect/>
          </a:stretch>
        </p:blipFill>
        <p:spPr>
          <a:xfrm>
            <a:off x="8660652" y="3945126"/>
            <a:ext cx="2455102" cy="2614718"/>
          </a:xfrm>
          <a:prstGeom prst="rect">
            <a:avLst/>
          </a:prstGeom>
        </p:spPr>
      </p:pic>
      <p:sp>
        <p:nvSpPr>
          <p:cNvPr id="8" name="五边形 7"/>
          <p:cNvSpPr/>
          <p:nvPr/>
        </p:nvSpPr>
        <p:spPr>
          <a:xfrm flipH="1">
            <a:off x="4677410" y="97917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7" name="文本框 6"/>
          <p:cNvSpPr txBox="1"/>
          <p:nvPr/>
        </p:nvSpPr>
        <p:spPr>
          <a:xfrm>
            <a:off x="261620" y="228600"/>
            <a:ext cx="3817071" cy="523220"/>
          </a:xfrm>
          <a:prstGeom prst="rect">
            <a:avLst/>
          </a:prstGeom>
          <a:noFill/>
        </p:spPr>
        <p:txBody>
          <a:bodyPr wrap="none" rtlCol="0" anchor="t">
            <a:spAutoFit/>
          </a:bodyPr>
          <a:lstStyle/>
          <a:p>
            <a:r>
              <a:rPr lang="en-US" altLang="zh-CN" sz="2800" b="1" dirty="0">
                <a:latin typeface="微软雅黑" panose="020B0503020204020204" charset="-122"/>
                <a:ea typeface="微软雅黑" panose="020B0503020204020204" charset="-122"/>
                <a:sym typeface="+mn-ea"/>
              </a:rPr>
              <a:t>3.1</a:t>
            </a:r>
            <a:r>
              <a:rPr lang="zh-CN" altLang="en-US" sz="2800" b="1" dirty="0">
                <a:solidFill>
                  <a:schemeClr val="tx1"/>
                </a:solidFill>
                <a:latin typeface="微软雅黑" panose="020B0503020204020204" charset="-122"/>
                <a:ea typeface="微软雅黑" panose="020B0503020204020204" charset="-122"/>
                <a:sym typeface="+mn-ea"/>
              </a:rPr>
              <a:t>  神话的界定与分类</a:t>
            </a:r>
          </a:p>
        </p:txBody>
      </p:sp>
      <p:pic>
        <p:nvPicPr>
          <p:cNvPr id="9" name="图片 8"/>
          <p:cNvPicPr>
            <a:picLocks noChangeAspect="1"/>
          </p:cNvPicPr>
          <p:nvPr/>
        </p:nvPicPr>
        <p:blipFill>
          <a:blip r:embed="rId7"/>
          <a:stretch>
            <a:fillRect/>
          </a:stretch>
        </p:blipFill>
        <p:spPr>
          <a:xfrm>
            <a:off x="8660652" y="-60925"/>
            <a:ext cx="3531348" cy="1520056"/>
          </a:xfrm>
          <a:prstGeom prst="rect">
            <a:avLst/>
          </a:prstGeom>
        </p:spPr>
      </p:pic>
    </p:spTree>
    <p:custDataLst>
      <p:tags r:id="rId1"/>
    </p:custDataLst>
    <p:extLst>
      <p:ext uri="{BB962C8B-B14F-4D97-AF65-F5344CB8AC3E}">
        <p14:creationId xmlns:p14="http://schemas.microsoft.com/office/powerpoint/2010/main" val="29622206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885" y="1883410"/>
            <a:ext cx="11161395" cy="1753235"/>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zh-CN" altLang="en-US" sz="2400" dirty="0">
                <a:latin typeface="微软雅黑" panose="020B0503020204020204" charset="-122"/>
                <a:ea typeface="微软雅黑" panose="020B0503020204020204" charset="-122"/>
                <a:cs typeface="Calibri" panose="020F0502020204030204" charset="0"/>
              </a:rPr>
              <a:t>神话，是人类各</a:t>
            </a:r>
            <a:r>
              <a:rPr lang="zh-CN" altLang="en-US" sz="2400" dirty="0" smtClean="0">
                <a:latin typeface="微软雅黑" panose="020B0503020204020204" charset="-122"/>
                <a:ea typeface="微软雅黑" panose="020B0503020204020204" charset="-122"/>
                <a:cs typeface="Calibri" panose="020F0502020204030204" charset="0"/>
              </a:rPr>
              <a:t>共同体</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（集体创造）</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代代相承的一种</a:t>
            </a:r>
            <a:r>
              <a:rPr lang="zh-CN" altLang="en-US" sz="2400" dirty="0" smtClean="0">
                <a:latin typeface="微软雅黑" panose="020B0503020204020204" charset="-122"/>
                <a:ea typeface="微软雅黑" panose="020B0503020204020204" charset="-122"/>
                <a:cs typeface="Calibri" panose="020F0502020204030204" charset="0"/>
              </a:rPr>
              <a:t>以</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（超</a:t>
            </a:r>
            <a:r>
              <a:rPr lang="zh-CN" altLang="en-US" sz="2400" dirty="0">
                <a:solidFill>
                  <a:srgbClr val="FF0000"/>
                </a:solidFill>
                <a:latin typeface="微软雅黑" panose="020B0503020204020204" charset="-122"/>
                <a:ea typeface="微软雅黑" panose="020B0503020204020204" charset="-122"/>
                <a:cs typeface="Calibri" panose="020F0502020204030204" charset="0"/>
              </a:rPr>
              <a:t>自然</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形象）</a:t>
            </a:r>
            <a:r>
              <a:rPr lang="zh-CN" altLang="en-US" sz="2400" dirty="0" smtClean="0">
                <a:latin typeface="微软雅黑" panose="020B0503020204020204" charset="-122"/>
                <a:ea typeface="微软雅黑" panose="020B0503020204020204" charset="-122"/>
                <a:cs typeface="Calibri" panose="020F0502020204030204" charset="0"/>
              </a:rPr>
              <a:t>为</a:t>
            </a:r>
            <a:r>
              <a:rPr lang="zh-CN" altLang="en-US" sz="2400" dirty="0">
                <a:latin typeface="微软雅黑" panose="020B0503020204020204" charset="-122"/>
                <a:ea typeface="微软雅黑" panose="020B0503020204020204" charset="-122"/>
                <a:cs typeface="Calibri" panose="020F0502020204030204" charset="0"/>
              </a:rPr>
              <a:t>主人公、以特定宗教信仰为内核并为其服务的神圣叙事。它既是一种经典性</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（文学体裁）</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也是远古人类的知识体系</a:t>
            </a:r>
            <a:r>
              <a:rPr lang="zh-CN" altLang="en-US" sz="2400" dirty="0" smtClean="0">
                <a:latin typeface="微软雅黑" panose="020B0503020204020204" charset="-122"/>
                <a:ea typeface="微软雅黑" panose="020B0503020204020204" charset="-122"/>
                <a:cs typeface="Calibri" panose="020F0502020204030204" charset="0"/>
              </a:rPr>
              <a:t>和</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（信仰体系）</a:t>
            </a:r>
            <a:r>
              <a:rPr lang="zh-CN" altLang="en-US" sz="2400" dirty="0" smtClean="0">
                <a:latin typeface="微软雅黑" panose="020B0503020204020204" charset="-122"/>
                <a:ea typeface="微软雅黑" panose="020B0503020204020204" charset="-122"/>
                <a:cs typeface="Calibri" panose="020F0502020204030204" charset="0"/>
              </a:rPr>
              <a:t>。</a:t>
            </a:r>
            <a:endParaRPr lang="en-US" altLang="zh-CN" sz="2400" dirty="0">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344405" y="873976"/>
            <a:ext cx="3276859" cy="662489"/>
          </a:xfrm>
          <a:prstGeom prst="rect">
            <a:avLst/>
          </a:prstGeom>
        </p:spPr>
        <p:txBody>
          <a:bodyPr wrap="none">
            <a:spAutoFit/>
          </a:bodyPr>
          <a:lstStyle/>
          <a:p>
            <a:pPr marR="0" lvl="0" indent="457200" fontAlgn="base" hangingPunct="0">
              <a:lnSpc>
                <a:spcPct val="150000"/>
              </a:lnSpc>
              <a:spcBef>
                <a:spcPct val="0"/>
              </a:spcBef>
              <a:spcAft>
                <a:spcPct val="0"/>
              </a:spcAft>
              <a:buClrTx/>
              <a:buSzTx/>
              <a:buFontTx/>
              <a:buNone/>
            </a:pPr>
            <a:r>
              <a:rPr lang="en-US" altLang="zh-CN" sz="2400" b="1" dirty="0">
                <a:solidFill>
                  <a:srgbClr val="0070C0"/>
                </a:solidFill>
                <a:latin typeface="微软雅黑" panose="020B0503020204020204" charset="-122"/>
                <a:ea typeface="微软雅黑" panose="020B0503020204020204" charset="-122"/>
                <a:cs typeface="Calibri" panose="020F0502020204030204" charset="0"/>
              </a:rPr>
              <a:t>3.1.1</a:t>
            </a:r>
            <a:r>
              <a:rPr lang="zh-CN" altLang="en-US" sz="2400"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神话的含义</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26" y="3945126"/>
            <a:ext cx="2906039" cy="261471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557" y="3945126"/>
            <a:ext cx="2589207" cy="2614718"/>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9028"/>
          <a:stretch>
            <a:fillRect/>
          </a:stretch>
        </p:blipFill>
        <p:spPr>
          <a:xfrm>
            <a:off x="8660652" y="3945126"/>
            <a:ext cx="2455102" cy="2614718"/>
          </a:xfrm>
          <a:prstGeom prst="rect">
            <a:avLst/>
          </a:prstGeom>
        </p:spPr>
      </p:pic>
      <p:sp>
        <p:nvSpPr>
          <p:cNvPr id="8" name="五边形 7"/>
          <p:cNvSpPr/>
          <p:nvPr/>
        </p:nvSpPr>
        <p:spPr>
          <a:xfrm flipH="1">
            <a:off x="4677410" y="97917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7" name="文本框 6"/>
          <p:cNvSpPr txBox="1"/>
          <p:nvPr/>
        </p:nvSpPr>
        <p:spPr>
          <a:xfrm>
            <a:off x="261620" y="228600"/>
            <a:ext cx="3817071" cy="523220"/>
          </a:xfrm>
          <a:prstGeom prst="rect">
            <a:avLst/>
          </a:prstGeom>
          <a:noFill/>
        </p:spPr>
        <p:txBody>
          <a:bodyPr wrap="none" rtlCol="0" anchor="t">
            <a:spAutoFit/>
          </a:bodyPr>
          <a:lstStyle/>
          <a:p>
            <a:r>
              <a:rPr lang="en-US" altLang="zh-CN" sz="2800" b="1" dirty="0">
                <a:latin typeface="微软雅黑" panose="020B0503020204020204" charset="-122"/>
                <a:ea typeface="微软雅黑" panose="020B0503020204020204" charset="-122"/>
                <a:sym typeface="+mn-ea"/>
              </a:rPr>
              <a:t>3.1</a:t>
            </a:r>
            <a:r>
              <a:rPr lang="zh-CN" altLang="en-US" sz="2800" b="1" dirty="0">
                <a:solidFill>
                  <a:schemeClr val="tx1"/>
                </a:solidFill>
                <a:latin typeface="微软雅黑" panose="020B0503020204020204" charset="-122"/>
                <a:ea typeface="微软雅黑" panose="020B0503020204020204" charset="-122"/>
                <a:sym typeface="+mn-ea"/>
              </a:rPr>
              <a:t>  神话的界定与分类</a:t>
            </a:r>
          </a:p>
        </p:txBody>
      </p:sp>
      <p:pic>
        <p:nvPicPr>
          <p:cNvPr id="9" name="图片 8"/>
          <p:cNvPicPr>
            <a:picLocks noChangeAspect="1"/>
          </p:cNvPicPr>
          <p:nvPr/>
        </p:nvPicPr>
        <p:blipFill>
          <a:blip r:embed="rId7"/>
          <a:stretch>
            <a:fillRect/>
          </a:stretch>
        </p:blipFill>
        <p:spPr>
          <a:xfrm>
            <a:off x="8660652" y="-60925"/>
            <a:ext cx="3531348" cy="1520056"/>
          </a:xfrm>
          <a:prstGeom prst="rect">
            <a:avLst/>
          </a:prstGeom>
        </p:spPr>
      </p:pic>
    </p:spTree>
    <p:custDataLst>
      <p:tags r:id="rId1"/>
    </p:custDataLst>
    <p:extLst>
      <p:ext uri="{BB962C8B-B14F-4D97-AF65-F5344CB8AC3E}">
        <p14:creationId xmlns:p14="http://schemas.microsoft.com/office/powerpoint/2010/main" val="128808213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885" y="1883410"/>
            <a:ext cx="11161395" cy="1753235"/>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zh-CN" altLang="en-US" sz="2400" dirty="0">
                <a:latin typeface="微软雅黑" panose="020B0503020204020204" charset="-122"/>
                <a:ea typeface="微软雅黑" panose="020B0503020204020204" charset="-122"/>
                <a:cs typeface="Calibri" panose="020F0502020204030204" charset="0"/>
              </a:rPr>
              <a:t>神话，是人类各</a:t>
            </a:r>
            <a:r>
              <a:rPr lang="zh-CN" altLang="en-US" sz="2400" dirty="0" smtClean="0">
                <a:latin typeface="微软雅黑" panose="020B0503020204020204" charset="-122"/>
                <a:ea typeface="微软雅黑" panose="020B0503020204020204" charset="-122"/>
                <a:cs typeface="Calibri" panose="020F0502020204030204" charset="0"/>
              </a:rPr>
              <a:t>共同体集体创造、（      ）的</a:t>
            </a:r>
            <a:r>
              <a:rPr lang="zh-CN" altLang="en-US" sz="2400" dirty="0">
                <a:latin typeface="微软雅黑" panose="020B0503020204020204" charset="-122"/>
                <a:ea typeface="微软雅黑" panose="020B0503020204020204" charset="-122"/>
                <a:cs typeface="Calibri" panose="020F0502020204030204" charset="0"/>
              </a:rPr>
              <a:t>一种</a:t>
            </a:r>
            <a:r>
              <a:rPr lang="zh-CN" altLang="en-US" sz="2400" dirty="0" smtClean="0">
                <a:latin typeface="微软雅黑" panose="020B0503020204020204" charset="-122"/>
                <a:ea typeface="微软雅黑" panose="020B0503020204020204" charset="-122"/>
                <a:cs typeface="Calibri" panose="020F0502020204030204" charset="0"/>
              </a:rPr>
              <a:t>以超</a:t>
            </a:r>
            <a:r>
              <a:rPr lang="zh-CN" altLang="en-US" sz="2400" dirty="0">
                <a:latin typeface="微软雅黑" panose="020B0503020204020204" charset="-122"/>
                <a:ea typeface="微软雅黑" panose="020B0503020204020204" charset="-122"/>
                <a:cs typeface="Calibri" panose="020F0502020204030204" charset="0"/>
              </a:rPr>
              <a:t>自然</a:t>
            </a:r>
            <a:r>
              <a:rPr lang="zh-CN" altLang="en-US" sz="2400" dirty="0" smtClean="0">
                <a:latin typeface="微软雅黑" panose="020B0503020204020204" charset="-122"/>
                <a:ea typeface="微软雅黑" panose="020B0503020204020204" charset="-122"/>
                <a:cs typeface="Calibri" panose="020F0502020204030204" charset="0"/>
              </a:rPr>
              <a:t>形象为</a:t>
            </a:r>
            <a:r>
              <a:rPr lang="zh-CN" altLang="en-US" sz="2400" dirty="0">
                <a:latin typeface="微软雅黑" panose="020B0503020204020204" charset="-122"/>
                <a:ea typeface="微软雅黑" panose="020B0503020204020204" charset="-122"/>
                <a:cs typeface="Calibri" panose="020F0502020204030204" charset="0"/>
              </a:rPr>
              <a:t>主人公、以</a:t>
            </a:r>
            <a:r>
              <a:rPr lang="zh-CN" altLang="en-US" sz="2400" dirty="0" smtClean="0">
                <a:latin typeface="微软雅黑" panose="020B0503020204020204" charset="-122"/>
                <a:ea typeface="微软雅黑" panose="020B0503020204020204" charset="-122"/>
                <a:cs typeface="Calibri" panose="020F0502020204030204" charset="0"/>
              </a:rPr>
              <a:t>特定（     ）为</a:t>
            </a:r>
            <a:r>
              <a:rPr lang="zh-CN" altLang="en-US" sz="2400" dirty="0">
                <a:latin typeface="微软雅黑" panose="020B0503020204020204" charset="-122"/>
                <a:ea typeface="微软雅黑" panose="020B0503020204020204" charset="-122"/>
                <a:cs typeface="Calibri" panose="020F0502020204030204" charset="0"/>
              </a:rPr>
              <a:t>内核并为其服务</a:t>
            </a:r>
            <a:r>
              <a:rPr lang="zh-CN" altLang="en-US" sz="2400" dirty="0" smtClean="0">
                <a:latin typeface="微软雅黑" panose="020B0503020204020204" charset="-122"/>
                <a:ea typeface="微软雅黑" panose="020B0503020204020204" charset="-122"/>
                <a:cs typeface="Calibri" panose="020F0502020204030204" charset="0"/>
              </a:rPr>
              <a:t>的（      ）。</a:t>
            </a:r>
            <a:r>
              <a:rPr lang="zh-CN" altLang="en-US" sz="2400" dirty="0">
                <a:latin typeface="微软雅黑" panose="020B0503020204020204" charset="-122"/>
                <a:ea typeface="微软雅黑" panose="020B0503020204020204" charset="-122"/>
                <a:cs typeface="Calibri" panose="020F0502020204030204" charset="0"/>
              </a:rPr>
              <a:t>它既是一种经典性</a:t>
            </a:r>
            <a:r>
              <a:rPr lang="zh-CN" altLang="en-US" sz="2400" dirty="0" smtClean="0">
                <a:latin typeface="微软雅黑" panose="020B0503020204020204" charset="-122"/>
                <a:ea typeface="微软雅黑" panose="020B0503020204020204" charset="-122"/>
                <a:cs typeface="Calibri" panose="020F0502020204030204" charset="0"/>
              </a:rPr>
              <a:t>的文学体裁，</a:t>
            </a:r>
            <a:r>
              <a:rPr lang="zh-CN" altLang="en-US" sz="2400" dirty="0">
                <a:latin typeface="微软雅黑" panose="020B0503020204020204" charset="-122"/>
                <a:ea typeface="微软雅黑" panose="020B0503020204020204" charset="-122"/>
                <a:cs typeface="Calibri" panose="020F0502020204030204" charset="0"/>
              </a:rPr>
              <a:t>也是远古人类</a:t>
            </a:r>
            <a:r>
              <a:rPr lang="zh-CN" altLang="en-US" sz="2400" dirty="0" smtClean="0">
                <a:latin typeface="微软雅黑" panose="020B0503020204020204" charset="-122"/>
                <a:ea typeface="微软雅黑" panose="020B0503020204020204" charset="-122"/>
                <a:cs typeface="Calibri" panose="020F0502020204030204" charset="0"/>
              </a:rPr>
              <a:t>的（       ）和信仰体系。</a:t>
            </a:r>
            <a:endParaRPr lang="en-US" altLang="zh-CN" sz="2400" dirty="0">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344405" y="873976"/>
            <a:ext cx="3276859" cy="662489"/>
          </a:xfrm>
          <a:prstGeom prst="rect">
            <a:avLst/>
          </a:prstGeom>
        </p:spPr>
        <p:txBody>
          <a:bodyPr wrap="none">
            <a:spAutoFit/>
          </a:bodyPr>
          <a:lstStyle/>
          <a:p>
            <a:pPr marR="0" lvl="0" indent="457200" fontAlgn="base" hangingPunct="0">
              <a:lnSpc>
                <a:spcPct val="150000"/>
              </a:lnSpc>
              <a:spcBef>
                <a:spcPct val="0"/>
              </a:spcBef>
              <a:spcAft>
                <a:spcPct val="0"/>
              </a:spcAft>
              <a:buClrTx/>
              <a:buSzTx/>
              <a:buFontTx/>
              <a:buNone/>
            </a:pPr>
            <a:r>
              <a:rPr lang="en-US" altLang="zh-CN" sz="2400" b="1" dirty="0">
                <a:solidFill>
                  <a:srgbClr val="0070C0"/>
                </a:solidFill>
                <a:latin typeface="微软雅黑" panose="020B0503020204020204" charset="-122"/>
                <a:ea typeface="微软雅黑" panose="020B0503020204020204" charset="-122"/>
                <a:cs typeface="Calibri" panose="020F0502020204030204" charset="0"/>
              </a:rPr>
              <a:t>3.1.1</a:t>
            </a:r>
            <a:r>
              <a:rPr lang="zh-CN" altLang="en-US" sz="2400"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神话的含义</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26" y="3945126"/>
            <a:ext cx="2906039" cy="261471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557" y="3945126"/>
            <a:ext cx="2589207" cy="2614718"/>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9028"/>
          <a:stretch>
            <a:fillRect/>
          </a:stretch>
        </p:blipFill>
        <p:spPr>
          <a:xfrm>
            <a:off x="8660652" y="3945126"/>
            <a:ext cx="2455102" cy="2614718"/>
          </a:xfrm>
          <a:prstGeom prst="rect">
            <a:avLst/>
          </a:prstGeom>
        </p:spPr>
      </p:pic>
      <p:sp>
        <p:nvSpPr>
          <p:cNvPr id="8" name="五边形 7"/>
          <p:cNvSpPr/>
          <p:nvPr/>
        </p:nvSpPr>
        <p:spPr>
          <a:xfrm flipH="1">
            <a:off x="4677410" y="97917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7" name="文本框 6"/>
          <p:cNvSpPr txBox="1"/>
          <p:nvPr/>
        </p:nvSpPr>
        <p:spPr>
          <a:xfrm>
            <a:off x="261620" y="228600"/>
            <a:ext cx="3817071" cy="523220"/>
          </a:xfrm>
          <a:prstGeom prst="rect">
            <a:avLst/>
          </a:prstGeom>
          <a:noFill/>
        </p:spPr>
        <p:txBody>
          <a:bodyPr wrap="none" rtlCol="0" anchor="t">
            <a:spAutoFit/>
          </a:bodyPr>
          <a:lstStyle/>
          <a:p>
            <a:r>
              <a:rPr lang="en-US" altLang="zh-CN" sz="2800" b="1" dirty="0">
                <a:latin typeface="微软雅黑" panose="020B0503020204020204" charset="-122"/>
                <a:ea typeface="微软雅黑" panose="020B0503020204020204" charset="-122"/>
                <a:sym typeface="+mn-ea"/>
              </a:rPr>
              <a:t>3.1</a:t>
            </a:r>
            <a:r>
              <a:rPr lang="zh-CN" altLang="en-US" sz="2800" b="1" dirty="0">
                <a:solidFill>
                  <a:schemeClr val="tx1"/>
                </a:solidFill>
                <a:latin typeface="微软雅黑" panose="020B0503020204020204" charset="-122"/>
                <a:ea typeface="微软雅黑" panose="020B0503020204020204" charset="-122"/>
                <a:sym typeface="+mn-ea"/>
              </a:rPr>
              <a:t>  神话的界定与分类</a:t>
            </a:r>
          </a:p>
        </p:txBody>
      </p:sp>
      <p:pic>
        <p:nvPicPr>
          <p:cNvPr id="9" name="图片 8"/>
          <p:cNvPicPr>
            <a:picLocks noChangeAspect="1"/>
          </p:cNvPicPr>
          <p:nvPr/>
        </p:nvPicPr>
        <p:blipFill>
          <a:blip r:embed="rId7"/>
          <a:stretch>
            <a:fillRect/>
          </a:stretch>
        </p:blipFill>
        <p:spPr>
          <a:xfrm>
            <a:off x="8660652" y="-60925"/>
            <a:ext cx="3531348" cy="1520056"/>
          </a:xfrm>
          <a:prstGeom prst="rect">
            <a:avLst/>
          </a:prstGeom>
        </p:spPr>
      </p:pic>
    </p:spTree>
    <p:custDataLst>
      <p:tags r:id="rId1"/>
    </p:custDataLst>
    <p:extLst>
      <p:ext uri="{BB962C8B-B14F-4D97-AF65-F5344CB8AC3E}">
        <p14:creationId xmlns:p14="http://schemas.microsoft.com/office/powerpoint/2010/main" val="128215214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885" y="1883410"/>
            <a:ext cx="11161395" cy="1753235"/>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zh-CN" altLang="en-US" sz="2400" dirty="0">
                <a:latin typeface="微软雅黑" panose="020B0503020204020204" charset="-122"/>
                <a:ea typeface="微软雅黑" panose="020B0503020204020204" charset="-122"/>
                <a:cs typeface="Calibri" panose="020F0502020204030204" charset="0"/>
              </a:rPr>
              <a:t>神话，是人类各</a:t>
            </a:r>
            <a:r>
              <a:rPr lang="zh-CN" altLang="en-US" sz="2400" dirty="0" smtClean="0">
                <a:latin typeface="微软雅黑" panose="020B0503020204020204" charset="-122"/>
                <a:ea typeface="微软雅黑" panose="020B0503020204020204" charset="-122"/>
                <a:cs typeface="Calibri" panose="020F0502020204030204" charset="0"/>
              </a:rPr>
              <a:t>共同体集体创造、</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（代代相承）</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a:latin typeface="微软雅黑" panose="020B0503020204020204" charset="-122"/>
                <a:ea typeface="微软雅黑" panose="020B0503020204020204" charset="-122"/>
                <a:cs typeface="Calibri" panose="020F0502020204030204" charset="0"/>
              </a:rPr>
              <a:t>一种</a:t>
            </a:r>
            <a:r>
              <a:rPr lang="zh-CN" altLang="en-US" sz="2400" dirty="0" smtClean="0">
                <a:latin typeface="微软雅黑" panose="020B0503020204020204" charset="-122"/>
                <a:ea typeface="微软雅黑" panose="020B0503020204020204" charset="-122"/>
                <a:cs typeface="Calibri" panose="020F0502020204030204" charset="0"/>
              </a:rPr>
              <a:t>以超</a:t>
            </a:r>
            <a:r>
              <a:rPr lang="zh-CN" altLang="en-US" sz="2400" dirty="0">
                <a:latin typeface="微软雅黑" panose="020B0503020204020204" charset="-122"/>
                <a:ea typeface="微软雅黑" panose="020B0503020204020204" charset="-122"/>
                <a:cs typeface="Calibri" panose="020F0502020204030204" charset="0"/>
              </a:rPr>
              <a:t>自然</a:t>
            </a:r>
            <a:r>
              <a:rPr lang="zh-CN" altLang="en-US" sz="2400" dirty="0" smtClean="0">
                <a:latin typeface="微软雅黑" panose="020B0503020204020204" charset="-122"/>
                <a:ea typeface="微软雅黑" panose="020B0503020204020204" charset="-122"/>
                <a:cs typeface="Calibri" panose="020F0502020204030204" charset="0"/>
              </a:rPr>
              <a:t>形象为</a:t>
            </a:r>
            <a:r>
              <a:rPr lang="zh-CN" altLang="en-US" sz="2400" dirty="0">
                <a:latin typeface="微软雅黑" panose="020B0503020204020204" charset="-122"/>
                <a:ea typeface="微软雅黑" panose="020B0503020204020204" charset="-122"/>
                <a:cs typeface="Calibri" panose="020F0502020204030204" charset="0"/>
              </a:rPr>
              <a:t>主人公、以</a:t>
            </a:r>
            <a:r>
              <a:rPr lang="zh-CN" altLang="en-US" sz="2400" dirty="0" smtClean="0">
                <a:latin typeface="微软雅黑" panose="020B0503020204020204" charset="-122"/>
                <a:ea typeface="微软雅黑" panose="020B0503020204020204" charset="-122"/>
                <a:cs typeface="Calibri" panose="020F0502020204030204" charset="0"/>
              </a:rPr>
              <a:t>特定</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（宗教信仰）</a:t>
            </a:r>
            <a:r>
              <a:rPr lang="zh-CN" altLang="en-US" sz="2400" dirty="0" smtClean="0">
                <a:latin typeface="微软雅黑" panose="020B0503020204020204" charset="-122"/>
                <a:ea typeface="微软雅黑" panose="020B0503020204020204" charset="-122"/>
                <a:cs typeface="Calibri" panose="020F0502020204030204" charset="0"/>
              </a:rPr>
              <a:t>为</a:t>
            </a:r>
            <a:r>
              <a:rPr lang="zh-CN" altLang="en-US" sz="2400" dirty="0">
                <a:latin typeface="微软雅黑" panose="020B0503020204020204" charset="-122"/>
                <a:ea typeface="微软雅黑" panose="020B0503020204020204" charset="-122"/>
                <a:cs typeface="Calibri" panose="020F0502020204030204" charset="0"/>
              </a:rPr>
              <a:t>内核并为其服务</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（神圣叙事）</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它既是一种经典性</a:t>
            </a:r>
            <a:r>
              <a:rPr lang="zh-CN" altLang="en-US" sz="2400" dirty="0" smtClean="0">
                <a:latin typeface="微软雅黑" panose="020B0503020204020204" charset="-122"/>
                <a:ea typeface="微软雅黑" panose="020B0503020204020204" charset="-122"/>
                <a:cs typeface="Calibri" panose="020F0502020204030204" charset="0"/>
              </a:rPr>
              <a:t>的文学体裁，</a:t>
            </a:r>
            <a:r>
              <a:rPr lang="zh-CN" altLang="en-US" sz="2400" dirty="0">
                <a:latin typeface="微软雅黑" panose="020B0503020204020204" charset="-122"/>
                <a:ea typeface="微软雅黑" panose="020B0503020204020204" charset="-122"/>
                <a:cs typeface="Calibri" panose="020F0502020204030204" charset="0"/>
              </a:rPr>
              <a:t>也是远古人类</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（知识体系）</a:t>
            </a:r>
            <a:r>
              <a:rPr lang="zh-CN" altLang="en-US" sz="2400" dirty="0" smtClean="0">
                <a:latin typeface="微软雅黑" panose="020B0503020204020204" charset="-122"/>
                <a:ea typeface="微软雅黑" panose="020B0503020204020204" charset="-122"/>
                <a:cs typeface="Calibri" panose="020F0502020204030204" charset="0"/>
              </a:rPr>
              <a:t>和信仰体系。</a:t>
            </a:r>
            <a:endParaRPr lang="en-US" altLang="zh-CN" sz="2400" dirty="0">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344405" y="873976"/>
            <a:ext cx="3276859" cy="662489"/>
          </a:xfrm>
          <a:prstGeom prst="rect">
            <a:avLst/>
          </a:prstGeom>
        </p:spPr>
        <p:txBody>
          <a:bodyPr wrap="none">
            <a:spAutoFit/>
          </a:bodyPr>
          <a:lstStyle/>
          <a:p>
            <a:pPr marR="0" lvl="0" indent="457200" fontAlgn="base" hangingPunct="0">
              <a:lnSpc>
                <a:spcPct val="150000"/>
              </a:lnSpc>
              <a:spcBef>
                <a:spcPct val="0"/>
              </a:spcBef>
              <a:spcAft>
                <a:spcPct val="0"/>
              </a:spcAft>
              <a:buClrTx/>
              <a:buSzTx/>
              <a:buFontTx/>
              <a:buNone/>
            </a:pPr>
            <a:r>
              <a:rPr lang="en-US" altLang="zh-CN" sz="2400" b="1" dirty="0">
                <a:solidFill>
                  <a:srgbClr val="0070C0"/>
                </a:solidFill>
                <a:latin typeface="微软雅黑" panose="020B0503020204020204" charset="-122"/>
                <a:ea typeface="微软雅黑" panose="020B0503020204020204" charset="-122"/>
                <a:cs typeface="Calibri" panose="020F0502020204030204" charset="0"/>
              </a:rPr>
              <a:t>3.1.1</a:t>
            </a:r>
            <a:r>
              <a:rPr lang="zh-CN" altLang="en-US" sz="2400" b="1" dirty="0">
                <a:solidFill>
                  <a:srgbClr val="0070C0"/>
                </a:solidFill>
                <a:latin typeface="微软雅黑" panose="020B0503020204020204" charset="-122"/>
                <a:ea typeface="微软雅黑" panose="020B0503020204020204" charset="-122"/>
                <a:cs typeface="Calibri" panose="020F0502020204030204" charset="0"/>
              </a:rPr>
              <a:t> </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神话的含义</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26" y="3945126"/>
            <a:ext cx="2906039" cy="261471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557" y="3945126"/>
            <a:ext cx="2589207" cy="2614718"/>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9028"/>
          <a:stretch>
            <a:fillRect/>
          </a:stretch>
        </p:blipFill>
        <p:spPr>
          <a:xfrm>
            <a:off x="8660652" y="3945126"/>
            <a:ext cx="2455102" cy="2614718"/>
          </a:xfrm>
          <a:prstGeom prst="rect">
            <a:avLst/>
          </a:prstGeom>
        </p:spPr>
      </p:pic>
      <p:sp>
        <p:nvSpPr>
          <p:cNvPr id="8" name="五边形 7"/>
          <p:cNvSpPr/>
          <p:nvPr/>
        </p:nvSpPr>
        <p:spPr>
          <a:xfrm flipH="1">
            <a:off x="4677410" y="97917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7" name="文本框 6"/>
          <p:cNvSpPr txBox="1"/>
          <p:nvPr/>
        </p:nvSpPr>
        <p:spPr>
          <a:xfrm>
            <a:off x="261620" y="228600"/>
            <a:ext cx="3817071" cy="523220"/>
          </a:xfrm>
          <a:prstGeom prst="rect">
            <a:avLst/>
          </a:prstGeom>
          <a:noFill/>
        </p:spPr>
        <p:txBody>
          <a:bodyPr wrap="none" rtlCol="0" anchor="t">
            <a:spAutoFit/>
          </a:bodyPr>
          <a:lstStyle/>
          <a:p>
            <a:r>
              <a:rPr lang="en-US" altLang="zh-CN" sz="2800" b="1" dirty="0">
                <a:latin typeface="微软雅黑" panose="020B0503020204020204" charset="-122"/>
                <a:ea typeface="微软雅黑" panose="020B0503020204020204" charset="-122"/>
                <a:sym typeface="+mn-ea"/>
              </a:rPr>
              <a:t>3.1</a:t>
            </a:r>
            <a:r>
              <a:rPr lang="zh-CN" altLang="en-US" sz="2800" b="1" dirty="0">
                <a:solidFill>
                  <a:schemeClr val="tx1"/>
                </a:solidFill>
                <a:latin typeface="微软雅黑" panose="020B0503020204020204" charset="-122"/>
                <a:ea typeface="微软雅黑" panose="020B0503020204020204" charset="-122"/>
                <a:sym typeface="+mn-ea"/>
              </a:rPr>
              <a:t>  神话的界定与分类</a:t>
            </a:r>
          </a:p>
        </p:txBody>
      </p:sp>
      <p:pic>
        <p:nvPicPr>
          <p:cNvPr id="9" name="图片 8"/>
          <p:cNvPicPr>
            <a:picLocks noChangeAspect="1"/>
          </p:cNvPicPr>
          <p:nvPr/>
        </p:nvPicPr>
        <p:blipFill>
          <a:blip r:embed="rId7"/>
          <a:stretch>
            <a:fillRect/>
          </a:stretch>
        </p:blipFill>
        <p:spPr>
          <a:xfrm>
            <a:off x="8660652" y="-60925"/>
            <a:ext cx="3531348" cy="1520056"/>
          </a:xfrm>
          <a:prstGeom prst="rect">
            <a:avLst/>
          </a:prstGeom>
        </p:spPr>
      </p:pic>
    </p:spTree>
    <p:custDataLst>
      <p:tags r:id="rId1"/>
    </p:custDataLst>
    <p:extLst>
      <p:ext uri="{BB962C8B-B14F-4D97-AF65-F5344CB8AC3E}">
        <p14:creationId xmlns:p14="http://schemas.microsoft.com/office/powerpoint/2010/main" val="53874484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31190" y="1951990"/>
            <a:ext cx="10672445" cy="1753235"/>
          </a:xfrm>
          <a:prstGeom prst="rect">
            <a:avLst/>
          </a:prstGeom>
          <a:noFill/>
          <a:ln w="9525">
            <a:noFill/>
          </a:ln>
        </p:spPr>
        <p:txBody>
          <a:bodyPr wrap="square">
            <a:spAutoFit/>
          </a:bodyPr>
          <a:lstStyle/>
          <a:p>
            <a:pPr indent="276225">
              <a:lnSpc>
                <a:spcPct val="150000"/>
              </a:lnSpc>
            </a:pPr>
            <a:r>
              <a:rPr lang="zh-CN" altLang="en-US" sz="2400" b="0" dirty="0">
                <a:latin typeface="微软雅黑" panose="020B0503020204020204" charset="-122"/>
                <a:ea typeface="微软雅黑" panose="020B0503020204020204" charset="-122"/>
                <a:cs typeface="微软雅黑" panose="020B0503020204020204" charset="-122"/>
              </a:rPr>
              <a:t>神话作为一种语言艺术和文学体裁，兴盛于各个民族的远古时代，并在漫长的历史时期长久流传、演变，至今仍然在一些民族、一些地区中作为口头文学而存活着。学术界把这些现代依然</a:t>
            </a:r>
            <a:r>
              <a:rPr lang="zh-CN" altLang="en-US" sz="2400" b="0" dirty="0">
                <a:solidFill>
                  <a:srgbClr val="FF0000"/>
                </a:solidFill>
                <a:latin typeface="微软雅黑" panose="020B0503020204020204" charset="-122"/>
                <a:ea typeface="微软雅黑" panose="020B0503020204020204" charset="-122"/>
                <a:cs typeface="微软雅黑" panose="020B0503020204020204" charset="-122"/>
              </a:rPr>
              <a:t>在口头流传的神话</a:t>
            </a:r>
            <a:r>
              <a:rPr lang="zh-CN" altLang="en-US" sz="2400" b="0" dirty="0">
                <a:latin typeface="微软雅黑" panose="020B0503020204020204" charset="-122"/>
                <a:ea typeface="微软雅黑" panose="020B0503020204020204" charset="-122"/>
                <a:cs typeface="微软雅黑" panose="020B0503020204020204" charset="-122"/>
              </a:rPr>
              <a:t>称为</a:t>
            </a:r>
            <a:r>
              <a:rPr lang="zh-CN" altLang="en-US" sz="2400" b="0" dirty="0">
                <a:solidFill>
                  <a:srgbClr val="C00000"/>
                </a:solidFill>
                <a:latin typeface="微软雅黑" panose="020B0503020204020204" charset="-122"/>
                <a:ea typeface="微软雅黑" panose="020B0503020204020204" charset="-122"/>
                <a:cs typeface="微软雅黑" panose="020B0503020204020204" charset="-122"/>
              </a:rPr>
              <a:t>“活态神话”</a:t>
            </a:r>
            <a:r>
              <a:rPr lang="zh-CN" altLang="en-US" sz="2400" b="0" dirty="0">
                <a:latin typeface="微软雅黑" panose="020B0503020204020204" charset="-122"/>
                <a:ea typeface="微软雅黑" panose="020B0503020204020204" charset="-122"/>
                <a:cs typeface="微软雅黑" panose="020B0503020204020204" charset="-122"/>
              </a:rPr>
              <a:t>。</a:t>
            </a:r>
            <a:endParaRPr lang="zh-CN" altLang="en-US" sz="2400" dirty="0"/>
          </a:p>
        </p:txBody>
      </p:sp>
      <p:sp>
        <p:nvSpPr>
          <p:cNvPr id="3" name="矩形 2"/>
          <p:cNvSpPr/>
          <p:nvPr/>
        </p:nvSpPr>
        <p:spPr>
          <a:xfrm>
            <a:off x="631425" y="524091"/>
            <a:ext cx="2597186" cy="662489"/>
          </a:xfrm>
          <a:prstGeom prst="rect">
            <a:avLst/>
          </a:prstGeom>
        </p:spPr>
        <p:txBody>
          <a:bodyPr wrap="none">
            <a:spAutoFit/>
          </a:bodyPr>
          <a:lstStyle/>
          <a:p>
            <a:pPr marR="0" lvl="0" indent="0" fontAlgn="base" hangingPunct="0">
              <a:lnSpc>
                <a:spcPct val="150000"/>
              </a:lnSpc>
              <a:spcBef>
                <a:spcPct val="0"/>
              </a:spcBef>
              <a:spcAft>
                <a:spcPct val="0"/>
              </a:spcAft>
              <a:buClrTx/>
              <a:buSzTx/>
              <a:buFont typeface="Wingdings" panose="05000000000000000000" charset="0"/>
              <a:buNone/>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3.1.2</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活态神话</a:t>
            </a:r>
          </a:p>
        </p:txBody>
      </p:sp>
      <p:sp>
        <p:nvSpPr>
          <p:cNvPr id="8" name="五边形 7"/>
          <p:cNvSpPr/>
          <p:nvPr/>
        </p:nvSpPr>
        <p:spPr>
          <a:xfrm flipH="1">
            <a:off x="3735070" y="64262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pic>
        <p:nvPicPr>
          <p:cNvPr id="5" name="图片 4"/>
          <p:cNvPicPr>
            <a:picLocks noChangeAspect="1"/>
          </p:cNvPicPr>
          <p:nvPr/>
        </p:nvPicPr>
        <p:blipFill>
          <a:blip r:embed="rId3"/>
          <a:stretch>
            <a:fillRect/>
          </a:stretch>
        </p:blipFill>
        <p:spPr>
          <a:xfrm>
            <a:off x="8660652" y="-60925"/>
            <a:ext cx="3531348" cy="1520056"/>
          </a:xfrm>
          <a:prstGeom prst="rect">
            <a:avLst/>
          </a:prstGeom>
        </p:spPr>
      </p:pic>
    </p:spTree>
    <p:custDataLst>
      <p:tags r:id="rId1"/>
    </p:custDataLst>
    <p:extLst>
      <p:ext uri="{BB962C8B-B14F-4D97-AF65-F5344CB8AC3E}">
        <p14:creationId xmlns:p14="http://schemas.microsoft.com/office/powerpoint/2010/main" val="59525842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58956" y="1180020"/>
            <a:ext cx="8680174" cy="3448116"/>
            <a:chOff x="609599" y="1180019"/>
            <a:chExt cx="868017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第一节 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819678"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bg1"/>
                  </a:solidFill>
                  <a:latin typeface="DengXian" panose="02010600030101010101" pitchFamily="2" charset="-122"/>
                  <a:ea typeface="DengXian" panose="02010600030101010101" pitchFamily="2" charset="-122"/>
                </a:rPr>
                <a:t>第二节 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4773295"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第三节 神话的价值及其研究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85320" y="1481506"/>
              <a:ext cx="865507"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992145"/>
              <a:ext cx="892010" cy="1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1031158" cy="119982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523120" y="4628136"/>
            <a:ext cx="2347392" cy="132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5295212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84505" y="1597025"/>
            <a:ext cx="8758555" cy="3969385"/>
          </a:xfrm>
          <a:prstGeom prst="rect">
            <a:avLst/>
          </a:prstGeom>
          <a:noFill/>
          <a:ln w="9525">
            <a:noFill/>
            <a:miter lim="800000"/>
          </a:ln>
          <a:effectLst/>
        </p:spPr>
        <p:txBody>
          <a:bodyPr vert="horz" wrap="square" lIns="91440" tIns="45720" rIns="91440" bIns="45720" numCol="1" anchor="ctr" anchorCtr="0" compatLnSpc="1">
            <a:spAutoFit/>
          </a:bodyPr>
          <a:lstStyle/>
          <a:p>
            <a:pPr marR="0" lvl="0" indent="612140" fontAlgn="base" hangingPunct="0">
              <a:lnSpc>
                <a:spcPct val="150000"/>
              </a:lnSpc>
              <a:spcBef>
                <a:spcPct val="0"/>
              </a:spcBef>
              <a:spcAft>
                <a:spcPct val="0"/>
              </a:spcAft>
              <a:buClrTx/>
              <a:buSzTx/>
              <a:buFontTx/>
              <a:buNone/>
            </a:pPr>
            <a:r>
              <a:rPr lang="zh-CN" altLang="en-US" sz="2400" dirty="0">
                <a:latin typeface="微软雅黑" panose="020B0503020204020204" charset="-122"/>
                <a:ea typeface="微软雅黑" panose="020B0503020204020204" charset="-122"/>
                <a:cs typeface="Calibri" panose="020F0502020204030204" charset="0"/>
              </a:rPr>
              <a:t>中国</a:t>
            </a:r>
            <a:r>
              <a:rPr lang="zh-CN" sz="2400" dirty="0">
                <a:latin typeface="微软雅黑" panose="020B0503020204020204" charset="-122"/>
                <a:ea typeface="微软雅黑" panose="020B0503020204020204" charset="-122"/>
                <a:cs typeface="Calibri" panose="020F0502020204030204" charset="0"/>
              </a:rPr>
              <a:t>神话按</a:t>
            </a:r>
            <a:r>
              <a:rPr lang="zh-CN" altLang="en-US" sz="2400" dirty="0">
                <a:latin typeface="微软雅黑" panose="020B0503020204020204" charset="-122"/>
                <a:ea typeface="微软雅黑" panose="020B0503020204020204" charset="-122"/>
                <a:cs typeface="Calibri" panose="020F0502020204030204" charset="0"/>
              </a:rPr>
              <a:t>按照其表现的内容</a:t>
            </a:r>
            <a:r>
              <a:rPr lang="zh-CN" sz="2400" dirty="0">
                <a:latin typeface="微软雅黑" panose="020B0503020204020204" charset="-122"/>
                <a:ea typeface="微软雅黑" panose="020B0503020204020204" charset="-122"/>
                <a:cs typeface="Calibri" panose="020F0502020204030204" charset="0"/>
              </a:rPr>
              <a:t>可分为</a:t>
            </a:r>
            <a:r>
              <a:rPr lang="zh-CN" altLang="en-US" sz="2400" b="1" dirty="0">
                <a:solidFill>
                  <a:srgbClr val="FF0000"/>
                </a:solidFill>
                <a:latin typeface="微软雅黑" panose="020B0503020204020204" charset="-122"/>
                <a:ea typeface="微软雅黑" panose="020B0503020204020204" charset="-122"/>
                <a:cs typeface="Calibri" panose="020F0502020204030204" charset="0"/>
              </a:rPr>
              <a:t>六大类</a:t>
            </a:r>
            <a:r>
              <a:rPr lang="zh-CN" sz="2400" dirty="0">
                <a:latin typeface="微软雅黑" panose="020B0503020204020204" charset="-122"/>
                <a:ea typeface="微软雅黑" panose="020B0503020204020204" charset="-122"/>
                <a:cs typeface="Calibri" panose="020F0502020204030204" charset="0"/>
              </a:rPr>
              <a:t>：</a:t>
            </a:r>
          </a:p>
          <a:p>
            <a:pPr marR="0" lvl="0" indent="612140" fontAlgn="base" hangingPunct="0">
              <a:lnSpc>
                <a:spcPct val="150000"/>
              </a:lnSpc>
              <a:spcBef>
                <a:spcPct val="0"/>
              </a:spcBef>
              <a:spcAft>
                <a:spcPct val="0"/>
              </a:spcAft>
              <a:buClrTx/>
              <a:buSzTx/>
              <a:buFontTx/>
              <a:buNone/>
            </a:pPr>
            <a:r>
              <a:rPr lang="en-US" altLang="zh-CN" sz="2400" dirty="0">
                <a:latin typeface="微软雅黑" panose="020B0503020204020204" charset="-122"/>
                <a:ea typeface="微软雅黑" panose="020B0503020204020204" charset="-122"/>
                <a:cs typeface="Calibri" panose="020F0502020204030204" charset="0"/>
              </a:rPr>
              <a:t>① </a:t>
            </a:r>
            <a:r>
              <a:rPr lang="zh-CN" altLang="en-US" sz="2400" dirty="0">
                <a:latin typeface="微软雅黑" panose="020B0503020204020204" charset="-122"/>
                <a:ea typeface="微软雅黑" panose="020B0503020204020204" charset="-122"/>
                <a:cs typeface="Calibri" panose="020F0502020204030204" charset="0"/>
              </a:rPr>
              <a:t>宇宙起源神话</a:t>
            </a:r>
            <a:endParaRPr lang="en-US" altLang="zh-CN" sz="2400" dirty="0">
              <a:latin typeface="微软雅黑" panose="020B0503020204020204" charset="-122"/>
              <a:ea typeface="微软雅黑" panose="020B0503020204020204" charset="-122"/>
              <a:cs typeface="Calibri" panose="020F0502020204030204" charset="0"/>
            </a:endParaRPr>
          </a:p>
          <a:p>
            <a:pPr marR="0" lvl="0" indent="612140" fontAlgn="base" hangingPunct="0">
              <a:lnSpc>
                <a:spcPct val="150000"/>
              </a:lnSpc>
              <a:spcBef>
                <a:spcPct val="0"/>
              </a:spcBef>
              <a:spcAft>
                <a:spcPct val="0"/>
              </a:spcAft>
              <a:buClrTx/>
              <a:buSzTx/>
              <a:buFontTx/>
              <a:buNone/>
            </a:pPr>
            <a:r>
              <a:rPr lang="en-US" altLang="zh-CN" sz="2400" dirty="0">
                <a:latin typeface="微软雅黑" panose="020B0503020204020204" charset="-122"/>
                <a:ea typeface="微软雅黑" panose="020B0503020204020204" charset="-122"/>
                <a:cs typeface="Calibri" panose="020F0502020204030204" charset="0"/>
              </a:rPr>
              <a:t>② </a:t>
            </a:r>
            <a:r>
              <a:rPr lang="zh-CN" altLang="en-US" sz="2400" dirty="0">
                <a:latin typeface="微软雅黑" panose="020B0503020204020204" charset="-122"/>
                <a:ea typeface="微软雅黑" panose="020B0503020204020204" charset="-122"/>
                <a:cs typeface="Calibri" panose="020F0502020204030204" charset="0"/>
              </a:rPr>
              <a:t>人类起源神话</a:t>
            </a:r>
            <a:endParaRPr lang="en-US" altLang="zh-CN" sz="2400" dirty="0">
              <a:latin typeface="微软雅黑" panose="020B0503020204020204" charset="-122"/>
              <a:ea typeface="微软雅黑" panose="020B0503020204020204" charset="-122"/>
              <a:cs typeface="Calibri" panose="020F0502020204030204" charset="0"/>
            </a:endParaRPr>
          </a:p>
          <a:p>
            <a:pPr lvl="0" indent="612140">
              <a:lnSpc>
                <a:spcPct val="150000"/>
              </a:lnSpc>
            </a:pPr>
            <a:r>
              <a:rPr lang="en-US" altLang="zh-CN" sz="2400" dirty="0">
                <a:latin typeface="微软雅黑" panose="020B0503020204020204" charset="-122"/>
                <a:ea typeface="微软雅黑" panose="020B0503020204020204" charset="-122"/>
                <a:cs typeface="Calibri" panose="020F0502020204030204" charset="0"/>
              </a:rPr>
              <a:t>③ </a:t>
            </a:r>
            <a:r>
              <a:rPr lang="zh-CN" altLang="en-US" sz="2400" dirty="0">
                <a:latin typeface="微软雅黑" panose="020B0503020204020204" charset="-122"/>
                <a:ea typeface="微软雅黑" panose="020B0503020204020204" charset="-122"/>
                <a:cs typeface="Calibri" panose="020F0502020204030204" charset="0"/>
              </a:rPr>
              <a:t>洪水再生神话和其他灾难神话</a:t>
            </a:r>
            <a:endParaRPr lang="en-US" altLang="zh-CN" sz="2400" dirty="0">
              <a:latin typeface="微软雅黑" panose="020B0503020204020204" charset="-122"/>
              <a:ea typeface="微软雅黑" panose="020B0503020204020204" charset="-122"/>
              <a:cs typeface="Calibri" panose="020F0502020204030204" charset="0"/>
            </a:endParaRPr>
          </a:p>
          <a:p>
            <a:pPr indent="612140">
              <a:lnSpc>
                <a:spcPct val="150000"/>
              </a:lnSpc>
            </a:pPr>
            <a:r>
              <a:rPr lang="en-US" altLang="zh-CN" sz="2400" dirty="0">
                <a:latin typeface="微软雅黑" panose="020B0503020204020204" charset="-122"/>
                <a:ea typeface="微软雅黑" panose="020B0503020204020204" charset="-122"/>
                <a:cs typeface="Calibri" panose="020F0502020204030204" charset="0"/>
              </a:rPr>
              <a:t>④ </a:t>
            </a:r>
            <a:r>
              <a:rPr lang="zh-CN" altLang="en-US" sz="2400" dirty="0">
                <a:latin typeface="微软雅黑" panose="020B0503020204020204" charset="-122"/>
                <a:ea typeface="微软雅黑" panose="020B0503020204020204" charset="-122"/>
                <a:cs typeface="Calibri" panose="020F0502020204030204" charset="0"/>
              </a:rPr>
              <a:t>族群起源神话</a:t>
            </a:r>
            <a:endParaRPr lang="en-US" altLang="zh-CN" sz="2400" dirty="0">
              <a:latin typeface="微软雅黑" panose="020B0503020204020204" charset="-122"/>
              <a:ea typeface="微软雅黑" panose="020B0503020204020204" charset="-122"/>
              <a:cs typeface="Calibri" panose="020F0502020204030204" charset="0"/>
            </a:endParaRPr>
          </a:p>
          <a:p>
            <a:pPr lvl="0" indent="612140">
              <a:lnSpc>
                <a:spcPct val="150000"/>
              </a:lnSpc>
            </a:pPr>
            <a:r>
              <a:rPr lang="en-US" altLang="zh-CN" sz="2400" dirty="0">
                <a:latin typeface="微软雅黑" panose="020B0503020204020204" charset="-122"/>
                <a:ea typeface="微软雅黑" panose="020B0503020204020204" charset="-122"/>
                <a:cs typeface="Calibri" panose="020F0502020204030204" charset="0"/>
              </a:rPr>
              <a:t>⑤ </a:t>
            </a:r>
            <a:r>
              <a:rPr lang="zh-CN" altLang="en-US" sz="2400" dirty="0">
                <a:latin typeface="微软雅黑" panose="020B0503020204020204" charset="-122"/>
                <a:ea typeface="微软雅黑" panose="020B0503020204020204" charset="-122"/>
                <a:cs typeface="Calibri" panose="020F0502020204030204" charset="0"/>
              </a:rPr>
              <a:t>文化发明神话</a:t>
            </a:r>
            <a:endParaRPr lang="en-US" altLang="zh-CN" sz="2400" dirty="0">
              <a:latin typeface="微软雅黑" panose="020B0503020204020204" charset="-122"/>
              <a:ea typeface="微软雅黑" panose="020B0503020204020204" charset="-122"/>
              <a:cs typeface="Calibri" panose="020F0502020204030204" charset="0"/>
            </a:endParaRPr>
          </a:p>
          <a:p>
            <a:pPr indent="612140">
              <a:lnSpc>
                <a:spcPct val="150000"/>
              </a:lnSpc>
            </a:pPr>
            <a:r>
              <a:rPr lang="en-US" altLang="zh-CN" sz="2400" dirty="0">
                <a:latin typeface="微软雅黑" panose="020B0503020204020204" charset="-122"/>
                <a:ea typeface="微软雅黑" panose="020B0503020204020204" charset="-122"/>
                <a:cs typeface="Calibri" panose="020F0502020204030204" charset="0"/>
              </a:rPr>
              <a:t>⑥ </a:t>
            </a:r>
            <a:r>
              <a:rPr lang="zh-CN" altLang="en-US" sz="2400" dirty="0">
                <a:latin typeface="微软雅黑" panose="020B0503020204020204" charset="-122"/>
                <a:ea typeface="微软雅黑" panose="020B0503020204020204" charset="-122"/>
                <a:cs typeface="Calibri" panose="020F0502020204030204" charset="0"/>
              </a:rPr>
              <a:t>战争神话</a:t>
            </a:r>
            <a:endParaRPr lang="zh-CN" altLang="zh-CN" sz="2000" dirty="0"/>
          </a:p>
        </p:txBody>
      </p:sp>
      <p:sp>
        <p:nvSpPr>
          <p:cNvPr id="3" name="矩形 2"/>
          <p:cNvSpPr/>
          <p:nvPr/>
        </p:nvSpPr>
        <p:spPr>
          <a:xfrm>
            <a:off x="217172" y="487258"/>
            <a:ext cx="3812262" cy="662489"/>
          </a:xfrm>
          <a:prstGeom prst="rect">
            <a:avLst/>
          </a:prstGeom>
        </p:spPr>
        <p:txBody>
          <a:bodyPr wrap="none">
            <a:spAutoFit/>
          </a:bodyPr>
          <a:lstStyle/>
          <a:p>
            <a:pPr marR="0" lvl="0" indent="457200" fontAlgn="base" hangingPunct="0">
              <a:lnSpc>
                <a:spcPct val="150000"/>
              </a:lnSpc>
              <a:spcBef>
                <a:spcPct val="0"/>
              </a:spcBef>
              <a:spcAft>
                <a:spcPct val="0"/>
              </a:spcAft>
              <a:buClrTx/>
              <a:buSzTx/>
              <a:buFontTx/>
              <a:buNone/>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3.2</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a:t>
            </a:r>
            <a:r>
              <a:rPr lang="zh-CN" altLang="zh-CN" sz="2800" b="1" dirty="0">
                <a:solidFill>
                  <a:srgbClr val="0070C0"/>
                </a:solidFill>
                <a:latin typeface="微软雅黑" panose="020B0503020204020204" charset="-122"/>
                <a:ea typeface="微软雅黑" panose="020B0503020204020204" charset="-122"/>
                <a:cs typeface="Calibri" panose="020F0502020204030204" charset="0"/>
              </a:rPr>
              <a:t>神话的</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基本内容</a:t>
            </a:r>
          </a:p>
        </p:txBody>
      </p:sp>
      <p:sp>
        <p:nvSpPr>
          <p:cNvPr id="8" name="五边形 7"/>
          <p:cNvSpPr/>
          <p:nvPr/>
        </p:nvSpPr>
        <p:spPr>
          <a:xfrm flipH="1">
            <a:off x="4762500" y="788035"/>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sp>
        <p:nvSpPr>
          <p:cNvPr id="2" name="五边形 1"/>
          <p:cNvSpPr/>
          <p:nvPr/>
        </p:nvSpPr>
        <p:spPr>
          <a:xfrm flipH="1">
            <a:off x="6930838" y="788035"/>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4" name="图片 3"/>
          <p:cNvPicPr>
            <a:picLocks noChangeAspect="1"/>
          </p:cNvPicPr>
          <p:nvPr/>
        </p:nvPicPr>
        <p:blipFill>
          <a:blip r:embed="rId3"/>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128437735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38785" y="878405"/>
            <a:ext cx="11753215" cy="4278094"/>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微软雅黑" panose="020B0503020204020204" charset="-122"/>
                <a:ea typeface="微软雅黑" panose="020B0503020204020204" charset="-122"/>
                <a:cs typeface="Calibri" panose="020F0502020204030204" charset="0"/>
              </a:rPr>
              <a:t>3.2.1</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 宇宙起源神话</a:t>
            </a:r>
          </a:p>
          <a:p>
            <a:pPr>
              <a:lnSpc>
                <a:spcPct val="100000"/>
              </a:lnSpc>
            </a:pPr>
            <a:endParaRPr lang="zh-CN" altLang="en-US" sz="2400" dirty="0">
              <a:solidFill>
                <a:srgbClr val="C00000"/>
              </a:solidFill>
              <a:latin typeface="微软雅黑" panose="020B0503020204020204" charset="-122"/>
              <a:ea typeface="微软雅黑" panose="020B0503020204020204" charset="-122"/>
              <a:cs typeface="Calibri" panose="020F0502020204030204" charset="0"/>
            </a:endParaRPr>
          </a:p>
          <a:p>
            <a:pPr>
              <a:lnSpc>
                <a:spcPct val="100000"/>
              </a:lnSpc>
            </a:pPr>
            <a:r>
              <a:rPr lang="zh-CN" altLang="en-US" sz="2400" dirty="0">
                <a:latin typeface="微软雅黑" panose="020B0503020204020204" charset="-122"/>
                <a:ea typeface="微软雅黑" panose="020B0503020204020204" charset="-122"/>
              </a:rPr>
              <a:t>定义：</a:t>
            </a:r>
            <a:r>
              <a:rPr lang="zh-CN" altLang="zh-CN" sz="2400" dirty="0">
                <a:latin typeface="微软雅黑" panose="020B0503020204020204" charset="-122"/>
                <a:ea typeface="微软雅黑" panose="020B0503020204020204" charset="-122"/>
              </a:rPr>
              <a:t>是原始人解释</a:t>
            </a:r>
            <a:r>
              <a:rPr lang="zh-CN" altLang="zh-CN" sz="2400" dirty="0">
                <a:solidFill>
                  <a:srgbClr val="C00000"/>
                </a:solidFill>
                <a:latin typeface="微软雅黑" panose="020B0503020204020204" charset="-122"/>
                <a:ea typeface="微软雅黑" panose="020B0503020204020204" charset="-122"/>
              </a:rPr>
              <a:t>宇宙来源和宇宙基本面貌</a:t>
            </a:r>
            <a:r>
              <a:rPr lang="zh-CN" altLang="zh-CN" sz="2400" dirty="0">
                <a:latin typeface="微软雅黑" panose="020B0503020204020204" charset="-122"/>
                <a:ea typeface="微软雅黑" panose="020B0503020204020204" charset="-122"/>
              </a:rPr>
              <a:t>的神话，一般包括天地的形成，日月星辰的出现和运行，以及其他自然现象起源的神话。</a:t>
            </a:r>
            <a:endParaRPr lang="en-US" altLang="zh-CN" sz="2400" dirty="0">
              <a:latin typeface="微软雅黑" panose="020B0503020204020204" charset="-122"/>
              <a:ea typeface="微软雅黑" panose="020B0503020204020204" charset="-122"/>
            </a:endParaRPr>
          </a:p>
          <a:p>
            <a:pPr>
              <a:lnSpc>
                <a:spcPct val="100000"/>
              </a:lnSpc>
            </a:pPr>
            <a:endParaRPr lang="zh-CN" altLang="en-US" sz="2400" dirty="0">
              <a:latin typeface="微软雅黑" panose="020B0503020204020204" charset="-122"/>
              <a:ea typeface="微软雅黑" panose="020B0503020204020204" charset="-122"/>
            </a:endParaRPr>
          </a:p>
          <a:p>
            <a:pPr>
              <a:lnSpc>
                <a:spcPct val="100000"/>
              </a:lnSpc>
            </a:pPr>
            <a:r>
              <a:rPr lang="zh-CN" altLang="en-US" sz="2400" dirty="0">
                <a:latin typeface="微软雅黑" panose="020B0503020204020204" charset="-122"/>
                <a:ea typeface="微软雅黑" panose="020B0503020204020204" charset="-122"/>
              </a:rPr>
              <a:t>内容：</a:t>
            </a:r>
          </a:p>
          <a:p>
            <a:pPr>
              <a:lnSpc>
                <a:spcPct val="100000"/>
              </a:lnSpc>
            </a:pPr>
            <a:r>
              <a:rPr lang="zh-CN" altLang="zh-CN" sz="2400" dirty="0">
                <a:latin typeface="楷体" panose="02010609060101010101" pitchFamily="49" charset="-122"/>
                <a:ea typeface="楷体" panose="02010609060101010101" pitchFamily="49" charset="-122"/>
              </a:rPr>
              <a:t>宇宙起点</a:t>
            </a:r>
            <a:r>
              <a:rPr lang="zh-CN" altLang="en-US"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水</a:t>
            </a:r>
            <a:r>
              <a:rPr lang="zh-CN" altLang="zh-CN"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气</a:t>
            </a:r>
            <a:r>
              <a:rPr lang="zh-CN" altLang="en-US"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宇宙蛋</a:t>
            </a:r>
            <a:r>
              <a:rPr lang="zh-CN" altLang="en-US" sz="2400" dirty="0">
                <a:latin typeface="楷体" panose="02010609060101010101" pitchFamily="49" charset="-122"/>
                <a:ea typeface="楷体" panose="02010609060101010101" pitchFamily="49" charset="-122"/>
              </a:rPr>
              <a:t>或者</a:t>
            </a:r>
            <a:r>
              <a:rPr lang="zh-CN" altLang="zh-CN"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混沌</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一种不能</a:t>
            </a:r>
            <a:r>
              <a:rPr lang="zh-CN" altLang="en-US" sz="2400" dirty="0">
                <a:latin typeface="楷体" panose="02010609060101010101" pitchFamily="49" charset="-122"/>
                <a:ea typeface="楷体" panose="02010609060101010101" pitchFamily="49" charset="-122"/>
              </a:rPr>
              <a:t>明确</a:t>
            </a:r>
            <a:r>
              <a:rPr lang="zh-CN" altLang="zh-CN" sz="2400" dirty="0">
                <a:latin typeface="楷体" panose="02010609060101010101" pitchFamily="49" charset="-122"/>
                <a:ea typeface="楷体" panose="02010609060101010101" pitchFamily="49" charset="-122"/>
              </a:rPr>
              <a:t>言说的存在</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a:t>
            </a:r>
          </a:p>
          <a:p>
            <a:pPr>
              <a:lnSpc>
                <a:spcPct val="100000"/>
              </a:lnSpc>
            </a:pPr>
            <a:r>
              <a:rPr lang="zh-CN" altLang="zh-CN" sz="2400" dirty="0">
                <a:latin typeface="楷体" panose="02010609060101010101" pitchFamily="49" charset="-122"/>
                <a:ea typeface="楷体" panose="02010609060101010101" pitchFamily="49" charset="-122"/>
              </a:rPr>
              <a:t>万物起源</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有</a:t>
            </a:r>
            <a:r>
              <a:rPr lang="zh-CN" altLang="zh-CN" sz="2400" dirty="0">
                <a:solidFill>
                  <a:srgbClr val="C00000"/>
                </a:solidFill>
                <a:latin typeface="楷体" panose="02010609060101010101" pitchFamily="49" charset="-122"/>
                <a:ea typeface="楷体" panose="02010609060101010101" pitchFamily="49" charset="-122"/>
              </a:rPr>
              <a:t>自然变化说</a:t>
            </a:r>
            <a:r>
              <a:rPr lang="zh-CN" altLang="zh-CN"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有神创说</a:t>
            </a:r>
            <a:r>
              <a:rPr lang="zh-CN" altLang="zh-CN" sz="2400" dirty="0">
                <a:latin typeface="楷体" panose="02010609060101010101" pitchFamily="49" charset="-122"/>
                <a:ea typeface="楷体" panose="02010609060101010101" pitchFamily="49" charset="-122"/>
              </a:rPr>
              <a:t>，有</a:t>
            </a:r>
            <a:r>
              <a:rPr lang="zh-CN" altLang="zh-CN" sz="2400" dirty="0">
                <a:solidFill>
                  <a:srgbClr val="C00000"/>
                </a:solidFill>
                <a:latin typeface="楷体" panose="02010609060101010101" pitchFamily="49" charset="-122"/>
                <a:ea typeface="楷体" panose="02010609060101010101" pitchFamily="49" charset="-122"/>
              </a:rPr>
              <a:t>动物化身说</a:t>
            </a:r>
            <a:r>
              <a:rPr lang="zh-CN" altLang="zh-CN" sz="2400" dirty="0">
                <a:latin typeface="楷体" panose="02010609060101010101" pitchFamily="49" charset="-122"/>
                <a:ea typeface="楷体" panose="02010609060101010101" pitchFamily="49" charset="-122"/>
              </a:rPr>
              <a:t>等。中国最有名的是</a:t>
            </a:r>
            <a:r>
              <a:rPr lang="zh-CN" altLang="zh-CN" sz="2400" dirty="0">
                <a:solidFill>
                  <a:srgbClr val="C00000"/>
                </a:solidFill>
                <a:latin typeface="楷体" panose="02010609060101010101" pitchFamily="49" charset="-122"/>
                <a:ea typeface="楷体" panose="02010609060101010101" pitchFamily="49" charset="-122"/>
              </a:rPr>
              <a:t>神化身说</a:t>
            </a:r>
            <a:r>
              <a:rPr lang="zh-CN" altLang="zh-CN" sz="2400" dirty="0">
                <a:latin typeface="楷体" panose="02010609060101010101" pitchFamily="49" charset="-122"/>
                <a:ea typeface="楷体" panose="02010609060101010101" pitchFamily="49" charset="-122"/>
              </a:rPr>
              <a:t>。</a:t>
            </a:r>
          </a:p>
          <a:p>
            <a:pPr>
              <a:lnSpc>
                <a:spcPct val="100000"/>
              </a:lnSpc>
            </a:pPr>
            <a:r>
              <a:rPr lang="zh-CN" altLang="zh-CN" sz="2400" dirty="0">
                <a:latin typeface="楷体" panose="02010609060101010101" pitchFamily="49" charset="-122"/>
                <a:ea typeface="楷体" panose="02010609060101010101" pitchFamily="49" charset="-122"/>
              </a:rPr>
              <a:t>天地秩序</a:t>
            </a:r>
            <a:r>
              <a:rPr lang="zh-CN" altLang="en-US"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天柱母题</a:t>
            </a:r>
            <a:r>
              <a:rPr lang="zh-CN" altLang="en-US" sz="2400" b="1" dirty="0">
                <a:latin typeface="楷体" panose="02010609060101010101" pitchFamily="49" charset="-122"/>
                <a:ea typeface="楷体" panose="02010609060101010101" pitchFamily="49" charset="-122"/>
              </a:rPr>
              <a:t>（反映思维特点：</a:t>
            </a:r>
            <a:r>
              <a:rPr lang="zh-CN" altLang="zh-CN" sz="2400" b="1" dirty="0">
                <a:latin typeface="楷体" panose="02010609060101010101" pitchFamily="49" charset="-122"/>
                <a:ea typeface="楷体" panose="02010609060101010101" pitchFamily="49" charset="-122"/>
              </a:rPr>
              <a:t>借用人类建造房屋的模式在思维中建造了整个空间世界</a:t>
            </a:r>
            <a:r>
              <a:rPr lang="zh-CN" altLang="en-US" sz="2400" b="1" dirty="0">
                <a:latin typeface="楷体" panose="02010609060101010101" pitchFamily="49" charset="-122"/>
                <a:ea typeface="楷体" panose="02010609060101010101" pitchFamily="49" charset="-122"/>
              </a:rPr>
              <a:t>）</a:t>
            </a:r>
            <a:r>
              <a:rPr lang="zh-CN" altLang="zh-CN" sz="2400" b="1" dirty="0">
                <a:latin typeface="楷体" panose="02010609060101010101" pitchFamily="49" charset="-122"/>
                <a:ea typeface="楷体" panose="02010609060101010101" pitchFamily="49" charset="-122"/>
              </a:rPr>
              <a:t>。</a:t>
            </a:r>
          </a:p>
          <a:p>
            <a:r>
              <a:rPr lang="en-US" altLang="zh-CN" sz="2000" dirty="0"/>
              <a:t> </a:t>
            </a:r>
            <a:endParaRPr lang="zh-CN" altLang="zh-CN" sz="20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920" y="5061454"/>
            <a:ext cx="2240432" cy="1543073"/>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9612" y="4951599"/>
            <a:ext cx="2356232" cy="1543074"/>
          </a:xfrm>
          <a:prstGeom prst="rect">
            <a:avLst/>
          </a:prstGeom>
        </p:spPr>
      </p:pic>
      <p:sp>
        <p:nvSpPr>
          <p:cNvPr id="8" name="五边形 7"/>
          <p:cNvSpPr/>
          <p:nvPr/>
        </p:nvSpPr>
        <p:spPr>
          <a:xfrm flipH="1">
            <a:off x="3467100" y="421005"/>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6" name="图片 5"/>
          <p:cNvPicPr>
            <a:picLocks noChangeAspect="1"/>
          </p:cNvPicPr>
          <p:nvPr/>
        </p:nvPicPr>
        <p:blipFill>
          <a:blip r:embed="rId6"/>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2455222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38785" y="878405"/>
            <a:ext cx="11753215" cy="4278094"/>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微软雅黑" panose="020B0503020204020204" charset="-122"/>
                <a:ea typeface="微软雅黑" panose="020B0503020204020204" charset="-122"/>
                <a:cs typeface="Calibri" panose="020F0502020204030204" charset="0"/>
              </a:rPr>
              <a:t>3.2.1</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 宇宙起源神话</a:t>
            </a:r>
          </a:p>
          <a:p>
            <a:pPr>
              <a:lnSpc>
                <a:spcPct val="100000"/>
              </a:lnSpc>
            </a:pPr>
            <a:endParaRPr lang="zh-CN" altLang="en-US" sz="2400" dirty="0">
              <a:solidFill>
                <a:srgbClr val="C00000"/>
              </a:solidFill>
              <a:latin typeface="微软雅黑" panose="020B0503020204020204" charset="-122"/>
              <a:ea typeface="微软雅黑" panose="020B0503020204020204" charset="-122"/>
              <a:cs typeface="Calibri" panose="020F0502020204030204" charset="0"/>
            </a:endParaRPr>
          </a:p>
          <a:p>
            <a:pPr>
              <a:lnSpc>
                <a:spcPct val="100000"/>
              </a:lnSpc>
            </a:pPr>
            <a:r>
              <a:rPr lang="zh-CN" altLang="en-US" sz="2400" dirty="0">
                <a:latin typeface="微软雅黑" panose="020B0503020204020204" charset="-122"/>
                <a:ea typeface="微软雅黑" panose="020B0503020204020204" charset="-122"/>
              </a:rPr>
              <a:t>定义：</a:t>
            </a:r>
            <a:r>
              <a:rPr lang="zh-CN" altLang="zh-CN" sz="2400" dirty="0">
                <a:latin typeface="微软雅黑" panose="020B0503020204020204" charset="-122"/>
                <a:ea typeface="微软雅黑" panose="020B0503020204020204" charset="-122"/>
              </a:rPr>
              <a:t>是原始人</a:t>
            </a:r>
            <a:r>
              <a:rPr lang="zh-CN" altLang="zh-CN" sz="2400" dirty="0" smtClean="0">
                <a:latin typeface="微软雅黑" panose="020B0503020204020204" charset="-122"/>
                <a:ea typeface="微软雅黑" panose="020B0503020204020204" charset="-122"/>
              </a:rPr>
              <a:t>解释</a:t>
            </a:r>
            <a:r>
              <a:rPr lang="zh-CN" altLang="en-US" sz="2400" dirty="0" smtClean="0">
                <a:solidFill>
                  <a:srgbClr val="C00000"/>
                </a:solidFill>
                <a:latin typeface="微软雅黑" panose="020B0503020204020204" charset="-122"/>
                <a:ea typeface="微软雅黑" panose="020B0503020204020204" charset="-122"/>
              </a:rPr>
              <a:t>（     ）和（      ）</a:t>
            </a:r>
            <a:r>
              <a:rPr lang="zh-CN" altLang="zh-CN" sz="2400" dirty="0" smtClean="0">
                <a:latin typeface="微软雅黑" panose="020B0503020204020204" charset="-122"/>
                <a:ea typeface="微软雅黑" panose="020B0503020204020204" charset="-122"/>
              </a:rPr>
              <a:t>的</a:t>
            </a:r>
            <a:r>
              <a:rPr lang="zh-CN" altLang="zh-CN" sz="2400" dirty="0">
                <a:latin typeface="微软雅黑" panose="020B0503020204020204" charset="-122"/>
                <a:ea typeface="微软雅黑" panose="020B0503020204020204" charset="-122"/>
              </a:rPr>
              <a:t>神话，一般包括天地的形成</a:t>
            </a:r>
            <a:r>
              <a:rPr lang="zh-CN" altLang="zh-CN" sz="2400" dirty="0" smtClean="0">
                <a:latin typeface="微软雅黑" panose="020B0503020204020204" charset="-122"/>
                <a:ea typeface="微软雅黑" panose="020B0503020204020204" charset="-122"/>
              </a:rPr>
              <a:t>，</a:t>
            </a:r>
            <a:r>
              <a:rPr lang="zh-CN" altLang="en-US" sz="2400" dirty="0" smtClean="0">
                <a:solidFill>
                  <a:srgbClr val="FF0000"/>
                </a:solidFill>
                <a:latin typeface="微软雅黑" panose="020B0503020204020204" charset="-122"/>
                <a:ea typeface="微软雅黑" panose="020B0503020204020204" charset="-122"/>
              </a:rPr>
              <a:t>（     ）</a:t>
            </a:r>
            <a:r>
              <a:rPr lang="zh-CN" altLang="zh-CN" sz="2400" dirty="0" smtClean="0">
                <a:latin typeface="微软雅黑" panose="020B0503020204020204" charset="-122"/>
                <a:ea typeface="微软雅黑" panose="020B0503020204020204" charset="-122"/>
              </a:rPr>
              <a:t>的</a:t>
            </a:r>
            <a:r>
              <a:rPr lang="zh-CN" altLang="zh-CN" sz="2400" dirty="0">
                <a:latin typeface="微软雅黑" panose="020B0503020204020204" charset="-122"/>
                <a:ea typeface="微软雅黑" panose="020B0503020204020204" charset="-122"/>
              </a:rPr>
              <a:t>出现和运行，以及</a:t>
            </a:r>
            <a:r>
              <a:rPr lang="zh-CN" altLang="zh-CN" sz="2400" dirty="0" smtClean="0">
                <a:latin typeface="微软雅黑" panose="020B0503020204020204" charset="-122"/>
                <a:ea typeface="微软雅黑" panose="020B0503020204020204" charset="-122"/>
              </a:rPr>
              <a:t>其他</a:t>
            </a:r>
            <a:r>
              <a:rPr lang="zh-CN" altLang="en-US" sz="2400" dirty="0" smtClean="0">
                <a:solidFill>
                  <a:srgbClr val="FF0000"/>
                </a:solidFill>
                <a:latin typeface="微软雅黑" panose="020B0503020204020204" charset="-122"/>
                <a:ea typeface="微软雅黑" panose="020B0503020204020204" charset="-122"/>
              </a:rPr>
              <a:t>（     ）</a:t>
            </a:r>
            <a:r>
              <a:rPr lang="zh-CN" altLang="zh-CN" sz="2400" dirty="0" smtClean="0">
                <a:latin typeface="微软雅黑" panose="020B0503020204020204" charset="-122"/>
                <a:ea typeface="微软雅黑" panose="020B0503020204020204" charset="-122"/>
              </a:rPr>
              <a:t>起源</a:t>
            </a:r>
            <a:r>
              <a:rPr lang="zh-CN" altLang="zh-CN" sz="2400" dirty="0">
                <a:latin typeface="微软雅黑" panose="020B0503020204020204" charset="-122"/>
                <a:ea typeface="微软雅黑" panose="020B0503020204020204" charset="-122"/>
              </a:rPr>
              <a:t>的神话。</a:t>
            </a:r>
            <a:endParaRPr lang="en-US" altLang="zh-CN" sz="2400" dirty="0">
              <a:latin typeface="微软雅黑" panose="020B0503020204020204" charset="-122"/>
              <a:ea typeface="微软雅黑" panose="020B0503020204020204" charset="-122"/>
            </a:endParaRPr>
          </a:p>
          <a:p>
            <a:pPr>
              <a:lnSpc>
                <a:spcPct val="100000"/>
              </a:lnSpc>
            </a:pPr>
            <a:endParaRPr lang="zh-CN" altLang="en-US" sz="2400" dirty="0">
              <a:latin typeface="微软雅黑" panose="020B0503020204020204" charset="-122"/>
              <a:ea typeface="微软雅黑" panose="020B0503020204020204" charset="-122"/>
            </a:endParaRPr>
          </a:p>
          <a:p>
            <a:pPr>
              <a:lnSpc>
                <a:spcPct val="100000"/>
              </a:lnSpc>
            </a:pPr>
            <a:r>
              <a:rPr lang="zh-CN" altLang="en-US" sz="2400" dirty="0">
                <a:latin typeface="微软雅黑" panose="020B0503020204020204" charset="-122"/>
                <a:ea typeface="微软雅黑" panose="020B0503020204020204" charset="-122"/>
              </a:rPr>
              <a:t>内容：</a:t>
            </a:r>
          </a:p>
          <a:p>
            <a:pPr>
              <a:lnSpc>
                <a:spcPct val="100000"/>
              </a:lnSpc>
            </a:pPr>
            <a:r>
              <a:rPr lang="zh-CN" altLang="zh-CN" sz="2400" dirty="0">
                <a:latin typeface="楷体" panose="02010609060101010101" pitchFamily="49" charset="-122"/>
                <a:ea typeface="楷体" panose="02010609060101010101" pitchFamily="49" charset="-122"/>
              </a:rPr>
              <a:t>宇宙起点</a:t>
            </a:r>
            <a:r>
              <a:rPr lang="zh-CN" altLang="en-US"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水</a:t>
            </a:r>
            <a:r>
              <a:rPr lang="zh-CN" altLang="zh-CN"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气</a:t>
            </a:r>
            <a:r>
              <a:rPr lang="zh-CN" altLang="en-US"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宇宙蛋</a:t>
            </a:r>
            <a:r>
              <a:rPr lang="zh-CN" altLang="en-US" sz="2400" dirty="0">
                <a:latin typeface="楷体" panose="02010609060101010101" pitchFamily="49" charset="-122"/>
                <a:ea typeface="楷体" panose="02010609060101010101" pitchFamily="49" charset="-122"/>
              </a:rPr>
              <a:t>或者</a:t>
            </a:r>
            <a:r>
              <a:rPr lang="zh-CN" altLang="zh-CN"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混沌</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一种不能</a:t>
            </a:r>
            <a:r>
              <a:rPr lang="zh-CN" altLang="en-US" sz="2400" dirty="0">
                <a:latin typeface="楷体" panose="02010609060101010101" pitchFamily="49" charset="-122"/>
                <a:ea typeface="楷体" panose="02010609060101010101" pitchFamily="49" charset="-122"/>
              </a:rPr>
              <a:t>明确</a:t>
            </a:r>
            <a:r>
              <a:rPr lang="zh-CN" altLang="zh-CN" sz="2400" dirty="0">
                <a:latin typeface="楷体" panose="02010609060101010101" pitchFamily="49" charset="-122"/>
                <a:ea typeface="楷体" panose="02010609060101010101" pitchFamily="49" charset="-122"/>
              </a:rPr>
              <a:t>言说的存在</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a:t>
            </a:r>
          </a:p>
          <a:p>
            <a:pPr>
              <a:lnSpc>
                <a:spcPct val="100000"/>
              </a:lnSpc>
            </a:pPr>
            <a:r>
              <a:rPr lang="zh-CN" altLang="zh-CN" sz="2400" dirty="0">
                <a:latin typeface="楷体" panose="02010609060101010101" pitchFamily="49" charset="-122"/>
                <a:ea typeface="楷体" panose="02010609060101010101" pitchFamily="49" charset="-122"/>
              </a:rPr>
              <a:t>万物起源</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有</a:t>
            </a:r>
            <a:r>
              <a:rPr lang="zh-CN" altLang="zh-CN" sz="2400" dirty="0">
                <a:solidFill>
                  <a:srgbClr val="C00000"/>
                </a:solidFill>
                <a:latin typeface="楷体" panose="02010609060101010101" pitchFamily="49" charset="-122"/>
                <a:ea typeface="楷体" panose="02010609060101010101" pitchFamily="49" charset="-122"/>
              </a:rPr>
              <a:t>自然变化说</a:t>
            </a:r>
            <a:r>
              <a:rPr lang="zh-CN" altLang="zh-CN"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有神创说</a:t>
            </a:r>
            <a:r>
              <a:rPr lang="zh-CN" altLang="zh-CN" sz="2400" dirty="0">
                <a:latin typeface="楷体" panose="02010609060101010101" pitchFamily="49" charset="-122"/>
                <a:ea typeface="楷体" panose="02010609060101010101" pitchFamily="49" charset="-122"/>
              </a:rPr>
              <a:t>，有</a:t>
            </a:r>
            <a:r>
              <a:rPr lang="zh-CN" altLang="zh-CN" sz="2400" dirty="0">
                <a:solidFill>
                  <a:srgbClr val="C00000"/>
                </a:solidFill>
                <a:latin typeface="楷体" panose="02010609060101010101" pitchFamily="49" charset="-122"/>
                <a:ea typeface="楷体" panose="02010609060101010101" pitchFamily="49" charset="-122"/>
              </a:rPr>
              <a:t>动物化身说</a:t>
            </a:r>
            <a:r>
              <a:rPr lang="zh-CN" altLang="zh-CN" sz="2400" dirty="0">
                <a:latin typeface="楷体" panose="02010609060101010101" pitchFamily="49" charset="-122"/>
                <a:ea typeface="楷体" panose="02010609060101010101" pitchFamily="49" charset="-122"/>
              </a:rPr>
              <a:t>等。中国最有名的是</a:t>
            </a:r>
            <a:r>
              <a:rPr lang="zh-CN" altLang="zh-CN" sz="2400" dirty="0">
                <a:solidFill>
                  <a:srgbClr val="C00000"/>
                </a:solidFill>
                <a:latin typeface="楷体" panose="02010609060101010101" pitchFamily="49" charset="-122"/>
                <a:ea typeface="楷体" panose="02010609060101010101" pitchFamily="49" charset="-122"/>
              </a:rPr>
              <a:t>神化身说</a:t>
            </a:r>
            <a:r>
              <a:rPr lang="zh-CN" altLang="zh-CN" sz="2400" dirty="0">
                <a:latin typeface="楷体" panose="02010609060101010101" pitchFamily="49" charset="-122"/>
                <a:ea typeface="楷体" panose="02010609060101010101" pitchFamily="49" charset="-122"/>
              </a:rPr>
              <a:t>。</a:t>
            </a:r>
          </a:p>
          <a:p>
            <a:pPr>
              <a:lnSpc>
                <a:spcPct val="100000"/>
              </a:lnSpc>
            </a:pPr>
            <a:r>
              <a:rPr lang="zh-CN" altLang="zh-CN" sz="2400" dirty="0">
                <a:latin typeface="楷体" panose="02010609060101010101" pitchFamily="49" charset="-122"/>
                <a:ea typeface="楷体" panose="02010609060101010101" pitchFamily="49" charset="-122"/>
              </a:rPr>
              <a:t>天地秩序</a:t>
            </a:r>
            <a:r>
              <a:rPr lang="zh-CN" altLang="en-US"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天柱母题</a:t>
            </a:r>
            <a:r>
              <a:rPr lang="zh-CN" altLang="en-US" sz="2400" b="1" dirty="0">
                <a:latin typeface="楷体" panose="02010609060101010101" pitchFamily="49" charset="-122"/>
                <a:ea typeface="楷体" panose="02010609060101010101" pitchFamily="49" charset="-122"/>
              </a:rPr>
              <a:t>（反映思维特点：</a:t>
            </a:r>
            <a:r>
              <a:rPr lang="zh-CN" altLang="zh-CN" sz="2400" b="1" dirty="0">
                <a:latin typeface="楷体" panose="02010609060101010101" pitchFamily="49" charset="-122"/>
                <a:ea typeface="楷体" panose="02010609060101010101" pitchFamily="49" charset="-122"/>
              </a:rPr>
              <a:t>借用人类建造房屋的模式在思维中建造了整个空间世界</a:t>
            </a:r>
            <a:r>
              <a:rPr lang="zh-CN" altLang="en-US" sz="2400" b="1" dirty="0">
                <a:latin typeface="楷体" panose="02010609060101010101" pitchFamily="49" charset="-122"/>
                <a:ea typeface="楷体" panose="02010609060101010101" pitchFamily="49" charset="-122"/>
              </a:rPr>
              <a:t>）</a:t>
            </a:r>
            <a:r>
              <a:rPr lang="zh-CN" altLang="zh-CN" sz="2400" b="1" dirty="0">
                <a:latin typeface="楷体" panose="02010609060101010101" pitchFamily="49" charset="-122"/>
                <a:ea typeface="楷体" panose="02010609060101010101" pitchFamily="49" charset="-122"/>
              </a:rPr>
              <a:t>。</a:t>
            </a:r>
          </a:p>
          <a:p>
            <a:r>
              <a:rPr lang="en-US" altLang="zh-CN" sz="2000" dirty="0"/>
              <a:t> </a:t>
            </a:r>
            <a:endParaRPr lang="zh-CN" altLang="zh-CN" sz="20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920" y="5061454"/>
            <a:ext cx="2240432" cy="1543073"/>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9612" y="4951599"/>
            <a:ext cx="2356232" cy="1543074"/>
          </a:xfrm>
          <a:prstGeom prst="rect">
            <a:avLst/>
          </a:prstGeom>
        </p:spPr>
      </p:pic>
      <p:sp>
        <p:nvSpPr>
          <p:cNvPr id="8" name="五边形 7"/>
          <p:cNvSpPr/>
          <p:nvPr/>
        </p:nvSpPr>
        <p:spPr>
          <a:xfrm flipH="1">
            <a:off x="3467100" y="421005"/>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6" name="图片 5"/>
          <p:cNvPicPr>
            <a:picLocks noChangeAspect="1"/>
          </p:cNvPicPr>
          <p:nvPr/>
        </p:nvPicPr>
        <p:blipFill>
          <a:blip r:embed="rId6"/>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1261485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562" y="1473623"/>
            <a:ext cx="11049205" cy="1308884"/>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rPr>
              <a:t>       </a:t>
            </a:r>
            <a:r>
              <a:rPr lang="zh-CN" altLang="en-US" sz="2800" dirty="0">
                <a:latin typeface="微软雅黑" panose="020B0503020204020204" charset="-122"/>
                <a:ea typeface="微软雅黑" panose="020B0503020204020204" charset="-122"/>
              </a:rPr>
              <a:t>通过在创作者、流传形式、内容和思想倾向方面的差异，我们将文学分为：</a:t>
            </a:r>
            <a:r>
              <a:rPr lang="zh-CN" altLang="en-US" sz="2800" b="1" dirty="0">
                <a:solidFill>
                  <a:srgbClr val="C00000"/>
                </a:solidFill>
                <a:latin typeface="微软雅黑" panose="020B0503020204020204" charset="-122"/>
                <a:ea typeface="微软雅黑" panose="020B0503020204020204" charset="-122"/>
              </a:rPr>
              <a:t>作家文学、通俗文学和民间文学</a:t>
            </a:r>
            <a:r>
              <a:rPr lang="zh-CN" altLang="en-US" sz="2800" dirty="0">
                <a:solidFill>
                  <a:srgbClr val="FF0000"/>
                </a:solidFill>
                <a:latin typeface="微软雅黑" panose="020B0503020204020204" charset="-122"/>
                <a:ea typeface="微软雅黑" panose="020B0503020204020204" charset="-122"/>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53" y="3256461"/>
            <a:ext cx="3108098" cy="305271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7" y="3256460"/>
            <a:ext cx="2790496" cy="305271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630" y="3256460"/>
            <a:ext cx="2848959" cy="3052712"/>
          </a:xfrm>
          <a:prstGeom prst="rect">
            <a:avLst/>
          </a:prstGeom>
        </p:spPr>
      </p:pic>
      <p:sp>
        <p:nvSpPr>
          <p:cNvPr id="4" name="文本框 3"/>
          <p:cNvSpPr txBox="1"/>
          <p:nvPr/>
        </p:nvSpPr>
        <p:spPr>
          <a:xfrm>
            <a:off x="499469" y="332006"/>
            <a:ext cx="3820740"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1.1.2</a:t>
            </a:r>
            <a:r>
              <a:rPr lang="zh-CN" altLang="en-US" sz="2800" b="1" dirty="0">
                <a:solidFill>
                  <a:srgbClr val="0070C0"/>
                </a:solidFill>
                <a:latin typeface="微软雅黑" panose="020B0503020204020204" charset="-122"/>
                <a:ea typeface="微软雅黑" panose="020B0503020204020204" charset="-122"/>
              </a:rPr>
              <a:t> </a:t>
            </a:r>
            <a:r>
              <a:rPr lang="zh-CN" altLang="en-US" sz="2800" b="1" dirty="0">
                <a:solidFill>
                  <a:srgbClr val="0070C0"/>
                </a:solidFill>
                <a:effectLst/>
                <a:latin typeface="微软雅黑" panose="020B0503020204020204" charset="-122"/>
                <a:ea typeface="微软雅黑" panose="020B0503020204020204" charset="-122"/>
              </a:rPr>
              <a:t>民间文学的范围  </a:t>
            </a:r>
            <a:r>
              <a:rPr lang="zh-CN" altLang="en-US" sz="2800" dirty="0">
                <a:solidFill>
                  <a:schemeClr val="tx1"/>
                </a:solidFill>
                <a:latin typeface="微软雅黑" panose="020B0503020204020204" charset="-122"/>
                <a:ea typeface="微软雅黑" panose="020B0503020204020204" charset="-122"/>
              </a:rPr>
              <a:t> </a:t>
            </a:r>
            <a:endParaRPr lang="zh-CN" altLang="en-US" sz="2800" dirty="0">
              <a:solidFill>
                <a:srgbClr val="C00000"/>
              </a:solidFill>
              <a:latin typeface="微软雅黑" panose="020B0503020204020204" charset="-122"/>
              <a:ea typeface="微软雅黑" panose="020B0503020204020204" charset="-122"/>
            </a:endParaRPr>
          </a:p>
        </p:txBody>
      </p:sp>
      <p:sp>
        <p:nvSpPr>
          <p:cNvPr id="7" name="五边形 6"/>
          <p:cNvSpPr/>
          <p:nvPr/>
        </p:nvSpPr>
        <p:spPr>
          <a:xfrm flipH="1">
            <a:off x="4430929" y="39989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判断</a:t>
            </a:r>
          </a:p>
        </p:txBody>
      </p:sp>
      <p:pic>
        <p:nvPicPr>
          <p:cNvPr id="8" name="图片 7"/>
          <p:cNvPicPr>
            <a:picLocks noChangeAspect="1"/>
          </p:cNvPicPr>
          <p:nvPr/>
        </p:nvPicPr>
        <p:blipFill>
          <a:blip r:embed="rId6"/>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205424742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38785" y="878405"/>
            <a:ext cx="11753215" cy="4278094"/>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微软雅黑" panose="020B0503020204020204" charset="-122"/>
                <a:ea typeface="微软雅黑" panose="020B0503020204020204" charset="-122"/>
                <a:cs typeface="Calibri" panose="020F0502020204030204" charset="0"/>
              </a:rPr>
              <a:t>3.2.1</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 宇宙起源神话</a:t>
            </a:r>
          </a:p>
          <a:p>
            <a:pPr>
              <a:lnSpc>
                <a:spcPct val="100000"/>
              </a:lnSpc>
            </a:pPr>
            <a:endParaRPr lang="zh-CN" altLang="en-US" sz="2400" dirty="0">
              <a:solidFill>
                <a:srgbClr val="C00000"/>
              </a:solidFill>
              <a:latin typeface="微软雅黑" panose="020B0503020204020204" charset="-122"/>
              <a:ea typeface="微软雅黑" panose="020B0503020204020204" charset="-122"/>
              <a:cs typeface="Calibri" panose="020F0502020204030204" charset="0"/>
            </a:endParaRPr>
          </a:p>
          <a:p>
            <a:pPr>
              <a:lnSpc>
                <a:spcPct val="100000"/>
              </a:lnSpc>
            </a:pPr>
            <a:r>
              <a:rPr lang="zh-CN" altLang="en-US" sz="2400" dirty="0">
                <a:latin typeface="微软雅黑" panose="020B0503020204020204" charset="-122"/>
                <a:ea typeface="微软雅黑" panose="020B0503020204020204" charset="-122"/>
              </a:rPr>
              <a:t>定义：</a:t>
            </a:r>
            <a:r>
              <a:rPr lang="zh-CN" altLang="zh-CN" sz="2400" dirty="0">
                <a:latin typeface="微软雅黑" panose="020B0503020204020204" charset="-122"/>
                <a:ea typeface="微软雅黑" panose="020B0503020204020204" charset="-122"/>
              </a:rPr>
              <a:t>是原始人</a:t>
            </a:r>
            <a:r>
              <a:rPr lang="zh-CN" altLang="zh-CN" sz="2400" dirty="0" smtClean="0">
                <a:latin typeface="微软雅黑" panose="020B0503020204020204" charset="-122"/>
                <a:ea typeface="微软雅黑" panose="020B0503020204020204" charset="-122"/>
              </a:rPr>
              <a:t>解释</a:t>
            </a:r>
            <a:r>
              <a:rPr lang="zh-CN" altLang="en-US" sz="2400" dirty="0" smtClean="0">
                <a:solidFill>
                  <a:srgbClr val="FF0000"/>
                </a:solidFill>
                <a:latin typeface="微软雅黑" panose="020B0503020204020204" charset="-122"/>
                <a:ea typeface="微软雅黑" panose="020B0503020204020204" charset="-122"/>
              </a:rPr>
              <a:t>（</a:t>
            </a:r>
            <a:r>
              <a:rPr lang="zh-CN" altLang="zh-CN" sz="2400" dirty="0" smtClean="0">
                <a:solidFill>
                  <a:srgbClr val="C00000"/>
                </a:solidFill>
                <a:latin typeface="微软雅黑" panose="020B0503020204020204" charset="-122"/>
                <a:ea typeface="微软雅黑" panose="020B0503020204020204" charset="-122"/>
              </a:rPr>
              <a:t>宇宙来源</a:t>
            </a:r>
            <a:r>
              <a:rPr lang="zh-CN" altLang="en-US" sz="2400" dirty="0" smtClean="0">
                <a:solidFill>
                  <a:srgbClr val="C00000"/>
                </a:solidFill>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和</a:t>
            </a:r>
            <a:r>
              <a:rPr lang="zh-CN" altLang="en-US" sz="2400" dirty="0" smtClean="0">
                <a:solidFill>
                  <a:srgbClr val="FF0000"/>
                </a:solidFill>
                <a:latin typeface="微软雅黑" panose="020B0503020204020204" charset="-122"/>
                <a:ea typeface="微软雅黑" panose="020B0503020204020204" charset="-122"/>
              </a:rPr>
              <a:t>（</a:t>
            </a:r>
            <a:r>
              <a:rPr lang="zh-CN" altLang="zh-CN" sz="2400" dirty="0" smtClean="0">
                <a:solidFill>
                  <a:srgbClr val="C00000"/>
                </a:solidFill>
                <a:latin typeface="微软雅黑" panose="020B0503020204020204" charset="-122"/>
                <a:ea typeface="微软雅黑" panose="020B0503020204020204" charset="-122"/>
              </a:rPr>
              <a:t>宇宙</a:t>
            </a:r>
            <a:r>
              <a:rPr lang="zh-CN" altLang="zh-CN" sz="2400" dirty="0">
                <a:solidFill>
                  <a:srgbClr val="C00000"/>
                </a:solidFill>
                <a:latin typeface="微软雅黑" panose="020B0503020204020204" charset="-122"/>
                <a:ea typeface="微软雅黑" panose="020B0503020204020204" charset="-122"/>
              </a:rPr>
              <a:t>基本</a:t>
            </a:r>
            <a:r>
              <a:rPr lang="zh-CN" altLang="zh-CN" sz="2400" dirty="0" smtClean="0">
                <a:solidFill>
                  <a:srgbClr val="C00000"/>
                </a:solidFill>
                <a:latin typeface="微软雅黑" panose="020B0503020204020204" charset="-122"/>
                <a:ea typeface="微软雅黑" panose="020B0503020204020204" charset="-122"/>
              </a:rPr>
              <a:t>面貌</a:t>
            </a:r>
            <a:r>
              <a:rPr lang="zh-CN" altLang="en-US" sz="2400" dirty="0" smtClean="0">
                <a:solidFill>
                  <a:srgbClr val="C00000"/>
                </a:solidFill>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的</a:t>
            </a:r>
            <a:r>
              <a:rPr lang="zh-CN" altLang="zh-CN" sz="2400" dirty="0">
                <a:latin typeface="微软雅黑" panose="020B0503020204020204" charset="-122"/>
                <a:ea typeface="微软雅黑" panose="020B0503020204020204" charset="-122"/>
              </a:rPr>
              <a:t>神话，一般包括天地的形成</a:t>
            </a:r>
            <a:r>
              <a:rPr lang="zh-CN" altLang="zh-CN" sz="2400" dirty="0" smtClean="0">
                <a:latin typeface="微软雅黑" panose="020B0503020204020204" charset="-122"/>
                <a:ea typeface="微软雅黑" panose="020B0503020204020204" charset="-122"/>
              </a:rPr>
              <a:t>，</a:t>
            </a:r>
            <a:r>
              <a:rPr lang="zh-CN" altLang="en-US" sz="2400" dirty="0" smtClean="0">
                <a:solidFill>
                  <a:srgbClr val="FF0000"/>
                </a:solidFill>
                <a:latin typeface="微软雅黑" panose="020B0503020204020204" charset="-122"/>
                <a:ea typeface="微软雅黑" panose="020B0503020204020204" charset="-122"/>
              </a:rPr>
              <a:t>（</a:t>
            </a:r>
            <a:r>
              <a:rPr lang="zh-CN" altLang="zh-CN" sz="2400" dirty="0" smtClean="0">
                <a:solidFill>
                  <a:srgbClr val="FF0000"/>
                </a:solidFill>
                <a:latin typeface="微软雅黑" panose="020B0503020204020204" charset="-122"/>
                <a:ea typeface="微软雅黑" panose="020B0503020204020204" charset="-122"/>
              </a:rPr>
              <a:t>日月星辰</a:t>
            </a:r>
            <a:r>
              <a:rPr lang="zh-CN" altLang="en-US" sz="2400" dirty="0" smtClean="0">
                <a:solidFill>
                  <a:srgbClr val="FF0000"/>
                </a:solidFill>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的</a:t>
            </a:r>
            <a:r>
              <a:rPr lang="zh-CN" altLang="zh-CN" sz="2400" dirty="0">
                <a:latin typeface="微软雅黑" panose="020B0503020204020204" charset="-122"/>
                <a:ea typeface="微软雅黑" panose="020B0503020204020204" charset="-122"/>
              </a:rPr>
              <a:t>出现和运行，以及</a:t>
            </a:r>
            <a:r>
              <a:rPr lang="zh-CN" altLang="zh-CN" sz="2400" dirty="0" smtClean="0">
                <a:latin typeface="微软雅黑" panose="020B0503020204020204" charset="-122"/>
                <a:ea typeface="微软雅黑" panose="020B0503020204020204" charset="-122"/>
              </a:rPr>
              <a:t>其他</a:t>
            </a:r>
            <a:r>
              <a:rPr lang="zh-CN" altLang="en-US" sz="2400" dirty="0" smtClean="0">
                <a:solidFill>
                  <a:srgbClr val="FF0000"/>
                </a:solidFill>
                <a:latin typeface="微软雅黑" panose="020B0503020204020204" charset="-122"/>
                <a:ea typeface="微软雅黑" panose="020B0503020204020204" charset="-122"/>
              </a:rPr>
              <a:t>（</a:t>
            </a:r>
            <a:r>
              <a:rPr lang="zh-CN" altLang="zh-CN" sz="2400" dirty="0" smtClean="0">
                <a:solidFill>
                  <a:srgbClr val="FF0000"/>
                </a:solidFill>
                <a:latin typeface="微软雅黑" panose="020B0503020204020204" charset="-122"/>
                <a:ea typeface="微软雅黑" panose="020B0503020204020204" charset="-122"/>
              </a:rPr>
              <a:t>自然</a:t>
            </a:r>
            <a:r>
              <a:rPr lang="zh-CN" altLang="zh-CN" sz="2400" dirty="0">
                <a:solidFill>
                  <a:srgbClr val="FF0000"/>
                </a:solidFill>
                <a:latin typeface="微软雅黑" panose="020B0503020204020204" charset="-122"/>
                <a:ea typeface="微软雅黑" panose="020B0503020204020204" charset="-122"/>
              </a:rPr>
              <a:t>现象</a:t>
            </a:r>
            <a:r>
              <a:rPr lang="zh-CN" altLang="zh-CN" sz="2400" dirty="0" smtClean="0">
                <a:solidFill>
                  <a:srgbClr val="FF0000"/>
                </a:solidFill>
                <a:latin typeface="微软雅黑" panose="020B0503020204020204" charset="-122"/>
                <a:ea typeface="微软雅黑" panose="020B0503020204020204" charset="-122"/>
              </a:rPr>
              <a:t>起源</a:t>
            </a:r>
            <a:r>
              <a:rPr lang="zh-CN" altLang="en-US" sz="2400" dirty="0" smtClean="0">
                <a:solidFill>
                  <a:srgbClr val="FF0000"/>
                </a:solidFill>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的</a:t>
            </a:r>
            <a:r>
              <a:rPr lang="zh-CN" altLang="zh-CN" sz="2400" dirty="0">
                <a:latin typeface="微软雅黑" panose="020B0503020204020204" charset="-122"/>
                <a:ea typeface="微软雅黑" panose="020B0503020204020204" charset="-122"/>
              </a:rPr>
              <a:t>神话。</a:t>
            </a:r>
            <a:endParaRPr lang="en-US" altLang="zh-CN" sz="2400" dirty="0">
              <a:latin typeface="微软雅黑" panose="020B0503020204020204" charset="-122"/>
              <a:ea typeface="微软雅黑" panose="020B0503020204020204" charset="-122"/>
            </a:endParaRPr>
          </a:p>
          <a:p>
            <a:pPr>
              <a:lnSpc>
                <a:spcPct val="100000"/>
              </a:lnSpc>
            </a:pPr>
            <a:endParaRPr lang="zh-CN" altLang="en-US" sz="2400" dirty="0">
              <a:latin typeface="微软雅黑" panose="020B0503020204020204" charset="-122"/>
              <a:ea typeface="微软雅黑" panose="020B0503020204020204" charset="-122"/>
            </a:endParaRPr>
          </a:p>
          <a:p>
            <a:pPr>
              <a:lnSpc>
                <a:spcPct val="100000"/>
              </a:lnSpc>
            </a:pPr>
            <a:r>
              <a:rPr lang="zh-CN" altLang="en-US" sz="2400" dirty="0">
                <a:latin typeface="微软雅黑" panose="020B0503020204020204" charset="-122"/>
                <a:ea typeface="微软雅黑" panose="020B0503020204020204" charset="-122"/>
              </a:rPr>
              <a:t>内容：</a:t>
            </a:r>
          </a:p>
          <a:p>
            <a:pPr>
              <a:lnSpc>
                <a:spcPct val="100000"/>
              </a:lnSpc>
            </a:pPr>
            <a:r>
              <a:rPr lang="zh-CN" altLang="zh-CN" sz="2400" dirty="0">
                <a:latin typeface="楷体" panose="02010609060101010101" pitchFamily="49" charset="-122"/>
                <a:ea typeface="楷体" panose="02010609060101010101" pitchFamily="49" charset="-122"/>
              </a:rPr>
              <a:t>宇宙起点</a:t>
            </a:r>
            <a:r>
              <a:rPr lang="zh-CN" altLang="en-US"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水</a:t>
            </a:r>
            <a:r>
              <a:rPr lang="zh-CN" altLang="zh-CN"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气</a:t>
            </a:r>
            <a:r>
              <a:rPr lang="zh-CN" altLang="en-US"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宇宙蛋</a:t>
            </a:r>
            <a:r>
              <a:rPr lang="zh-CN" altLang="en-US" sz="2400" dirty="0">
                <a:latin typeface="楷体" panose="02010609060101010101" pitchFamily="49" charset="-122"/>
                <a:ea typeface="楷体" panose="02010609060101010101" pitchFamily="49" charset="-122"/>
              </a:rPr>
              <a:t>或者</a:t>
            </a:r>
            <a:r>
              <a:rPr lang="zh-CN" altLang="zh-CN"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混沌</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一种不能</a:t>
            </a:r>
            <a:r>
              <a:rPr lang="zh-CN" altLang="en-US" sz="2400" dirty="0">
                <a:latin typeface="楷体" panose="02010609060101010101" pitchFamily="49" charset="-122"/>
                <a:ea typeface="楷体" panose="02010609060101010101" pitchFamily="49" charset="-122"/>
              </a:rPr>
              <a:t>明确</a:t>
            </a:r>
            <a:r>
              <a:rPr lang="zh-CN" altLang="zh-CN" sz="2400" dirty="0">
                <a:latin typeface="楷体" panose="02010609060101010101" pitchFamily="49" charset="-122"/>
                <a:ea typeface="楷体" panose="02010609060101010101" pitchFamily="49" charset="-122"/>
              </a:rPr>
              <a:t>言说的存在</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a:t>
            </a:r>
          </a:p>
          <a:p>
            <a:pPr>
              <a:lnSpc>
                <a:spcPct val="100000"/>
              </a:lnSpc>
            </a:pPr>
            <a:r>
              <a:rPr lang="zh-CN" altLang="zh-CN" sz="2400" dirty="0">
                <a:latin typeface="楷体" panose="02010609060101010101" pitchFamily="49" charset="-122"/>
                <a:ea typeface="楷体" panose="02010609060101010101" pitchFamily="49" charset="-122"/>
              </a:rPr>
              <a:t>万物起源</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有</a:t>
            </a:r>
            <a:r>
              <a:rPr lang="zh-CN" altLang="zh-CN" sz="2400" dirty="0">
                <a:solidFill>
                  <a:srgbClr val="C00000"/>
                </a:solidFill>
                <a:latin typeface="楷体" panose="02010609060101010101" pitchFamily="49" charset="-122"/>
                <a:ea typeface="楷体" panose="02010609060101010101" pitchFamily="49" charset="-122"/>
              </a:rPr>
              <a:t>自然变化说</a:t>
            </a:r>
            <a:r>
              <a:rPr lang="zh-CN" altLang="zh-CN"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有神创说</a:t>
            </a:r>
            <a:r>
              <a:rPr lang="zh-CN" altLang="zh-CN" sz="2400" dirty="0">
                <a:latin typeface="楷体" panose="02010609060101010101" pitchFamily="49" charset="-122"/>
                <a:ea typeface="楷体" panose="02010609060101010101" pitchFamily="49" charset="-122"/>
              </a:rPr>
              <a:t>，有</a:t>
            </a:r>
            <a:r>
              <a:rPr lang="zh-CN" altLang="zh-CN" sz="2400" dirty="0">
                <a:solidFill>
                  <a:srgbClr val="C00000"/>
                </a:solidFill>
                <a:latin typeface="楷体" panose="02010609060101010101" pitchFamily="49" charset="-122"/>
                <a:ea typeface="楷体" panose="02010609060101010101" pitchFamily="49" charset="-122"/>
              </a:rPr>
              <a:t>动物化身说</a:t>
            </a:r>
            <a:r>
              <a:rPr lang="zh-CN" altLang="zh-CN" sz="2400" dirty="0">
                <a:latin typeface="楷体" panose="02010609060101010101" pitchFamily="49" charset="-122"/>
                <a:ea typeface="楷体" panose="02010609060101010101" pitchFamily="49" charset="-122"/>
              </a:rPr>
              <a:t>等。中国最有名的是</a:t>
            </a:r>
            <a:r>
              <a:rPr lang="zh-CN" altLang="zh-CN" sz="2400" dirty="0">
                <a:solidFill>
                  <a:srgbClr val="C00000"/>
                </a:solidFill>
                <a:latin typeface="楷体" panose="02010609060101010101" pitchFamily="49" charset="-122"/>
                <a:ea typeface="楷体" panose="02010609060101010101" pitchFamily="49" charset="-122"/>
              </a:rPr>
              <a:t>神化身说</a:t>
            </a:r>
            <a:r>
              <a:rPr lang="zh-CN" altLang="zh-CN" sz="2400" dirty="0">
                <a:latin typeface="楷体" panose="02010609060101010101" pitchFamily="49" charset="-122"/>
                <a:ea typeface="楷体" panose="02010609060101010101" pitchFamily="49" charset="-122"/>
              </a:rPr>
              <a:t>。</a:t>
            </a:r>
          </a:p>
          <a:p>
            <a:pPr>
              <a:lnSpc>
                <a:spcPct val="100000"/>
              </a:lnSpc>
            </a:pPr>
            <a:r>
              <a:rPr lang="zh-CN" altLang="zh-CN" sz="2400" dirty="0">
                <a:latin typeface="楷体" panose="02010609060101010101" pitchFamily="49" charset="-122"/>
                <a:ea typeface="楷体" panose="02010609060101010101" pitchFamily="49" charset="-122"/>
              </a:rPr>
              <a:t>天地秩序</a:t>
            </a:r>
            <a:r>
              <a:rPr lang="zh-CN" altLang="en-US" sz="2400" dirty="0">
                <a:latin typeface="楷体" panose="02010609060101010101" pitchFamily="49" charset="-122"/>
                <a:ea typeface="楷体" panose="02010609060101010101" pitchFamily="49" charset="-122"/>
              </a:rPr>
              <a:t>：</a:t>
            </a:r>
            <a:r>
              <a:rPr lang="zh-CN" altLang="zh-CN" sz="2400" dirty="0">
                <a:solidFill>
                  <a:srgbClr val="C00000"/>
                </a:solidFill>
                <a:latin typeface="楷体" panose="02010609060101010101" pitchFamily="49" charset="-122"/>
                <a:ea typeface="楷体" panose="02010609060101010101" pitchFamily="49" charset="-122"/>
              </a:rPr>
              <a:t>天柱母题</a:t>
            </a:r>
            <a:r>
              <a:rPr lang="zh-CN" altLang="en-US" sz="2400" b="1" dirty="0">
                <a:latin typeface="楷体" panose="02010609060101010101" pitchFamily="49" charset="-122"/>
                <a:ea typeface="楷体" panose="02010609060101010101" pitchFamily="49" charset="-122"/>
              </a:rPr>
              <a:t>（反映思维特点：</a:t>
            </a:r>
            <a:r>
              <a:rPr lang="zh-CN" altLang="zh-CN" sz="2400" b="1" dirty="0">
                <a:latin typeface="楷体" panose="02010609060101010101" pitchFamily="49" charset="-122"/>
                <a:ea typeface="楷体" panose="02010609060101010101" pitchFamily="49" charset="-122"/>
              </a:rPr>
              <a:t>借用人类建造房屋的模式在思维中建造了整个空间世界</a:t>
            </a:r>
            <a:r>
              <a:rPr lang="zh-CN" altLang="en-US" sz="2400" b="1" dirty="0">
                <a:latin typeface="楷体" panose="02010609060101010101" pitchFamily="49" charset="-122"/>
                <a:ea typeface="楷体" panose="02010609060101010101" pitchFamily="49" charset="-122"/>
              </a:rPr>
              <a:t>）</a:t>
            </a:r>
            <a:r>
              <a:rPr lang="zh-CN" altLang="zh-CN" sz="2400" b="1" dirty="0">
                <a:latin typeface="楷体" panose="02010609060101010101" pitchFamily="49" charset="-122"/>
                <a:ea typeface="楷体" panose="02010609060101010101" pitchFamily="49" charset="-122"/>
              </a:rPr>
              <a:t>。</a:t>
            </a:r>
          </a:p>
          <a:p>
            <a:r>
              <a:rPr lang="en-US" altLang="zh-CN" sz="2000" dirty="0"/>
              <a:t> </a:t>
            </a:r>
            <a:endParaRPr lang="zh-CN" altLang="zh-CN" sz="20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920" y="5061454"/>
            <a:ext cx="2240432" cy="1543073"/>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9612" y="4951599"/>
            <a:ext cx="2356232" cy="1543074"/>
          </a:xfrm>
          <a:prstGeom prst="rect">
            <a:avLst/>
          </a:prstGeom>
        </p:spPr>
      </p:pic>
      <p:sp>
        <p:nvSpPr>
          <p:cNvPr id="8" name="五边形 7"/>
          <p:cNvSpPr/>
          <p:nvPr/>
        </p:nvSpPr>
        <p:spPr>
          <a:xfrm flipH="1">
            <a:off x="3467100" y="421005"/>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6" name="图片 5"/>
          <p:cNvPicPr>
            <a:picLocks noChangeAspect="1"/>
          </p:cNvPicPr>
          <p:nvPr/>
        </p:nvPicPr>
        <p:blipFill>
          <a:blip r:embed="rId6"/>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190285089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54660" y="684786"/>
            <a:ext cx="11737340" cy="3453253"/>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Microsoft YaHei" charset="-122"/>
                <a:ea typeface="Microsoft YaHei" charset="-122"/>
                <a:cs typeface="Microsoft YaHei" charset="-122"/>
              </a:rPr>
              <a:t>3.2.2 </a:t>
            </a:r>
            <a:r>
              <a:rPr lang="zh-CN" altLang="en-US" sz="2400" b="1" dirty="0">
                <a:solidFill>
                  <a:srgbClr val="C00000"/>
                </a:solidFill>
                <a:latin typeface="Microsoft YaHei" charset="-122"/>
                <a:ea typeface="Microsoft YaHei" charset="-122"/>
                <a:cs typeface="Microsoft YaHei" charset="-122"/>
              </a:rPr>
              <a:t>人类起源神话</a:t>
            </a:r>
          </a:p>
          <a:p>
            <a:pPr>
              <a:lnSpc>
                <a:spcPct val="100000"/>
              </a:lnSpc>
            </a:pPr>
            <a:endParaRPr lang="zh-CN" altLang="en-US" sz="2400" dirty="0">
              <a:latin typeface="Microsoft YaHei" charset="-122"/>
              <a:ea typeface="Microsoft YaHei" charset="-122"/>
              <a:cs typeface="Microsoft YaHei" charset="-122"/>
            </a:endParaRPr>
          </a:p>
          <a:p>
            <a:pPr>
              <a:lnSpc>
                <a:spcPct val="110000"/>
              </a:lnSpc>
              <a:spcBef>
                <a:spcPts val="0"/>
              </a:spcBef>
              <a:spcAft>
                <a:spcPts val="0"/>
              </a:spcAft>
            </a:pPr>
            <a:r>
              <a:rPr lang="zh-CN" altLang="en-US" sz="2400" dirty="0">
                <a:latin typeface="Microsoft YaHei" charset="-122"/>
                <a:ea typeface="Microsoft YaHei" charset="-122"/>
                <a:cs typeface="Microsoft YaHei" charset="-122"/>
              </a:rPr>
              <a:t>定义：</a:t>
            </a:r>
            <a:r>
              <a:rPr lang="zh-CN" altLang="zh-CN" sz="2400" dirty="0">
                <a:latin typeface="Microsoft YaHei" charset="-122"/>
                <a:ea typeface="Microsoft YaHei" charset="-122"/>
                <a:cs typeface="Microsoft YaHei" charset="-122"/>
              </a:rPr>
              <a:t>所有民族的神话都会讲述人类如何</a:t>
            </a:r>
            <a:r>
              <a:rPr lang="zh-CN" altLang="zh-CN" sz="2400" dirty="0">
                <a:solidFill>
                  <a:srgbClr val="C00000"/>
                </a:solidFill>
                <a:latin typeface="Microsoft YaHei" charset="-122"/>
                <a:ea typeface="Microsoft YaHei" charset="-122"/>
                <a:cs typeface="Microsoft YaHei" charset="-122"/>
              </a:rPr>
              <a:t>起源</a:t>
            </a:r>
            <a:r>
              <a:rPr lang="zh-CN" altLang="zh-CN" sz="2400" dirty="0">
                <a:latin typeface="Microsoft YaHei" charset="-122"/>
                <a:ea typeface="Microsoft YaHei" charset="-122"/>
                <a:cs typeface="Microsoft YaHei" charset="-122"/>
              </a:rPr>
              <a:t>及其</a:t>
            </a:r>
            <a:r>
              <a:rPr lang="zh-CN" altLang="zh-CN" sz="2400" dirty="0">
                <a:solidFill>
                  <a:srgbClr val="C00000"/>
                </a:solidFill>
                <a:latin typeface="Microsoft YaHei" charset="-122"/>
                <a:ea typeface="Microsoft YaHei" charset="-122"/>
                <a:cs typeface="Microsoft YaHei" charset="-122"/>
              </a:rPr>
              <a:t>最初发展</a:t>
            </a:r>
            <a:r>
              <a:rPr lang="zh-CN" altLang="zh-CN" sz="2400" dirty="0">
                <a:latin typeface="Microsoft YaHei" charset="-122"/>
                <a:ea typeface="Microsoft YaHei" charset="-122"/>
                <a:cs typeface="Microsoft YaHei" charset="-122"/>
              </a:rPr>
              <a:t>的过程，这就是人类起源神话。</a:t>
            </a:r>
          </a:p>
          <a:p>
            <a:pPr>
              <a:lnSpc>
                <a:spcPct val="110000"/>
              </a:lnSpc>
              <a:spcBef>
                <a:spcPts val="0"/>
              </a:spcBef>
              <a:spcAft>
                <a:spcPts val="0"/>
              </a:spcAft>
            </a:pPr>
            <a:r>
              <a:rPr lang="zh-CN" altLang="en-US" sz="2400" dirty="0">
                <a:latin typeface="Microsoft YaHei" charset="-122"/>
                <a:ea typeface="Microsoft YaHei" charset="-122"/>
                <a:cs typeface="Microsoft YaHei" charset="-122"/>
              </a:rPr>
              <a:t>内容：</a:t>
            </a:r>
            <a:r>
              <a:rPr lang="zh-CN" altLang="zh-CN" sz="2400" dirty="0">
                <a:latin typeface="Microsoft YaHei" charset="-122"/>
                <a:ea typeface="Microsoft YaHei" charset="-122"/>
                <a:cs typeface="Microsoft YaHei" charset="-122"/>
              </a:rPr>
              <a:t>关于人类如何起源，各民族神话的说法颇多，大体可归纳为三类：</a:t>
            </a:r>
            <a:endParaRPr lang="en-US" altLang="zh-CN" sz="2400" dirty="0">
              <a:latin typeface="Microsoft YaHei" charset="-122"/>
              <a:ea typeface="Microsoft YaHei" charset="-122"/>
              <a:cs typeface="Microsoft YaHei" charset="-122"/>
            </a:endParaRPr>
          </a:p>
          <a:p>
            <a:pPr>
              <a:lnSpc>
                <a:spcPct val="110000"/>
              </a:lnSpc>
              <a:spcBef>
                <a:spcPts val="0"/>
              </a:spcBef>
              <a:spcAft>
                <a:spcPts val="0"/>
              </a:spcAft>
            </a:pPr>
            <a:r>
              <a:rPr lang="zh-CN" altLang="zh-CN" sz="2400" dirty="0">
                <a:latin typeface="Microsoft YaHei" charset="-122"/>
                <a:ea typeface="Microsoft YaHei" charset="-122"/>
                <a:cs typeface="Microsoft YaHei" charset="-122"/>
              </a:rPr>
              <a:t>其一是自然变化</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10000"/>
              </a:lnSpc>
              <a:spcBef>
                <a:spcPts val="0"/>
              </a:spcBef>
              <a:spcAft>
                <a:spcPts val="0"/>
              </a:spcAft>
            </a:pPr>
            <a:r>
              <a:rPr lang="zh-CN" altLang="zh-CN" sz="2400" dirty="0" smtClean="0">
                <a:latin typeface="Microsoft YaHei" charset="-122"/>
                <a:ea typeface="Microsoft YaHei" charset="-122"/>
                <a:cs typeface="Microsoft YaHei" charset="-122"/>
              </a:rPr>
              <a:t>其二</a:t>
            </a:r>
            <a:r>
              <a:rPr lang="zh-CN" altLang="zh-CN" sz="2400" dirty="0">
                <a:latin typeface="Microsoft YaHei" charset="-122"/>
                <a:ea typeface="Microsoft YaHei" charset="-122"/>
                <a:cs typeface="Microsoft YaHei" charset="-122"/>
              </a:rPr>
              <a:t>是神灵生育</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10000"/>
              </a:lnSpc>
              <a:spcBef>
                <a:spcPts val="0"/>
              </a:spcBef>
              <a:spcAft>
                <a:spcPts val="0"/>
              </a:spcAft>
            </a:pPr>
            <a:r>
              <a:rPr lang="zh-CN" altLang="zh-CN" sz="2400" dirty="0" smtClean="0">
                <a:latin typeface="Microsoft YaHei" charset="-122"/>
                <a:ea typeface="Microsoft YaHei" charset="-122"/>
                <a:cs typeface="Microsoft YaHei" charset="-122"/>
              </a:rPr>
              <a:t>其三</a:t>
            </a:r>
            <a:r>
              <a:rPr lang="zh-CN" altLang="zh-CN" sz="2400" dirty="0">
                <a:latin typeface="Microsoft YaHei" charset="-122"/>
                <a:ea typeface="Microsoft YaHei" charset="-122"/>
                <a:cs typeface="Microsoft YaHei" charset="-122"/>
              </a:rPr>
              <a:t>是神灵创造</a:t>
            </a:r>
            <a:r>
              <a:rPr lang="zh-CN"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endParaRPr lang="zh-CN" altLang="zh-CN"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1106" y="4808924"/>
            <a:ext cx="2217106" cy="194057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144" y="4808924"/>
            <a:ext cx="2238517" cy="1940577"/>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243" y="4808922"/>
            <a:ext cx="2308442" cy="1940577"/>
          </a:xfrm>
          <a:prstGeom prst="rect">
            <a:avLst/>
          </a:prstGeom>
        </p:spPr>
      </p:pic>
      <p:sp>
        <p:nvSpPr>
          <p:cNvPr id="8" name="五边形 7"/>
          <p:cNvSpPr/>
          <p:nvPr/>
        </p:nvSpPr>
        <p:spPr>
          <a:xfrm flipH="1">
            <a:off x="3684270" y="234315"/>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7" name="图片 6"/>
          <p:cNvPicPr>
            <a:picLocks noChangeAspect="1"/>
          </p:cNvPicPr>
          <p:nvPr/>
        </p:nvPicPr>
        <p:blipFill>
          <a:blip r:embed="rId7"/>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136057890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54660" y="684786"/>
            <a:ext cx="11737340" cy="3453253"/>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Microsoft YaHei" charset="-122"/>
                <a:ea typeface="Microsoft YaHei" charset="-122"/>
                <a:cs typeface="Microsoft YaHei" charset="-122"/>
              </a:rPr>
              <a:t>3.2.2 </a:t>
            </a:r>
            <a:r>
              <a:rPr lang="zh-CN" altLang="en-US" sz="2400" b="1" dirty="0">
                <a:solidFill>
                  <a:srgbClr val="C00000"/>
                </a:solidFill>
                <a:latin typeface="Microsoft YaHei" charset="-122"/>
                <a:ea typeface="Microsoft YaHei" charset="-122"/>
                <a:cs typeface="Microsoft YaHei" charset="-122"/>
              </a:rPr>
              <a:t>人类起源神话</a:t>
            </a:r>
          </a:p>
          <a:p>
            <a:pPr>
              <a:lnSpc>
                <a:spcPct val="100000"/>
              </a:lnSpc>
            </a:pPr>
            <a:endParaRPr lang="zh-CN" altLang="en-US" sz="2400" dirty="0">
              <a:latin typeface="Microsoft YaHei" charset="-122"/>
              <a:ea typeface="Microsoft YaHei" charset="-122"/>
              <a:cs typeface="Microsoft YaHei" charset="-122"/>
            </a:endParaRPr>
          </a:p>
          <a:p>
            <a:pPr>
              <a:lnSpc>
                <a:spcPct val="110000"/>
              </a:lnSpc>
              <a:spcBef>
                <a:spcPts val="0"/>
              </a:spcBef>
              <a:spcAft>
                <a:spcPts val="0"/>
              </a:spcAft>
            </a:pPr>
            <a:r>
              <a:rPr lang="zh-CN" altLang="en-US" sz="2400" dirty="0">
                <a:latin typeface="Microsoft YaHei" charset="-122"/>
                <a:ea typeface="Microsoft YaHei" charset="-122"/>
                <a:cs typeface="Microsoft YaHei" charset="-122"/>
              </a:rPr>
              <a:t>定义：</a:t>
            </a:r>
            <a:r>
              <a:rPr lang="zh-CN" altLang="zh-CN" sz="2400" dirty="0">
                <a:latin typeface="Microsoft YaHei" charset="-122"/>
                <a:ea typeface="Microsoft YaHei" charset="-122"/>
                <a:cs typeface="Microsoft YaHei" charset="-122"/>
              </a:rPr>
              <a:t>所有民族的神话都会讲述人类</a:t>
            </a:r>
            <a:r>
              <a:rPr lang="zh-CN" altLang="zh-CN" sz="2400" dirty="0" smtClean="0">
                <a:latin typeface="Microsoft YaHei" charset="-122"/>
                <a:ea typeface="Microsoft YaHei" charset="-122"/>
                <a:cs typeface="Microsoft YaHei" charset="-122"/>
              </a:rPr>
              <a:t>如何</a:t>
            </a:r>
            <a:r>
              <a:rPr lang="zh-CN" altLang="en-US" sz="2400" dirty="0" smtClean="0">
                <a:solidFill>
                  <a:srgbClr val="C00000"/>
                </a:solidFill>
                <a:latin typeface="Microsoft YaHei" charset="-122"/>
                <a:ea typeface="Microsoft YaHei" charset="-122"/>
                <a:cs typeface="Microsoft YaHei" charset="-122"/>
              </a:rPr>
              <a:t>（    ）</a:t>
            </a:r>
            <a:r>
              <a:rPr lang="zh-CN" altLang="zh-CN" sz="2400" dirty="0" smtClean="0">
                <a:latin typeface="Microsoft YaHei" charset="-122"/>
                <a:ea typeface="Microsoft YaHei" charset="-122"/>
                <a:cs typeface="Microsoft YaHei" charset="-122"/>
              </a:rPr>
              <a:t>及其</a:t>
            </a:r>
            <a:r>
              <a:rPr lang="zh-CN" altLang="en-US" sz="2400" dirty="0" smtClean="0">
                <a:solidFill>
                  <a:srgbClr val="C00000"/>
                </a:solidFill>
                <a:latin typeface="Microsoft YaHei" charset="-122"/>
                <a:ea typeface="Microsoft YaHei" charset="-122"/>
                <a:cs typeface="Microsoft YaHei" charset="-122"/>
              </a:rPr>
              <a:t>（    ）</a:t>
            </a:r>
            <a:r>
              <a:rPr lang="zh-CN" altLang="zh-CN" sz="2400" dirty="0" smtClean="0">
                <a:latin typeface="Microsoft YaHei" charset="-122"/>
                <a:ea typeface="Microsoft YaHei" charset="-122"/>
                <a:cs typeface="Microsoft YaHei" charset="-122"/>
              </a:rPr>
              <a:t>的</a:t>
            </a:r>
            <a:r>
              <a:rPr lang="zh-CN" altLang="zh-CN" sz="2400" dirty="0">
                <a:latin typeface="Microsoft YaHei" charset="-122"/>
                <a:ea typeface="Microsoft YaHei" charset="-122"/>
                <a:cs typeface="Microsoft YaHei" charset="-122"/>
              </a:rPr>
              <a:t>过程，这就是人类起源神话。</a:t>
            </a:r>
          </a:p>
          <a:p>
            <a:pPr>
              <a:lnSpc>
                <a:spcPct val="110000"/>
              </a:lnSpc>
              <a:spcBef>
                <a:spcPts val="0"/>
              </a:spcBef>
              <a:spcAft>
                <a:spcPts val="0"/>
              </a:spcAft>
            </a:pPr>
            <a:r>
              <a:rPr lang="zh-CN" altLang="en-US" sz="2400" dirty="0">
                <a:latin typeface="Microsoft YaHei" charset="-122"/>
                <a:ea typeface="Microsoft YaHei" charset="-122"/>
                <a:cs typeface="Microsoft YaHei" charset="-122"/>
              </a:rPr>
              <a:t>内容：</a:t>
            </a:r>
            <a:r>
              <a:rPr lang="zh-CN" altLang="zh-CN" sz="2400" dirty="0">
                <a:latin typeface="Microsoft YaHei" charset="-122"/>
                <a:ea typeface="Microsoft YaHei" charset="-122"/>
                <a:cs typeface="Microsoft YaHei" charset="-122"/>
              </a:rPr>
              <a:t>关于人类如何起源，各民族神话的说法颇多，大体可归纳为三类：</a:t>
            </a:r>
            <a:endParaRPr lang="en-US" altLang="zh-CN" sz="2400" dirty="0">
              <a:latin typeface="Microsoft YaHei" charset="-122"/>
              <a:ea typeface="Microsoft YaHei" charset="-122"/>
              <a:cs typeface="Microsoft YaHei" charset="-122"/>
            </a:endParaRPr>
          </a:p>
          <a:p>
            <a:pPr>
              <a:lnSpc>
                <a:spcPct val="110000"/>
              </a:lnSpc>
              <a:spcBef>
                <a:spcPts val="0"/>
              </a:spcBef>
              <a:spcAft>
                <a:spcPts val="0"/>
              </a:spcAft>
            </a:pPr>
            <a:r>
              <a:rPr lang="zh-CN" altLang="zh-CN" sz="2400" dirty="0">
                <a:latin typeface="Microsoft YaHei" charset="-122"/>
                <a:ea typeface="Microsoft YaHei" charset="-122"/>
                <a:cs typeface="Microsoft YaHei" charset="-122"/>
              </a:rPr>
              <a:t>其一</a:t>
            </a:r>
            <a:r>
              <a:rPr lang="zh-CN" altLang="zh-CN" sz="2400" dirty="0" smtClean="0">
                <a:latin typeface="Microsoft YaHei" charset="-122"/>
                <a:ea typeface="Microsoft YaHei" charset="-122"/>
                <a:cs typeface="Microsoft YaHei" charset="-122"/>
              </a:rPr>
              <a:t>是</a:t>
            </a:r>
            <a:r>
              <a:rPr lang="zh-CN" altLang="en-US" sz="2400" dirty="0" smtClean="0">
                <a:solidFill>
                  <a:srgbClr val="FF0000"/>
                </a:solidFill>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10000"/>
              </a:lnSpc>
              <a:spcBef>
                <a:spcPts val="0"/>
              </a:spcBef>
              <a:spcAft>
                <a:spcPts val="0"/>
              </a:spcAft>
            </a:pPr>
            <a:r>
              <a:rPr lang="zh-CN" altLang="zh-CN" sz="2400" dirty="0" smtClean="0">
                <a:latin typeface="Microsoft YaHei" charset="-122"/>
                <a:ea typeface="Microsoft YaHei" charset="-122"/>
                <a:cs typeface="Microsoft YaHei" charset="-122"/>
              </a:rPr>
              <a:t>其二</a:t>
            </a:r>
            <a:r>
              <a:rPr lang="zh-CN" altLang="zh-CN" sz="2400" dirty="0">
                <a:latin typeface="Microsoft YaHei" charset="-122"/>
                <a:ea typeface="Microsoft YaHei" charset="-122"/>
                <a:cs typeface="Microsoft YaHei" charset="-122"/>
              </a:rPr>
              <a:t>是神灵生育</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10000"/>
              </a:lnSpc>
              <a:spcBef>
                <a:spcPts val="0"/>
              </a:spcBef>
              <a:spcAft>
                <a:spcPts val="0"/>
              </a:spcAft>
            </a:pPr>
            <a:r>
              <a:rPr lang="zh-CN" altLang="zh-CN" sz="2400" dirty="0" smtClean="0">
                <a:latin typeface="Microsoft YaHei" charset="-122"/>
                <a:ea typeface="Microsoft YaHei" charset="-122"/>
                <a:cs typeface="Microsoft YaHei" charset="-122"/>
              </a:rPr>
              <a:t>其三是</a:t>
            </a:r>
            <a:r>
              <a:rPr lang="zh-CN" altLang="en-US" sz="2400" dirty="0" smtClean="0">
                <a:solidFill>
                  <a:srgbClr val="FF0000"/>
                </a:solidFill>
                <a:latin typeface="Microsoft YaHei" charset="-122"/>
                <a:ea typeface="Microsoft YaHei" charset="-122"/>
                <a:cs typeface="Microsoft YaHei" charset="-122"/>
              </a:rPr>
              <a:t>（     ）</a:t>
            </a:r>
            <a:r>
              <a:rPr lang="zh-CN"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endParaRPr lang="zh-CN" altLang="zh-CN"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1106" y="4808924"/>
            <a:ext cx="2217106" cy="194057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144" y="4808924"/>
            <a:ext cx="2238517" cy="1940577"/>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243" y="4808922"/>
            <a:ext cx="2308442" cy="1940577"/>
          </a:xfrm>
          <a:prstGeom prst="rect">
            <a:avLst/>
          </a:prstGeom>
        </p:spPr>
      </p:pic>
      <p:sp>
        <p:nvSpPr>
          <p:cNvPr id="8" name="五边形 7"/>
          <p:cNvSpPr/>
          <p:nvPr/>
        </p:nvSpPr>
        <p:spPr>
          <a:xfrm flipH="1">
            <a:off x="3684270" y="234315"/>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7" name="图片 6"/>
          <p:cNvPicPr>
            <a:picLocks noChangeAspect="1"/>
          </p:cNvPicPr>
          <p:nvPr/>
        </p:nvPicPr>
        <p:blipFill>
          <a:blip r:embed="rId7"/>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26594070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54660" y="684786"/>
            <a:ext cx="11737340" cy="3453253"/>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Microsoft YaHei" charset="-122"/>
                <a:ea typeface="Microsoft YaHei" charset="-122"/>
                <a:cs typeface="Microsoft YaHei" charset="-122"/>
              </a:rPr>
              <a:t>3.2.2 </a:t>
            </a:r>
            <a:r>
              <a:rPr lang="zh-CN" altLang="en-US" sz="2400" b="1" dirty="0">
                <a:solidFill>
                  <a:srgbClr val="C00000"/>
                </a:solidFill>
                <a:latin typeface="Microsoft YaHei" charset="-122"/>
                <a:ea typeface="Microsoft YaHei" charset="-122"/>
                <a:cs typeface="Microsoft YaHei" charset="-122"/>
              </a:rPr>
              <a:t>人类起源神话</a:t>
            </a:r>
          </a:p>
          <a:p>
            <a:pPr>
              <a:lnSpc>
                <a:spcPct val="100000"/>
              </a:lnSpc>
            </a:pPr>
            <a:endParaRPr lang="zh-CN" altLang="en-US" sz="2400" dirty="0">
              <a:latin typeface="Microsoft YaHei" charset="-122"/>
              <a:ea typeface="Microsoft YaHei" charset="-122"/>
              <a:cs typeface="Microsoft YaHei" charset="-122"/>
            </a:endParaRPr>
          </a:p>
          <a:p>
            <a:pPr>
              <a:lnSpc>
                <a:spcPct val="110000"/>
              </a:lnSpc>
              <a:spcBef>
                <a:spcPts val="0"/>
              </a:spcBef>
              <a:spcAft>
                <a:spcPts val="0"/>
              </a:spcAft>
            </a:pPr>
            <a:r>
              <a:rPr lang="zh-CN" altLang="en-US" sz="2400" dirty="0">
                <a:latin typeface="Microsoft YaHei" charset="-122"/>
                <a:ea typeface="Microsoft YaHei" charset="-122"/>
                <a:cs typeface="Microsoft YaHei" charset="-122"/>
              </a:rPr>
              <a:t>定义：</a:t>
            </a:r>
            <a:r>
              <a:rPr lang="zh-CN" altLang="zh-CN" sz="2400" dirty="0">
                <a:latin typeface="Microsoft YaHei" charset="-122"/>
                <a:ea typeface="Microsoft YaHei" charset="-122"/>
                <a:cs typeface="Microsoft YaHei" charset="-122"/>
              </a:rPr>
              <a:t>所有民族的神话都会讲述人类</a:t>
            </a:r>
            <a:r>
              <a:rPr lang="zh-CN" altLang="zh-CN" sz="2400" dirty="0" smtClean="0">
                <a:latin typeface="Microsoft YaHei" charset="-122"/>
                <a:ea typeface="Microsoft YaHei" charset="-122"/>
                <a:cs typeface="Microsoft YaHei" charset="-122"/>
              </a:rPr>
              <a:t>如何</a:t>
            </a:r>
            <a:r>
              <a:rPr lang="zh-CN" altLang="en-US" sz="2400" dirty="0" smtClean="0">
                <a:solidFill>
                  <a:srgbClr val="FF0000"/>
                </a:solidFill>
                <a:latin typeface="Microsoft YaHei" charset="-122"/>
                <a:ea typeface="Microsoft YaHei" charset="-122"/>
                <a:cs typeface="Microsoft YaHei" charset="-122"/>
              </a:rPr>
              <a:t>（</a:t>
            </a:r>
            <a:r>
              <a:rPr lang="zh-CN" altLang="zh-CN" sz="2400" dirty="0" smtClean="0">
                <a:solidFill>
                  <a:srgbClr val="FF0000"/>
                </a:solidFill>
                <a:latin typeface="Microsoft YaHei" charset="-122"/>
                <a:ea typeface="Microsoft YaHei" charset="-122"/>
                <a:cs typeface="Microsoft YaHei" charset="-122"/>
              </a:rPr>
              <a:t>起源</a:t>
            </a:r>
            <a:r>
              <a:rPr lang="zh-CN" altLang="en-US" sz="2400" dirty="0" smtClean="0">
                <a:solidFill>
                  <a:srgbClr val="C00000"/>
                </a:solidFill>
                <a:latin typeface="Microsoft YaHei" charset="-122"/>
                <a:ea typeface="Microsoft YaHei" charset="-122"/>
                <a:cs typeface="Microsoft YaHei" charset="-122"/>
              </a:rPr>
              <a:t>）</a:t>
            </a:r>
            <a:r>
              <a:rPr lang="zh-CN" altLang="zh-CN" sz="2400" dirty="0" smtClean="0">
                <a:latin typeface="Microsoft YaHei" charset="-122"/>
                <a:ea typeface="Microsoft YaHei" charset="-122"/>
                <a:cs typeface="Microsoft YaHei" charset="-122"/>
              </a:rPr>
              <a:t>及其</a:t>
            </a:r>
            <a:r>
              <a:rPr lang="zh-CN" altLang="en-US" sz="2400" dirty="0" smtClean="0">
                <a:solidFill>
                  <a:srgbClr val="FF0000"/>
                </a:solidFill>
                <a:latin typeface="Microsoft YaHei" charset="-122"/>
                <a:ea typeface="Microsoft YaHei" charset="-122"/>
                <a:cs typeface="Microsoft YaHei" charset="-122"/>
              </a:rPr>
              <a:t>（</a:t>
            </a:r>
            <a:r>
              <a:rPr lang="zh-CN" altLang="zh-CN" sz="2400" dirty="0" smtClean="0">
                <a:solidFill>
                  <a:srgbClr val="FF0000"/>
                </a:solidFill>
                <a:latin typeface="Microsoft YaHei" charset="-122"/>
                <a:ea typeface="Microsoft YaHei" charset="-122"/>
                <a:cs typeface="Microsoft YaHei" charset="-122"/>
              </a:rPr>
              <a:t>最初发展</a:t>
            </a:r>
            <a:r>
              <a:rPr lang="zh-CN" altLang="en-US" sz="2400" dirty="0" smtClean="0">
                <a:solidFill>
                  <a:srgbClr val="FF0000"/>
                </a:solidFill>
                <a:latin typeface="Microsoft YaHei" charset="-122"/>
                <a:ea typeface="Microsoft YaHei" charset="-122"/>
                <a:cs typeface="Microsoft YaHei" charset="-122"/>
              </a:rPr>
              <a:t>）</a:t>
            </a:r>
            <a:r>
              <a:rPr lang="zh-CN" altLang="zh-CN" sz="2400" dirty="0" smtClean="0">
                <a:latin typeface="Microsoft YaHei" charset="-122"/>
                <a:ea typeface="Microsoft YaHei" charset="-122"/>
                <a:cs typeface="Microsoft YaHei" charset="-122"/>
              </a:rPr>
              <a:t>的</a:t>
            </a:r>
            <a:r>
              <a:rPr lang="zh-CN" altLang="zh-CN" sz="2400" dirty="0">
                <a:latin typeface="Microsoft YaHei" charset="-122"/>
                <a:ea typeface="Microsoft YaHei" charset="-122"/>
                <a:cs typeface="Microsoft YaHei" charset="-122"/>
              </a:rPr>
              <a:t>过程，这就是人类起源神话。</a:t>
            </a:r>
          </a:p>
          <a:p>
            <a:pPr>
              <a:lnSpc>
                <a:spcPct val="110000"/>
              </a:lnSpc>
              <a:spcBef>
                <a:spcPts val="0"/>
              </a:spcBef>
              <a:spcAft>
                <a:spcPts val="0"/>
              </a:spcAft>
            </a:pPr>
            <a:r>
              <a:rPr lang="zh-CN" altLang="en-US" sz="2400" dirty="0">
                <a:latin typeface="Microsoft YaHei" charset="-122"/>
                <a:ea typeface="Microsoft YaHei" charset="-122"/>
                <a:cs typeface="Microsoft YaHei" charset="-122"/>
              </a:rPr>
              <a:t>内容：</a:t>
            </a:r>
            <a:r>
              <a:rPr lang="zh-CN" altLang="zh-CN" sz="2400" dirty="0">
                <a:latin typeface="Microsoft YaHei" charset="-122"/>
                <a:ea typeface="Microsoft YaHei" charset="-122"/>
                <a:cs typeface="Microsoft YaHei" charset="-122"/>
              </a:rPr>
              <a:t>关于人类如何起源，各民族神话的说法颇多，大体可归纳为三类：</a:t>
            </a:r>
            <a:endParaRPr lang="en-US" altLang="zh-CN" sz="2400" dirty="0">
              <a:latin typeface="Microsoft YaHei" charset="-122"/>
              <a:ea typeface="Microsoft YaHei" charset="-122"/>
              <a:cs typeface="Microsoft YaHei" charset="-122"/>
            </a:endParaRPr>
          </a:p>
          <a:p>
            <a:pPr>
              <a:lnSpc>
                <a:spcPct val="110000"/>
              </a:lnSpc>
              <a:spcBef>
                <a:spcPts val="0"/>
              </a:spcBef>
              <a:spcAft>
                <a:spcPts val="0"/>
              </a:spcAft>
            </a:pPr>
            <a:r>
              <a:rPr lang="zh-CN" altLang="zh-CN" sz="2400" dirty="0">
                <a:latin typeface="Microsoft YaHei" charset="-122"/>
                <a:ea typeface="Microsoft YaHei" charset="-122"/>
                <a:cs typeface="Microsoft YaHei" charset="-122"/>
              </a:rPr>
              <a:t>其一</a:t>
            </a:r>
            <a:r>
              <a:rPr lang="zh-CN" altLang="zh-CN" sz="2400" dirty="0" smtClean="0">
                <a:latin typeface="Microsoft YaHei" charset="-122"/>
                <a:ea typeface="Microsoft YaHei" charset="-122"/>
                <a:cs typeface="Microsoft YaHei" charset="-122"/>
              </a:rPr>
              <a:t>是</a:t>
            </a:r>
            <a:r>
              <a:rPr lang="zh-CN" altLang="en-US" sz="2400" dirty="0" smtClean="0">
                <a:solidFill>
                  <a:srgbClr val="FF0000"/>
                </a:solidFill>
                <a:latin typeface="Microsoft YaHei" charset="-122"/>
                <a:ea typeface="Microsoft YaHei" charset="-122"/>
                <a:cs typeface="Microsoft YaHei" charset="-122"/>
              </a:rPr>
              <a:t>（</a:t>
            </a:r>
            <a:r>
              <a:rPr lang="zh-CN" altLang="zh-CN" sz="2400" dirty="0" smtClean="0">
                <a:solidFill>
                  <a:srgbClr val="FF0000"/>
                </a:solidFill>
                <a:latin typeface="Microsoft YaHei" charset="-122"/>
                <a:ea typeface="Microsoft YaHei" charset="-122"/>
                <a:cs typeface="Microsoft YaHei" charset="-122"/>
              </a:rPr>
              <a:t>自然变化</a:t>
            </a:r>
            <a:r>
              <a:rPr lang="zh-CN" altLang="en-US" sz="2400" dirty="0" smtClean="0">
                <a:solidFill>
                  <a:srgbClr val="FF0000"/>
                </a:solidFill>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10000"/>
              </a:lnSpc>
              <a:spcBef>
                <a:spcPts val="0"/>
              </a:spcBef>
              <a:spcAft>
                <a:spcPts val="0"/>
              </a:spcAft>
            </a:pPr>
            <a:r>
              <a:rPr lang="zh-CN" altLang="zh-CN" sz="2400" dirty="0" smtClean="0">
                <a:latin typeface="Microsoft YaHei" charset="-122"/>
                <a:ea typeface="Microsoft YaHei" charset="-122"/>
                <a:cs typeface="Microsoft YaHei" charset="-122"/>
              </a:rPr>
              <a:t>其二</a:t>
            </a:r>
            <a:r>
              <a:rPr lang="zh-CN" altLang="zh-CN" sz="2400" dirty="0">
                <a:latin typeface="Microsoft YaHei" charset="-122"/>
                <a:ea typeface="Microsoft YaHei" charset="-122"/>
                <a:cs typeface="Microsoft YaHei" charset="-122"/>
              </a:rPr>
              <a:t>是神灵生育</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10000"/>
              </a:lnSpc>
              <a:spcBef>
                <a:spcPts val="0"/>
              </a:spcBef>
              <a:spcAft>
                <a:spcPts val="0"/>
              </a:spcAft>
            </a:pPr>
            <a:r>
              <a:rPr lang="zh-CN" altLang="zh-CN" sz="2400" dirty="0" smtClean="0">
                <a:latin typeface="Microsoft YaHei" charset="-122"/>
                <a:ea typeface="Microsoft YaHei" charset="-122"/>
                <a:cs typeface="Microsoft YaHei" charset="-122"/>
              </a:rPr>
              <a:t>其三是</a:t>
            </a:r>
            <a:r>
              <a:rPr lang="zh-CN" altLang="en-US" sz="2400" dirty="0" smtClean="0">
                <a:solidFill>
                  <a:srgbClr val="FF0000"/>
                </a:solidFill>
                <a:latin typeface="Microsoft YaHei" charset="-122"/>
                <a:ea typeface="Microsoft YaHei" charset="-122"/>
                <a:cs typeface="Microsoft YaHei" charset="-122"/>
              </a:rPr>
              <a:t>（</a:t>
            </a:r>
            <a:r>
              <a:rPr lang="zh-CN" altLang="zh-CN" sz="2400" dirty="0" smtClean="0">
                <a:solidFill>
                  <a:srgbClr val="FF0000"/>
                </a:solidFill>
                <a:latin typeface="Microsoft YaHei" charset="-122"/>
                <a:ea typeface="Microsoft YaHei" charset="-122"/>
                <a:cs typeface="Microsoft YaHei" charset="-122"/>
              </a:rPr>
              <a:t>神灵创造</a:t>
            </a:r>
            <a:r>
              <a:rPr lang="zh-CN" altLang="en-US" sz="2400" dirty="0" smtClean="0">
                <a:solidFill>
                  <a:srgbClr val="FF0000"/>
                </a:solidFill>
                <a:latin typeface="Microsoft YaHei" charset="-122"/>
                <a:ea typeface="Microsoft YaHei" charset="-122"/>
                <a:cs typeface="Microsoft YaHei" charset="-122"/>
              </a:rPr>
              <a:t>）</a:t>
            </a:r>
            <a:r>
              <a:rPr lang="zh-CN"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endParaRPr lang="zh-CN" altLang="zh-CN"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1106" y="4808924"/>
            <a:ext cx="2217106" cy="194057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144" y="4808924"/>
            <a:ext cx="2238517" cy="1940577"/>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243" y="4808922"/>
            <a:ext cx="2308442" cy="1940577"/>
          </a:xfrm>
          <a:prstGeom prst="rect">
            <a:avLst/>
          </a:prstGeom>
        </p:spPr>
      </p:pic>
      <p:sp>
        <p:nvSpPr>
          <p:cNvPr id="8" name="五边形 7"/>
          <p:cNvSpPr/>
          <p:nvPr/>
        </p:nvSpPr>
        <p:spPr>
          <a:xfrm flipH="1">
            <a:off x="3684270" y="234315"/>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7" name="图片 6"/>
          <p:cNvPicPr>
            <a:picLocks noChangeAspect="1"/>
          </p:cNvPicPr>
          <p:nvPr/>
        </p:nvPicPr>
        <p:blipFill>
          <a:blip r:embed="rId7"/>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93469746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47040" y="320040"/>
            <a:ext cx="11744960" cy="5015865"/>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微软雅黑" panose="020B0503020204020204" charset="-122"/>
                <a:ea typeface="微软雅黑" panose="020B0503020204020204" charset="-122"/>
                <a:cs typeface="Calibri" panose="020F0502020204030204" charset="0"/>
              </a:rPr>
              <a:t>3.2.3 </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洪水再生神话和其他灾难神话</a:t>
            </a:r>
          </a:p>
          <a:p>
            <a:pPr marR="0" lvl="0" fontAlgn="base" hangingPunct="0">
              <a:lnSpc>
                <a:spcPct val="150000"/>
              </a:lnSpc>
              <a:spcBef>
                <a:spcPct val="0"/>
              </a:spcBef>
              <a:spcAft>
                <a:spcPct val="0"/>
              </a:spcAft>
              <a:buClrTx/>
              <a:buSzTx/>
              <a:buFontTx/>
              <a:buNone/>
            </a:pPr>
            <a:endParaRPr lang="zh-CN" altLang="en-US" sz="2400" dirty="0">
              <a:solidFill>
                <a:srgbClr val="C00000"/>
              </a:solidFill>
              <a:latin typeface="微软雅黑" panose="020B0503020204020204" charset="-122"/>
              <a:ea typeface="微软雅黑" panose="020B0503020204020204" charset="-122"/>
              <a:cs typeface="Calibri" panose="020F0502020204030204" charset="0"/>
            </a:endParaRPr>
          </a:p>
          <a:p>
            <a:pPr>
              <a:lnSpc>
                <a:spcPct val="150000"/>
              </a:lnSpc>
            </a:pPr>
            <a:r>
              <a:rPr lang="zh-CN" altLang="en-US" sz="2400" dirty="0">
                <a:latin typeface="微软雅黑" panose="020B0503020204020204" charset="-122"/>
                <a:ea typeface="微软雅黑" panose="020B0503020204020204" charset="-122"/>
              </a:rPr>
              <a:t>定义：</a:t>
            </a:r>
            <a:r>
              <a:rPr lang="zh-CN" altLang="zh-CN" sz="2400" dirty="0">
                <a:latin typeface="微软雅黑" panose="020B0503020204020204" charset="-122"/>
                <a:ea typeface="微软雅黑" panose="020B0503020204020204" charset="-122"/>
              </a:rPr>
              <a:t>是人类在遭遇洪水几乎灭绝之后</a:t>
            </a:r>
            <a:r>
              <a:rPr lang="zh-CN" altLang="zh-CN" sz="2400" dirty="0">
                <a:solidFill>
                  <a:srgbClr val="C00000"/>
                </a:solidFill>
                <a:latin typeface="微软雅黑" panose="020B0503020204020204" charset="-122"/>
                <a:ea typeface="微软雅黑" panose="020B0503020204020204" charset="-122"/>
              </a:rPr>
              <a:t>重新繁衍</a:t>
            </a:r>
            <a:r>
              <a:rPr lang="zh-CN" altLang="zh-CN" sz="2400" dirty="0">
                <a:latin typeface="微软雅黑" panose="020B0503020204020204" charset="-122"/>
                <a:ea typeface="微软雅黑" panose="020B0503020204020204" charset="-122"/>
              </a:rPr>
              <a:t>的故事。</a:t>
            </a:r>
          </a:p>
          <a:p>
            <a:pPr>
              <a:lnSpc>
                <a:spcPct val="150000"/>
              </a:lnSpc>
            </a:pPr>
            <a:r>
              <a:rPr lang="zh-CN" altLang="en-US" sz="2400" dirty="0">
                <a:latin typeface="微软雅黑" panose="020B0503020204020204" charset="-122"/>
                <a:ea typeface="微软雅黑" panose="020B0503020204020204" charset="-122"/>
              </a:rPr>
              <a:t>内容：</a:t>
            </a:r>
            <a:r>
              <a:rPr lang="zh-CN" altLang="zh-CN" sz="2400" dirty="0">
                <a:latin typeface="微软雅黑" panose="020B0503020204020204" charset="-122"/>
                <a:ea typeface="微软雅黑" panose="020B0503020204020204" charset="-122"/>
              </a:rPr>
              <a:t>洪水再生神话，古今中外都非常普遍，古巴比伦、古希腊都有。其中以《圣经•旧约》记录的古代希伯莱人的</a:t>
            </a:r>
            <a:r>
              <a:rPr lang="zh-CN" altLang="en-US" sz="2400" dirty="0" smtClean="0">
                <a:latin typeface="微软雅黑" panose="020B0503020204020204" charset="-122"/>
                <a:ea typeface="微软雅黑" panose="020B0503020204020204" charset="-122"/>
              </a:rPr>
              <a:t>“</a:t>
            </a:r>
            <a:r>
              <a:rPr lang="zh-CN" altLang="en-US" sz="2400" dirty="0" smtClean="0">
                <a:solidFill>
                  <a:srgbClr val="C00000"/>
                </a:solidFill>
                <a:latin typeface="微软雅黑" panose="020B0503020204020204" charset="-122"/>
                <a:ea typeface="微软雅黑" panose="020B0503020204020204" charset="-122"/>
              </a:rPr>
              <a:t>诺亚方舟</a:t>
            </a:r>
            <a:r>
              <a:rPr lang="zh-CN" altLang="en-US"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神话最著名。</a:t>
            </a:r>
          </a:p>
          <a:p>
            <a:pPr marL="342900" indent="-342900">
              <a:lnSpc>
                <a:spcPct val="150000"/>
              </a:lnSpc>
              <a:buFont typeface="Wingdings" panose="05000000000000000000" charset="0"/>
              <a:buChar char=""/>
            </a:pPr>
            <a:r>
              <a:rPr lang="zh-CN" altLang="zh-CN" sz="2400" dirty="0">
                <a:latin typeface="微软雅黑" panose="020B0503020204020204" charset="-122"/>
                <a:ea typeface="微软雅黑" panose="020B0503020204020204" charset="-122"/>
              </a:rPr>
              <a:t>中国的洪水再生神话可简单分为两类：</a:t>
            </a:r>
          </a:p>
          <a:p>
            <a:pPr>
              <a:lnSpc>
                <a:spcPct val="150000"/>
              </a:lnSpc>
            </a:pPr>
            <a:r>
              <a:rPr lang="zh-CN" altLang="zh-CN" sz="2400" dirty="0">
                <a:solidFill>
                  <a:srgbClr val="C00000"/>
                </a:solidFill>
                <a:latin typeface="微软雅黑" panose="020B0503020204020204" charset="-122"/>
                <a:ea typeface="微软雅黑" panose="020B0503020204020204" charset="-122"/>
              </a:rPr>
              <a:t>    自然</a:t>
            </a:r>
            <a:r>
              <a:rPr lang="zh-CN" altLang="zh-CN" sz="2400" dirty="0">
                <a:latin typeface="微软雅黑" panose="020B0503020204020204" charset="-122"/>
                <a:ea typeface="微软雅黑" panose="020B0503020204020204" charset="-122"/>
              </a:rPr>
              <a:t>的洪水再生神话和</a:t>
            </a:r>
            <a:r>
              <a:rPr lang="zh-CN" altLang="zh-CN" sz="2400" dirty="0">
                <a:solidFill>
                  <a:srgbClr val="C00000"/>
                </a:solidFill>
                <a:latin typeface="微软雅黑" panose="020B0503020204020204" charset="-122"/>
                <a:ea typeface="微软雅黑" panose="020B0503020204020204" charset="-122"/>
              </a:rPr>
              <a:t>惩恶扬善式</a:t>
            </a:r>
            <a:r>
              <a:rPr lang="zh-CN" altLang="zh-CN" sz="2400" dirty="0">
                <a:latin typeface="微软雅黑" panose="020B0503020204020204" charset="-122"/>
                <a:ea typeface="微软雅黑" panose="020B0503020204020204" charset="-122"/>
              </a:rPr>
              <a:t>的洪水再生神话。</a:t>
            </a:r>
          </a:p>
          <a:p>
            <a:pPr marL="342900" indent="-342900">
              <a:lnSpc>
                <a:spcPct val="150000"/>
              </a:lnSpc>
              <a:buFont typeface="Wingdings" panose="05000000000000000000" charset="0"/>
              <a:buChar char=""/>
            </a:pPr>
            <a:r>
              <a:rPr lang="zh-CN" altLang="zh-CN" sz="2400" dirty="0">
                <a:solidFill>
                  <a:srgbClr val="C00000"/>
                </a:solidFill>
                <a:latin typeface="微软雅黑" panose="020B0503020204020204" charset="-122"/>
                <a:ea typeface="微软雅黑" panose="020B0503020204020204" charset="-122"/>
                <a:sym typeface="+mn-ea"/>
              </a:rPr>
              <a:t>挪亚方舟</a:t>
            </a:r>
            <a:r>
              <a:rPr lang="zh-CN" altLang="en-US" sz="2400" dirty="0">
                <a:latin typeface="微软雅黑" panose="020B0503020204020204" charset="-122"/>
                <a:ea typeface="微软雅黑" panose="020B0503020204020204" charset="-122"/>
                <a:sym typeface="+mn-ea"/>
              </a:rPr>
              <a:t>”</a:t>
            </a:r>
            <a:r>
              <a:rPr lang="zh-CN" altLang="zh-CN" sz="2400" dirty="0">
                <a:latin typeface="微软雅黑" panose="020B0503020204020204" charset="-122"/>
                <a:ea typeface="微软雅黑" panose="020B0503020204020204" charset="-122"/>
                <a:sym typeface="+mn-ea"/>
              </a:rPr>
              <a:t>神话属于</a:t>
            </a:r>
            <a:r>
              <a:rPr lang="en-US" altLang="zh-CN" sz="2400" dirty="0">
                <a:latin typeface="微软雅黑" panose="020B0503020204020204" charset="-122"/>
                <a:ea typeface="微软雅黑" panose="020B0503020204020204" charset="-122"/>
                <a:sym typeface="+mn-ea"/>
              </a:rPr>
              <a:t>“</a:t>
            </a:r>
            <a:r>
              <a:rPr lang="zh-CN" altLang="zh-CN" sz="2400" dirty="0">
                <a:solidFill>
                  <a:srgbClr val="C00000"/>
                </a:solidFill>
                <a:latin typeface="微软雅黑" panose="020B0503020204020204" charset="-122"/>
                <a:ea typeface="微软雅黑" panose="020B0503020204020204" charset="-122"/>
                <a:sym typeface="+mn-ea"/>
              </a:rPr>
              <a:t>惩恶扬善式</a:t>
            </a:r>
            <a:r>
              <a:rPr lang="zh-CN" altLang="zh-CN" sz="2400" dirty="0">
                <a:latin typeface="微软雅黑" panose="020B0503020204020204" charset="-122"/>
                <a:ea typeface="微软雅黑" panose="020B0503020204020204" charset="-122"/>
                <a:sym typeface="+mn-ea"/>
              </a:rPr>
              <a:t>”神话</a:t>
            </a:r>
            <a:endParaRPr lang="zh-CN" altLang="zh-CN" sz="2400" dirty="0">
              <a:solidFill>
                <a:srgbClr val="C00000"/>
              </a:solidFill>
              <a:latin typeface="微软雅黑" panose="020B0503020204020204" charset="-122"/>
              <a:ea typeface="微软雅黑" panose="020B0503020204020204" charset="-122"/>
              <a:sym typeface="+mn-ea"/>
            </a:endParaRPr>
          </a:p>
          <a:p>
            <a:r>
              <a:rPr lang="en-US" altLang="zh-CN" sz="2000" dirty="0"/>
              <a:t> </a:t>
            </a:r>
            <a:endParaRPr lang="zh-CN" altLang="zh-CN" sz="20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5745" y="2915920"/>
            <a:ext cx="3302635" cy="1785620"/>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9468" t="9602" r="9796" b="14247"/>
          <a:stretch>
            <a:fillRect/>
          </a:stretch>
        </p:blipFill>
        <p:spPr>
          <a:xfrm>
            <a:off x="7865745" y="4908550"/>
            <a:ext cx="3188335" cy="1693545"/>
          </a:xfrm>
          <a:prstGeom prst="rect">
            <a:avLst/>
          </a:prstGeom>
        </p:spPr>
      </p:pic>
      <p:sp>
        <p:nvSpPr>
          <p:cNvPr id="8" name="五边形 7"/>
          <p:cNvSpPr/>
          <p:nvPr/>
        </p:nvSpPr>
        <p:spPr>
          <a:xfrm flipH="1">
            <a:off x="6090285" y="32004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6" name="图片 5"/>
          <p:cNvPicPr>
            <a:picLocks noChangeAspect="1"/>
          </p:cNvPicPr>
          <p:nvPr/>
        </p:nvPicPr>
        <p:blipFill>
          <a:blip r:embed="rId6"/>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32762971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47040" y="320040"/>
            <a:ext cx="11744960" cy="5015865"/>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微软雅黑" panose="020B0503020204020204" charset="-122"/>
                <a:ea typeface="微软雅黑" panose="020B0503020204020204" charset="-122"/>
                <a:cs typeface="Calibri" panose="020F0502020204030204" charset="0"/>
              </a:rPr>
              <a:t>3.2.3 </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洪水再生神话和其他灾难神话</a:t>
            </a:r>
          </a:p>
          <a:p>
            <a:pPr marR="0" lvl="0" fontAlgn="base" hangingPunct="0">
              <a:lnSpc>
                <a:spcPct val="150000"/>
              </a:lnSpc>
              <a:spcBef>
                <a:spcPct val="0"/>
              </a:spcBef>
              <a:spcAft>
                <a:spcPct val="0"/>
              </a:spcAft>
              <a:buClrTx/>
              <a:buSzTx/>
              <a:buFontTx/>
              <a:buNone/>
            </a:pPr>
            <a:endParaRPr lang="zh-CN" altLang="en-US" sz="2400" dirty="0">
              <a:solidFill>
                <a:srgbClr val="C00000"/>
              </a:solidFill>
              <a:latin typeface="微软雅黑" panose="020B0503020204020204" charset="-122"/>
              <a:ea typeface="微软雅黑" panose="020B0503020204020204" charset="-122"/>
              <a:cs typeface="Calibri" panose="020F0502020204030204" charset="0"/>
            </a:endParaRPr>
          </a:p>
          <a:p>
            <a:pPr>
              <a:lnSpc>
                <a:spcPct val="150000"/>
              </a:lnSpc>
            </a:pPr>
            <a:r>
              <a:rPr lang="zh-CN" altLang="en-US" sz="2400" dirty="0">
                <a:latin typeface="微软雅黑" panose="020B0503020204020204" charset="-122"/>
                <a:ea typeface="微软雅黑" panose="020B0503020204020204" charset="-122"/>
              </a:rPr>
              <a:t>定义：</a:t>
            </a:r>
            <a:r>
              <a:rPr lang="zh-CN" altLang="zh-CN" sz="2400" dirty="0">
                <a:latin typeface="微软雅黑" panose="020B0503020204020204" charset="-122"/>
                <a:ea typeface="微软雅黑" panose="020B0503020204020204" charset="-122"/>
              </a:rPr>
              <a:t>是人类在遭遇洪水几乎灭绝</a:t>
            </a:r>
            <a:r>
              <a:rPr lang="zh-CN" altLang="zh-CN" sz="2400" dirty="0" smtClean="0">
                <a:latin typeface="微软雅黑" panose="020B0503020204020204" charset="-122"/>
                <a:ea typeface="微软雅黑" panose="020B0503020204020204" charset="-122"/>
              </a:rPr>
              <a:t>之后</a:t>
            </a:r>
            <a:r>
              <a:rPr lang="zh-CN" altLang="en-US" sz="2400" dirty="0" smtClean="0">
                <a:solidFill>
                  <a:srgbClr val="C00000"/>
                </a:solidFill>
                <a:latin typeface="微软雅黑" panose="020B0503020204020204" charset="-122"/>
                <a:ea typeface="微软雅黑" panose="020B0503020204020204" charset="-122"/>
              </a:rPr>
              <a:t>（     ）</a:t>
            </a:r>
            <a:r>
              <a:rPr lang="zh-CN" altLang="zh-CN" sz="2400" dirty="0" smtClean="0">
                <a:latin typeface="微软雅黑" panose="020B0503020204020204" charset="-122"/>
                <a:ea typeface="微软雅黑" panose="020B0503020204020204" charset="-122"/>
              </a:rPr>
              <a:t>的</a:t>
            </a:r>
            <a:r>
              <a:rPr lang="zh-CN" altLang="zh-CN" sz="2400" dirty="0">
                <a:latin typeface="微软雅黑" panose="020B0503020204020204" charset="-122"/>
                <a:ea typeface="微软雅黑" panose="020B0503020204020204" charset="-122"/>
              </a:rPr>
              <a:t>故事。</a:t>
            </a:r>
          </a:p>
          <a:p>
            <a:pPr>
              <a:lnSpc>
                <a:spcPct val="150000"/>
              </a:lnSpc>
            </a:pPr>
            <a:r>
              <a:rPr lang="zh-CN" altLang="en-US" sz="2400" dirty="0">
                <a:latin typeface="微软雅黑" panose="020B0503020204020204" charset="-122"/>
                <a:ea typeface="微软雅黑" panose="020B0503020204020204" charset="-122"/>
              </a:rPr>
              <a:t>内容：</a:t>
            </a:r>
            <a:r>
              <a:rPr lang="zh-CN" altLang="zh-CN" sz="2400" dirty="0">
                <a:latin typeface="微软雅黑" panose="020B0503020204020204" charset="-122"/>
                <a:ea typeface="微软雅黑" panose="020B0503020204020204" charset="-122"/>
              </a:rPr>
              <a:t>洪水再生神话，古今中外都非常普遍，</a:t>
            </a:r>
            <a:r>
              <a:rPr lang="zh-CN" altLang="zh-CN" sz="2400" dirty="0" smtClean="0">
                <a:latin typeface="微软雅黑" panose="020B0503020204020204" charset="-122"/>
                <a:ea typeface="微软雅黑" panose="020B0503020204020204" charset="-122"/>
              </a:rPr>
              <a:t>古</a:t>
            </a:r>
            <a:r>
              <a:rPr lang="zh-CN" altLang="en-US" sz="2400" dirty="0" smtClean="0">
                <a:solidFill>
                  <a:srgbClr val="FF0000"/>
                </a:solidFill>
                <a:latin typeface="微软雅黑" panose="020B0503020204020204" charset="-122"/>
                <a:ea typeface="微软雅黑" panose="020B0503020204020204" charset="-122"/>
              </a:rPr>
              <a:t>（    ）</a:t>
            </a:r>
            <a:r>
              <a:rPr lang="zh-CN" altLang="zh-CN" sz="2400" dirty="0" smtClean="0">
                <a:latin typeface="微软雅黑" panose="020B0503020204020204" charset="-122"/>
                <a:ea typeface="微软雅黑" panose="020B0503020204020204" charset="-122"/>
              </a:rPr>
              <a:t>、古</a:t>
            </a:r>
            <a:r>
              <a:rPr lang="zh-CN" altLang="en-US" sz="2400" dirty="0" smtClean="0">
                <a:solidFill>
                  <a:srgbClr val="FF0000"/>
                </a:solidFill>
                <a:latin typeface="微软雅黑" panose="020B0503020204020204" charset="-122"/>
                <a:ea typeface="微软雅黑" panose="020B0503020204020204" charset="-122"/>
              </a:rPr>
              <a:t>（   ）</a:t>
            </a:r>
            <a:r>
              <a:rPr lang="zh-CN" altLang="zh-CN" sz="2400" dirty="0" smtClean="0">
                <a:latin typeface="微软雅黑" panose="020B0503020204020204" charset="-122"/>
                <a:ea typeface="微软雅黑" panose="020B0503020204020204" charset="-122"/>
              </a:rPr>
              <a:t>都</a:t>
            </a:r>
            <a:r>
              <a:rPr lang="zh-CN" altLang="zh-CN" sz="2400" dirty="0">
                <a:latin typeface="微软雅黑" panose="020B0503020204020204" charset="-122"/>
                <a:ea typeface="微软雅黑" panose="020B0503020204020204" charset="-122"/>
              </a:rPr>
              <a:t>有。其中以《圣经•旧约》记录的古代希伯莱人的</a:t>
            </a:r>
            <a:r>
              <a:rPr lang="zh-CN" altLang="en-US" sz="2400" dirty="0" smtClean="0">
                <a:latin typeface="微软雅黑" panose="020B0503020204020204" charset="-122"/>
                <a:ea typeface="微软雅黑" panose="020B0503020204020204" charset="-122"/>
              </a:rPr>
              <a:t>“</a:t>
            </a:r>
            <a:r>
              <a:rPr lang="zh-CN" altLang="en-US" sz="2400" dirty="0" smtClean="0">
                <a:solidFill>
                  <a:srgbClr val="C00000"/>
                </a:solidFill>
                <a:latin typeface="微软雅黑" panose="020B0503020204020204" charset="-122"/>
                <a:ea typeface="微软雅黑" panose="020B0503020204020204" charset="-122"/>
              </a:rPr>
              <a:t>诺亚方舟</a:t>
            </a:r>
            <a:r>
              <a:rPr lang="zh-CN" altLang="en-US"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神话最著名。</a:t>
            </a:r>
          </a:p>
          <a:p>
            <a:pPr marL="342900" indent="-342900">
              <a:lnSpc>
                <a:spcPct val="150000"/>
              </a:lnSpc>
              <a:buFont typeface="Wingdings" panose="05000000000000000000" charset="0"/>
              <a:buChar char=""/>
            </a:pPr>
            <a:r>
              <a:rPr lang="zh-CN" altLang="zh-CN" sz="2400" dirty="0">
                <a:latin typeface="微软雅黑" panose="020B0503020204020204" charset="-122"/>
                <a:ea typeface="微软雅黑" panose="020B0503020204020204" charset="-122"/>
              </a:rPr>
              <a:t>中国的洪水再生神话可简单分为两类：</a:t>
            </a:r>
          </a:p>
          <a:p>
            <a:pPr>
              <a:lnSpc>
                <a:spcPct val="150000"/>
              </a:lnSpc>
            </a:pPr>
            <a:r>
              <a:rPr lang="zh-CN" altLang="zh-CN" sz="2400" dirty="0">
                <a:solidFill>
                  <a:srgbClr val="FF0000"/>
                </a:solidFill>
                <a:latin typeface="微软雅黑" panose="020B0503020204020204" charset="-122"/>
                <a:ea typeface="微软雅黑" panose="020B0503020204020204" charset="-122"/>
              </a:rPr>
              <a:t>    自然的洪水</a:t>
            </a:r>
            <a:r>
              <a:rPr lang="zh-CN" altLang="zh-CN" sz="2400" dirty="0">
                <a:latin typeface="微软雅黑" panose="020B0503020204020204" charset="-122"/>
                <a:ea typeface="微软雅黑" panose="020B0503020204020204" charset="-122"/>
              </a:rPr>
              <a:t>再生神话和</a:t>
            </a:r>
            <a:r>
              <a:rPr lang="zh-CN" altLang="zh-CN" sz="2400" dirty="0">
                <a:solidFill>
                  <a:srgbClr val="C00000"/>
                </a:solidFill>
                <a:latin typeface="微软雅黑" panose="020B0503020204020204" charset="-122"/>
                <a:ea typeface="微软雅黑" panose="020B0503020204020204" charset="-122"/>
              </a:rPr>
              <a:t>惩恶扬善式</a:t>
            </a:r>
            <a:r>
              <a:rPr lang="zh-CN" altLang="zh-CN" sz="2400" dirty="0">
                <a:latin typeface="微软雅黑" panose="020B0503020204020204" charset="-122"/>
                <a:ea typeface="微软雅黑" panose="020B0503020204020204" charset="-122"/>
              </a:rPr>
              <a:t>的洪水再生神话。</a:t>
            </a:r>
          </a:p>
          <a:p>
            <a:pPr marL="342900" indent="-342900">
              <a:lnSpc>
                <a:spcPct val="150000"/>
              </a:lnSpc>
              <a:buFont typeface="Wingdings" panose="05000000000000000000" charset="0"/>
              <a:buChar char=""/>
            </a:pPr>
            <a:r>
              <a:rPr lang="zh-CN" altLang="en-US" sz="2400" dirty="0" smtClean="0">
                <a:solidFill>
                  <a:srgbClr val="C00000"/>
                </a:solidFill>
                <a:latin typeface="微软雅黑" panose="020B0503020204020204" charset="-122"/>
                <a:ea typeface="微软雅黑" panose="020B0503020204020204" charset="-122"/>
                <a:sym typeface="+mn-ea"/>
              </a:rPr>
              <a:t>“（      ）”</a:t>
            </a:r>
            <a:r>
              <a:rPr lang="zh-CN" altLang="zh-CN" sz="2400" dirty="0" smtClean="0">
                <a:latin typeface="微软雅黑" panose="020B0503020204020204" charset="-122"/>
                <a:ea typeface="微软雅黑" panose="020B0503020204020204" charset="-122"/>
                <a:sym typeface="+mn-ea"/>
              </a:rPr>
              <a:t>神话</a:t>
            </a:r>
            <a:r>
              <a:rPr lang="zh-CN" altLang="zh-CN" sz="2400" dirty="0">
                <a:latin typeface="微软雅黑" panose="020B0503020204020204" charset="-122"/>
                <a:ea typeface="微软雅黑" panose="020B0503020204020204" charset="-122"/>
                <a:sym typeface="+mn-ea"/>
              </a:rPr>
              <a:t>属于</a:t>
            </a:r>
            <a:r>
              <a:rPr lang="en-US" altLang="zh-CN" sz="2400" dirty="0">
                <a:latin typeface="微软雅黑" panose="020B0503020204020204" charset="-122"/>
                <a:ea typeface="微软雅黑" panose="020B0503020204020204" charset="-122"/>
                <a:sym typeface="+mn-ea"/>
              </a:rPr>
              <a:t>“</a:t>
            </a:r>
            <a:r>
              <a:rPr lang="zh-CN" altLang="zh-CN" sz="2400" dirty="0">
                <a:solidFill>
                  <a:srgbClr val="C00000"/>
                </a:solidFill>
                <a:latin typeface="微软雅黑" panose="020B0503020204020204" charset="-122"/>
                <a:ea typeface="微软雅黑" panose="020B0503020204020204" charset="-122"/>
                <a:sym typeface="+mn-ea"/>
              </a:rPr>
              <a:t>惩恶扬善式</a:t>
            </a:r>
            <a:r>
              <a:rPr lang="zh-CN" altLang="zh-CN" sz="2400" dirty="0">
                <a:latin typeface="微软雅黑" panose="020B0503020204020204" charset="-122"/>
                <a:ea typeface="微软雅黑" panose="020B0503020204020204" charset="-122"/>
                <a:sym typeface="+mn-ea"/>
              </a:rPr>
              <a:t>”神话</a:t>
            </a:r>
            <a:endParaRPr lang="zh-CN" altLang="zh-CN" sz="2400" dirty="0">
              <a:solidFill>
                <a:srgbClr val="C00000"/>
              </a:solidFill>
              <a:latin typeface="微软雅黑" panose="020B0503020204020204" charset="-122"/>
              <a:ea typeface="微软雅黑" panose="020B0503020204020204" charset="-122"/>
              <a:sym typeface="+mn-ea"/>
            </a:endParaRPr>
          </a:p>
          <a:p>
            <a:r>
              <a:rPr lang="en-US" altLang="zh-CN" sz="2000" dirty="0"/>
              <a:t> </a:t>
            </a:r>
            <a:endParaRPr lang="zh-CN" altLang="zh-CN" sz="20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5745" y="2915920"/>
            <a:ext cx="3302635" cy="1785620"/>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9468" t="9602" r="9796" b="14247"/>
          <a:stretch>
            <a:fillRect/>
          </a:stretch>
        </p:blipFill>
        <p:spPr>
          <a:xfrm>
            <a:off x="7865745" y="4908550"/>
            <a:ext cx="3188335" cy="1693545"/>
          </a:xfrm>
          <a:prstGeom prst="rect">
            <a:avLst/>
          </a:prstGeom>
        </p:spPr>
      </p:pic>
      <p:sp>
        <p:nvSpPr>
          <p:cNvPr id="8" name="五边形 7"/>
          <p:cNvSpPr/>
          <p:nvPr/>
        </p:nvSpPr>
        <p:spPr>
          <a:xfrm flipH="1">
            <a:off x="6090285" y="32004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6" name="图片 5"/>
          <p:cNvPicPr>
            <a:picLocks noChangeAspect="1"/>
          </p:cNvPicPr>
          <p:nvPr/>
        </p:nvPicPr>
        <p:blipFill>
          <a:blip r:embed="rId6"/>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138287124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47040" y="320040"/>
            <a:ext cx="11744960" cy="5015865"/>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微软雅黑" panose="020B0503020204020204" charset="-122"/>
                <a:ea typeface="微软雅黑" panose="020B0503020204020204" charset="-122"/>
                <a:cs typeface="Calibri" panose="020F0502020204030204" charset="0"/>
              </a:rPr>
              <a:t>3.2.3 </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洪水再生神话和其他灾难神话</a:t>
            </a:r>
          </a:p>
          <a:p>
            <a:pPr marR="0" lvl="0" fontAlgn="base" hangingPunct="0">
              <a:lnSpc>
                <a:spcPct val="150000"/>
              </a:lnSpc>
              <a:spcBef>
                <a:spcPct val="0"/>
              </a:spcBef>
              <a:spcAft>
                <a:spcPct val="0"/>
              </a:spcAft>
              <a:buClrTx/>
              <a:buSzTx/>
              <a:buFontTx/>
              <a:buNone/>
            </a:pPr>
            <a:endParaRPr lang="zh-CN" altLang="en-US" sz="2400" dirty="0">
              <a:solidFill>
                <a:srgbClr val="C00000"/>
              </a:solidFill>
              <a:latin typeface="微软雅黑" panose="020B0503020204020204" charset="-122"/>
              <a:ea typeface="微软雅黑" panose="020B0503020204020204" charset="-122"/>
              <a:cs typeface="Calibri" panose="020F0502020204030204" charset="0"/>
            </a:endParaRPr>
          </a:p>
          <a:p>
            <a:pPr>
              <a:lnSpc>
                <a:spcPct val="150000"/>
              </a:lnSpc>
            </a:pPr>
            <a:r>
              <a:rPr lang="zh-CN" altLang="en-US" sz="2400" dirty="0">
                <a:latin typeface="微软雅黑" panose="020B0503020204020204" charset="-122"/>
                <a:ea typeface="微软雅黑" panose="020B0503020204020204" charset="-122"/>
              </a:rPr>
              <a:t>定义：</a:t>
            </a:r>
            <a:r>
              <a:rPr lang="zh-CN" altLang="zh-CN" sz="2400" dirty="0">
                <a:latin typeface="微软雅黑" panose="020B0503020204020204" charset="-122"/>
                <a:ea typeface="微软雅黑" panose="020B0503020204020204" charset="-122"/>
              </a:rPr>
              <a:t>是人类在遭遇洪水几乎灭绝</a:t>
            </a:r>
            <a:r>
              <a:rPr lang="zh-CN" altLang="zh-CN" sz="2400" dirty="0" smtClean="0">
                <a:latin typeface="微软雅黑" panose="020B0503020204020204" charset="-122"/>
                <a:ea typeface="微软雅黑" panose="020B0503020204020204" charset="-122"/>
              </a:rPr>
              <a:t>之后</a:t>
            </a:r>
            <a:r>
              <a:rPr lang="zh-CN" altLang="en-US" sz="2400" dirty="0" smtClean="0">
                <a:latin typeface="微软雅黑" panose="020B0503020204020204" charset="-122"/>
                <a:ea typeface="微软雅黑" panose="020B0503020204020204" charset="-122"/>
              </a:rPr>
              <a:t>（</a:t>
            </a:r>
            <a:r>
              <a:rPr lang="zh-CN" altLang="zh-CN" sz="2400" dirty="0" smtClean="0">
                <a:solidFill>
                  <a:srgbClr val="C00000"/>
                </a:solidFill>
                <a:latin typeface="微软雅黑" panose="020B0503020204020204" charset="-122"/>
                <a:ea typeface="微软雅黑" panose="020B0503020204020204" charset="-122"/>
              </a:rPr>
              <a:t>重新繁衍</a:t>
            </a:r>
            <a:r>
              <a:rPr lang="zh-CN" altLang="en-US" sz="2400" dirty="0" smtClean="0">
                <a:solidFill>
                  <a:srgbClr val="C00000"/>
                </a:solidFill>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的</a:t>
            </a:r>
            <a:r>
              <a:rPr lang="zh-CN" altLang="zh-CN" sz="2400" dirty="0">
                <a:latin typeface="微软雅黑" panose="020B0503020204020204" charset="-122"/>
                <a:ea typeface="微软雅黑" panose="020B0503020204020204" charset="-122"/>
              </a:rPr>
              <a:t>故事。</a:t>
            </a:r>
          </a:p>
          <a:p>
            <a:pPr>
              <a:lnSpc>
                <a:spcPct val="150000"/>
              </a:lnSpc>
            </a:pPr>
            <a:r>
              <a:rPr lang="zh-CN" altLang="en-US" sz="2400" dirty="0">
                <a:latin typeface="微软雅黑" panose="020B0503020204020204" charset="-122"/>
                <a:ea typeface="微软雅黑" panose="020B0503020204020204" charset="-122"/>
              </a:rPr>
              <a:t>内容：</a:t>
            </a:r>
            <a:r>
              <a:rPr lang="zh-CN" altLang="zh-CN" sz="2400" dirty="0">
                <a:latin typeface="微软雅黑" panose="020B0503020204020204" charset="-122"/>
                <a:ea typeface="微软雅黑" panose="020B0503020204020204" charset="-122"/>
              </a:rPr>
              <a:t>洪水再生神话，古今中外都非常普遍，</a:t>
            </a:r>
            <a:r>
              <a:rPr lang="zh-CN" altLang="zh-CN" sz="2400" dirty="0" smtClean="0">
                <a:latin typeface="微软雅黑" panose="020B0503020204020204" charset="-122"/>
                <a:ea typeface="微软雅黑" panose="020B0503020204020204" charset="-122"/>
              </a:rPr>
              <a:t>古</a:t>
            </a:r>
            <a:r>
              <a:rPr lang="zh-CN" altLang="en-US" sz="2400" dirty="0" smtClean="0">
                <a:solidFill>
                  <a:srgbClr val="C00000"/>
                </a:solidFill>
                <a:latin typeface="微软雅黑" panose="020B0503020204020204" charset="-122"/>
                <a:ea typeface="微软雅黑" panose="020B0503020204020204" charset="-122"/>
              </a:rPr>
              <a:t>（</a:t>
            </a:r>
            <a:r>
              <a:rPr lang="zh-CN" altLang="zh-CN" sz="2400" dirty="0" smtClean="0">
                <a:solidFill>
                  <a:srgbClr val="C00000"/>
                </a:solidFill>
                <a:latin typeface="微软雅黑" panose="020B0503020204020204" charset="-122"/>
                <a:ea typeface="微软雅黑" panose="020B0503020204020204" charset="-122"/>
              </a:rPr>
              <a:t>巴比伦</a:t>
            </a:r>
            <a:r>
              <a:rPr lang="zh-CN" altLang="en-US" sz="2400" dirty="0" smtClean="0">
                <a:solidFill>
                  <a:srgbClr val="C00000"/>
                </a:solidFill>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、古</a:t>
            </a:r>
            <a:r>
              <a:rPr lang="zh-CN" altLang="en-US" sz="2400" dirty="0" smtClean="0">
                <a:solidFill>
                  <a:srgbClr val="C00000"/>
                </a:solidFill>
                <a:latin typeface="微软雅黑" panose="020B0503020204020204" charset="-122"/>
                <a:ea typeface="微软雅黑" panose="020B0503020204020204" charset="-122"/>
              </a:rPr>
              <a:t>（</a:t>
            </a:r>
            <a:r>
              <a:rPr lang="zh-CN" altLang="zh-CN" sz="2400" dirty="0" smtClean="0">
                <a:solidFill>
                  <a:srgbClr val="C00000"/>
                </a:solidFill>
                <a:latin typeface="微软雅黑" panose="020B0503020204020204" charset="-122"/>
                <a:ea typeface="微软雅黑" panose="020B0503020204020204" charset="-122"/>
              </a:rPr>
              <a:t>希腊</a:t>
            </a:r>
            <a:r>
              <a:rPr lang="zh-CN" altLang="en-US" sz="2400" dirty="0" smtClean="0">
                <a:solidFill>
                  <a:srgbClr val="C00000"/>
                </a:solidFill>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都</a:t>
            </a:r>
            <a:r>
              <a:rPr lang="zh-CN" altLang="zh-CN" sz="2400" dirty="0">
                <a:latin typeface="微软雅黑" panose="020B0503020204020204" charset="-122"/>
                <a:ea typeface="微软雅黑" panose="020B0503020204020204" charset="-122"/>
              </a:rPr>
              <a:t>有。其中以《圣经•旧约》记录的古代希伯莱人的</a:t>
            </a:r>
            <a:r>
              <a:rPr lang="zh-CN" altLang="en-US" sz="2400" dirty="0" smtClean="0">
                <a:latin typeface="微软雅黑" panose="020B0503020204020204" charset="-122"/>
                <a:ea typeface="微软雅黑" panose="020B0503020204020204" charset="-122"/>
              </a:rPr>
              <a:t>“</a:t>
            </a:r>
            <a:r>
              <a:rPr lang="zh-CN" altLang="en-US" sz="2400" dirty="0" smtClean="0">
                <a:solidFill>
                  <a:srgbClr val="C00000"/>
                </a:solidFill>
                <a:latin typeface="微软雅黑" panose="020B0503020204020204" charset="-122"/>
                <a:ea typeface="微软雅黑" panose="020B0503020204020204" charset="-122"/>
              </a:rPr>
              <a:t>诺亚方舟</a:t>
            </a:r>
            <a:r>
              <a:rPr lang="zh-CN" altLang="en-US"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神话最著名。</a:t>
            </a:r>
          </a:p>
          <a:p>
            <a:pPr marL="342900" indent="-342900">
              <a:lnSpc>
                <a:spcPct val="150000"/>
              </a:lnSpc>
              <a:buFont typeface="Wingdings" panose="05000000000000000000" charset="0"/>
              <a:buChar char=""/>
            </a:pPr>
            <a:r>
              <a:rPr lang="zh-CN" altLang="zh-CN" sz="2400" dirty="0">
                <a:latin typeface="微软雅黑" panose="020B0503020204020204" charset="-122"/>
                <a:ea typeface="微软雅黑" panose="020B0503020204020204" charset="-122"/>
              </a:rPr>
              <a:t>中国的洪水再生神话可简单分为两类：</a:t>
            </a:r>
          </a:p>
          <a:p>
            <a:pPr>
              <a:lnSpc>
                <a:spcPct val="150000"/>
              </a:lnSpc>
            </a:pPr>
            <a:r>
              <a:rPr lang="zh-CN" altLang="zh-CN" sz="2400" dirty="0">
                <a:solidFill>
                  <a:srgbClr val="C00000"/>
                </a:solidFill>
                <a:latin typeface="微软雅黑" panose="020B0503020204020204" charset="-122"/>
                <a:ea typeface="微软雅黑" panose="020B0503020204020204" charset="-122"/>
              </a:rPr>
              <a:t>    自然</a:t>
            </a:r>
            <a:r>
              <a:rPr lang="zh-CN" altLang="zh-CN" sz="2400" dirty="0">
                <a:solidFill>
                  <a:srgbClr val="FF0000"/>
                </a:solidFill>
                <a:latin typeface="微软雅黑" panose="020B0503020204020204" charset="-122"/>
                <a:ea typeface="微软雅黑" panose="020B0503020204020204" charset="-122"/>
              </a:rPr>
              <a:t>的洪水</a:t>
            </a:r>
            <a:r>
              <a:rPr lang="zh-CN" altLang="zh-CN" sz="2400" dirty="0">
                <a:latin typeface="微软雅黑" panose="020B0503020204020204" charset="-122"/>
                <a:ea typeface="微软雅黑" panose="020B0503020204020204" charset="-122"/>
              </a:rPr>
              <a:t>再生神话和</a:t>
            </a:r>
            <a:r>
              <a:rPr lang="zh-CN" altLang="zh-CN" sz="2400" dirty="0">
                <a:solidFill>
                  <a:srgbClr val="C00000"/>
                </a:solidFill>
                <a:latin typeface="微软雅黑" panose="020B0503020204020204" charset="-122"/>
                <a:ea typeface="微软雅黑" panose="020B0503020204020204" charset="-122"/>
              </a:rPr>
              <a:t>惩恶扬善式</a:t>
            </a:r>
            <a:r>
              <a:rPr lang="zh-CN" altLang="zh-CN" sz="2400" dirty="0">
                <a:latin typeface="微软雅黑" panose="020B0503020204020204" charset="-122"/>
                <a:ea typeface="微软雅黑" panose="020B0503020204020204" charset="-122"/>
              </a:rPr>
              <a:t>的洪水再生神话。</a:t>
            </a:r>
          </a:p>
          <a:p>
            <a:pPr marL="342900" indent="-342900">
              <a:lnSpc>
                <a:spcPct val="150000"/>
              </a:lnSpc>
              <a:buFont typeface="Wingdings" panose="05000000000000000000" charset="0"/>
              <a:buChar char=""/>
            </a:pPr>
            <a:r>
              <a:rPr lang="zh-CN" altLang="en-US" sz="2400" dirty="0" smtClean="0">
                <a:solidFill>
                  <a:srgbClr val="C00000"/>
                </a:solidFill>
                <a:latin typeface="微软雅黑" panose="020B0503020204020204" charset="-122"/>
                <a:ea typeface="微软雅黑" panose="020B0503020204020204" charset="-122"/>
                <a:sym typeface="+mn-ea"/>
              </a:rPr>
              <a:t>“（</a:t>
            </a:r>
            <a:r>
              <a:rPr lang="zh-CN" altLang="en-US" sz="2400" dirty="0" smtClean="0">
                <a:solidFill>
                  <a:srgbClr val="C00000"/>
                </a:solidFill>
                <a:latin typeface="微软雅黑" panose="020B0503020204020204" charset="-122"/>
                <a:ea typeface="微软雅黑" panose="020B0503020204020204" charset="-122"/>
                <a:sym typeface="+mn-ea"/>
              </a:rPr>
              <a:t>诺</a:t>
            </a:r>
            <a:r>
              <a:rPr lang="zh-CN" altLang="zh-CN" sz="2400" dirty="0" smtClean="0">
                <a:solidFill>
                  <a:srgbClr val="C00000"/>
                </a:solidFill>
                <a:latin typeface="微软雅黑" panose="020B0503020204020204" charset="-122"/>
                <a:ea typeface="微软雅黑" panose="020B0503020204020204" charset="-122"/>
                <a:sym typeface="+mn-ea"/>
              </a:rPr>
              <a:t>亚方舟</a:t>
            </a:r>
            <a:r>
              <a:rPr lang="zh-CN" altLang="en-US" sz="2400" dirty="0" smtClean="0">
                <a:solidFill>
                  <a:srgbClr val="C00000"/>
                </a:solidFill>
                <a:latin typeface="微软雅黑" panose="020B0503020204020204" charset="-122"/>
                <a:ea typeface="微软雅黑" panose="020B0503020204020204" charset="-122"/>
                <a:sym typeface="+mn-ea"/>
              </a:rPr>
              <a:t>）”</a:t>
            </a:r>
            <a:r>
              <a:rPr lang="zh-CN" altLang="zh-CN" sz="2400" dirty="0">
                <a:latin typeface="微软雅黑" panose="020B0503020204020204" charset="-122"/>
                <a:ea typeface="微软雅黑" panose="020B0503020204020204" charset="-122"/>
                <a:sym typeface="+mn-ea"/>
              </a:rPr>
              <a:t>神话属于</a:t>
            </a:r>
            <a:r>
              <a:rPr lang="en-US" altLang="zh-CN" sz="2400" dirty="0">
                <a:latin typeface="微软雅黑" panose="020B0503020204020204" charset="-122"/>
                <a:ea typeface="微软雅黑" panose="020B0503020204020204" charset="-122"/>
                <a:sym typeface="+mn-ea"/>
              </a:rPr>
              <a:t>“</a:t>
            </a:r>
            <a:r>
              <a:rPr lang="zh-CN" altLang="zh-CN" sz="2400" dirty="0">
                <a:latin typeface="微软雅黑" panose="020B0503020204020204" charset="-122"/>
                <a:ea typeface="微软雅黑" panose="020B0503020204020204" charset="-122"/>
                <a:sym typeface="+mn-ea"/>
              </a:rPr>
              <a:t>惩恶扬善式”神话</a:t>
            </a:r>
            <a:endParaRPr lang="zh-CN" altLang="zh-CN" sz="2400" dirty="0">
              <a:solidFill>
                <a:srgbClr val="C00000"/>
              </a:solidFill>
              <a:latin typeface="微软雅黑" panose="020B0503020204020204" charset="-122"/>
              <a:ea typeface="微软雅黑" panose="020B0503020204020204" charset="-122"/>
              <a:sym typeface="+mn-ea"/>
            </a:endParaRPr>
          </a:p>
          <a:p>
            <a:r>
              <a:rPr lang="en-US" altLang="zh-CN" sz="2000" dirty="0"/>
              <a:t> </a:t>
            </a:r>
            <a:endParaRPr lang="zh-CN" altLang="zh-CN" sz="20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5745" y="2915920"/>
            <a:ext cx="3302635" cy="1785620"/>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9468" t="9602" r="9796" b="14247"/>
          <a:stretch>
            <a:fillRect/>
          </a:stretch>
        </p:blipFill>
        <p:spPr>
          <a:xfrm>
            <a:off x="7865745" y="4908550"/>
            <a:ext cx="3188335" cy="1693545"/>
          </a:xfrm>
          <a:prstGeom prst="rect">
            <a:avLst/>
          </a:prstGeom>
        </p:spPr>
      </p:pic>
      <p:sp>
        <p:nvSpPr>
          <p:cNvPr id="8" name="五边形 7"/>
          <p:cNvSpPr/>
          <p:nvPr/>
        </p:nvSpPr>
        <p:spPr>
          <a:xfrm flipH="1">
            <a:off x="6090285" y="32004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6" name="图片 5"/>
          <p:cNvPicPr>
            <a:picLocks noChangeAspect="1"/>
          </p:cNvPicPr>
          <p:nvPr/>
        </p:nvPicPr>
        <p:blipFill>
          <a:blip r:embed="rId6"/>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71866594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4184" y="847813"/>
            <a:ext cx="8360852" cy="3785652"/>
          </a:xfrm>
          <a:prstGeom prst="rect">
            <a:avLst/>
          </a:prstGeom>
          <a:noFill/>
        </p:spPr>
        <p:txBody>
          <a:bodyPr wrap="square" rtlCol="0" anchor="t">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微软雅黑" panose="020B0503020204020204" charset="-122"/>
                <a:ea typeface="微软雅黑" panose="020B0503020204020204" charset="-122"/>
                <a:cs typeface="Calibri" panose="020F0502020204030204" charset="0"/>
                <a:sym typeface="+mn-ea"/>
              </a:rPr>
              <a:t>3.2.4族群起源神话</a:t>
            </a:r>
            <a:endParaRPr lang="en-US" altLang="zh-CN" sz="2400"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a:lnSpc>
                <a:spcPct val="150000"/>
              </a:lnSpc>
            </a:pPr>
            <a:endParaRPr lang="en-US" altLang="zh-CN" sz="2400" dirty="0" smtClean="0">
              <a:solidFill>
                <a:srgbClr val="C00000"/>
              </a:solidFill>
              <a:latin typeface="微软雅黑" panose="020B0503020204020204" charset="-122"/>
              <a:ea typeface="微软雅黑" panose="020B0503020204020204" charset="-122"/>
              <a:cs typeface="Calibri" panose="020F0502020204030204" charset="0"/>
              <a:sym typeface="+mn-ea"/>
            </a:endParaRPr>
          </a:p>
          <a:p>
            <a:pPr>
              <a:lnSpc>
                <a:spcPct val="150000"/>
              </a:lnSpc>
            </a:pPr>
            <a:endParaRPr lang="en-US" altLang="zh-CN" sz="2400" dirty="0">
              <a:solidFill>
                <a:srgbClr val="C00000"/>
              </a:solidFill>
              <a:latin typeface="微软雅黑" panose="020B0503020204020204" charset="-122"/>
              <a:ea typeface="微软雅黑" panose="020B0503020204020204" charset="-122"/>
              <a:cs typeface="Calibri" panose="020F0502020204030204" charset="0"/>
              <a:sym typeface="+mn-ea"/>
            </a:endParaRPr>
          </a:p>
          <a:p>
            <a:pPr>
              <a:lnSpc>
                <a:spcPct val="150000"/>
              </a:lnSpc>
            </a:pPr>
            <a:r>
              <a:rPr lang="zh-CN" altLang="en-US" sz="2400" dirty="0">
                <a:latin typeface="微软雅黑" panose="020B0503020204020204" charset="-122"/>
                <a:ea typeface="微软雅黑" panose="020B0503020204020204" charset="-122"/>
                <a:sym typeface="+mn-ea"/>
              </a:rPr>
              <a:t>定义：</a:t>
            </a:r>
            <a:r>
              <a:rPr lang="zh-CN" altLang="zh-CN" sz="2400" dirty="0">
                <a:latin typeface="微软雅黑" panose="020B0503020204020204" charset="-122"/>
                <a:ea typeface="微软雅黑" panose="020B0503020204020204" charset="-122"/>
                <a:sym typeface="+mn-ea"/>
              </a:rPr>
              <a:t>族群起源神话是指各个人类族群讲述自己的</a:t>
            </a:r>
            <a:r>
              <a:rPr lang="zh-CN" altLang="zh-CN" sz="2400" dirty="0">
                <a:solidFill>
                  <a:srgbClr val="C00000"/>
                </a:solidFill>
                <a:latin typeface="微软雅黑" panose="020B0503020204020204" charset="-122"/>
                <a:ea typeface="微软雅黑" panose="020B0503020204020204" charset="-122"/>
                <a:sym typeface="+mn-ea"/>
              </a:rPr>
              <a:t>部落</a:t>
            </a:r>
            <a:r>
              <a:rPr lang="zh-CN" altLang="zh-CN" sz="2400" dirty="0">
                <a:latin typeface="微软雅黑" panose="020B0503020204020204" charset="-122"/>
                <a:ea typeface="微软雅黑" panose="020B0503020204020204" charset="-122"/>
                <a:sym typeface="+mn-ea"/>
              </a:rPr>
              <a:t>、</a:t>
            </a:r>
            <a:r>
              <a:rPr lang="zh-CN" altLang="zh-CN" sz="2400" dirty="0">
                <a:solidFill>
                  <a:srgbClr val="C00000"/>
                </a:solidFill>
                <a:latin typeface="微软雅黑" panose="020B0503020204020204" charset="-122"/>
                <a:ea typeface="微软雅黑" panose="020B0503020204020204" charset="-122"/>
                <a:sym typeface="+mn-ea"/>
              </a:rPr>
              <a:t>民族</a:t>
            </a:r>
            <a:r>
              <a:rPr lang="zh-CN" altLang="zh-CN" sz="2400" dirty="0">
                <a:latin typeface="微软雅黑" panose="020B0503020204020204" charset="-122"/>
                <a:ea typeface="微软雅黑" panose="020B0503020204020204" charset="-122"/>
                <a:sym typeface="+mn-ea"/>
              </a:rPr>
              <a:t>或</a:t>
            </a:r>
            <a:r>
              <a:rPr lang="zh-CN" altLang="zh-CN" sz="2400" dirty="0">
                <a:solidFill>
                  <a:srgbClr val="C00000"/>
                </a:solidFill>
                <a:latin typeface="微软雅黑" panose="020B0503020204020204" charset="-122"/>
                <a:ea typeface="微软雅黑" panose="020B0503020204020204" charset="-122"/>
                <a:sym typeface="+mn-ea"/>
              </a:rPr>
              <a:t>国家</a:t>
            </a:r>
            <a:r>
              <a:rPr lang="zh-CN" altLang="zh-CN" sz="2400" dirty="0">
                <a:latin typeface="微软雅黑" panose="020B0503020204020204" charset="-122"/>
                <a:ea typeface="微软雅黑" panose="020B0503020204020204" charset="-122"/>
                <a:sym typeface="+mn-ea"/>
              </a:rPr>
              <a:t>的</a:t>
            </a:r>
            <a:r>
              <a:rPr lang="zh-CN" altLang="zh-CN" sz="2400" dirty="0">
                <a:solidFill>
                  <a:srgbClr val="C00000"/>
                </a:solidFill>
                <a:latin typeface="微软雅黑" panose="020B0503020204020204" charset="-122"/>
                <a:ea typeface="微软雅黑" panose="020B0503020204020204" charset="-122"/>
                <a:sym typeface="+mn-ea"/>
              </a:rPr>
              <a:t>始祖诞生</a:t>
            </a:r>
            <a:r>
              <a:rPr lang="zh-CN" altLang="zh-CN" sz="2400" dirty="0">
                <a:latin typeface="微软雅黑" panose="020B0503020204020204" charset="-122"/>
                <a:ea typeface="微软雅黑" panose="020B0503020204020204" charset="-122"/>
                <a:sym typeface="+mn-ea"/>
              </a:rPr>
              <a:t>的神话</a:t>
            </a:r>
            <a:r>
              <a:rPr lang="zh-CN" altLang="en-US" sz="2400" dirty="0">
                <a:latin typeface="微软雅黑" panose="020B0503020204020204" charset="-122"/>
                <a:ea typeface="微软雅黑" panose="020B0503020204020204" charset="-122"/>
                <a:sym typeface="+mn-ea"/>
              </a:rPr>
              <a:t>。</a:t>
            </a:r>
          </a:p>
          <a:p>
            <a:pPr>
              <a:lnSpc>
                <a:spcPct val="150000"/>
              </a:lnSpc>
            </a:pPr>
            <a:endParaRPr lang="en-US" altLang="zh-CN" sz="2000" dirty="0">
              <a:latin typeface="仿宋" panose="02010609060101010101" charset="-122"/>
              <a:ea typeface="仿宋" panose="02010609060101010101" charset="-122"/>
            </a:endParaRPr>
          </a:p>
          <a:p>
            <a:pPr>
              <a:lnSpc>
                <a:spcPct val="150000"/>
              </a:lnSpc>
            </a:pPr>
            <a:endParaRPr lang="en-US" altLang="zh-CN" sz="2000" dirty="0">
              <a:latin typeface="仿宋" panose="02010609060101010101" charset="-122"/>
              <a:ea typeface="仿宋" panose="02010609060101010101" charset="-122"/>
            </a:endParaRPr>
          </a:p>
        </p:txBody>
      </p:sp>
      <p:pic>
        <p:nvPicPr>
          <p:cNvPr id="3" name="图片 2" descr="20090108120000-109603"/>
          <p:cNvPicPr>
            <a:picLocks noChangeAspect="1"/>
          </p:cNvPicPr>
          <p:nvPr/>
        </p:nvPicPr>
        <p:blipFill>
          <a:blip r:embed="rId4"/>
          <a:stretch>
            <a:fillRect/>
          </a:stretch>
        </p:blipFill>
        <p:spPr>
          <a:xfrm>
            <a:off x="9909810" y="1988185"/>
            <a:ext cx="1741805" cy="2642870"/>
          </a:xfrm>
          <a:prstGeom prst="rect">
            <a:avLst/>
          </a:prstGeom>
          <a:effectLst>
            <a:softEdge rad="63500"/>
          </a:effectLst>
        </p:spPr>
      </p:pic>
      <p:sp>
        <p:nvSpPr>
          <p:cNvPr id="8" name="五边形 7"/>
          <p:cNvSpPr/>
          <p:nvPr/>
        </p:nvSpPr>
        <p:spPr>
          <a:xfrm flipH="1">
            <a:off x="3997531" y="934899"/>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latin typeface="微软雅黑" panose="020B0503020204020204" charset="-122"/>
                <a:ea typeface="微软雅黑" panose="020B0503020204020204" charset="-122"/>
              </a:rPr>
              <a:t>名词解释</a:t>
            </a:r>
          </a:p>
        </p:txBody>
      </p:sp>
      <p:pic>
        <p:nvPicPr>
          <p:cNvPr id="5" name="图片 4" descr="01300000162721121268418130357"/>
          <p:cNvPicPr>
            <a:picLocks noChangeAspect="1"/>
          </p:cNvPicPr>
          <p:nvPr/>
        </p:nvPicPr>
        <p:blipFill>
          <a:blip r:embed="rId5"/>
          <a:stretch>
            <a:fillRect/>
          </a:stretch>
        </p:blipFill>
        <p:spPr>
          <a:xfrm>
            <a:off x="9701530" y="4529455"/>
            <a:ext cx="2393950" cy="2307590"/>
          </a:xfrm>
          <a:prstGeom prst="rect">
            <a:avLst/>
          </a:prstGeom>
          <a:effectLst>
            <a:softEdge rad="63500"/>
          </a:effectLst>
        </p:spPr>
      </p:pic>
      <p:pic>
        <p:nvPicPr>
          <p:cNvPr id="6" name="图片 5"/>
          <p:cNvPicPr>
            <a:picLocks noChangeAspect="1"/>
          </p:cNvPicPr>
          <p:nvPr/>
        </p:nvPicPr>
        <p:blipFill>
          <a:blip r:embed="rId6"/>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138826779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0090108120000-109603"/>
          <p:cNvPicPr>
            <a:picLocks noChangeAspect="1"/>
          </p:cNvPicPr>
          <p:nvPr/>
        </p:nvPicPr>
        <p:blipFill>
          <a:blip r:embed="rId4"/>
          <a:stretch>
            <a:fillRect/>
          </a:stretch>
        </p:blipFill>
        <p:spPr>
          <a:xfrm>
            <a:off x="9909810" y="1988185"/>
            <a:ext cx="1741805" cy="2642870"/>
          </a:xfrm>
          <a:prstGeom prst="rect">
            <a:avLst/>
          </a:prstGeom>
          <a:effectLst>
            <a:softEdge rad="63500"/>
          </a:effectLst>
        </p:spPr>
      </p:pic>
      <p:sp>
        <p:nvSpPr>
          <p:cNvPr id="41985" name="Rectangle 1"/>
          <p:cNvSpPr>
            <a:spLocks noChangeArrowheads="1"/>
          </p:cNvSpPr>
          <p:nvPr/>
        </p:nvSpPr>
        <p:spPr bwMode="auto">
          <a:xfrm>
            <a:off x="629920" y="804352"/>
            <a:ext cx="9279890" cy="3969385"/>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en-US" altLang="zh-CN" sz="2400" b="1" dirty="0">
                <a:solidFill>
                  <a:srgbClr val="C00000"/>
                </a:solidFill>
                <a:latin typeface="微软雅黑" panose="020B0503020204020204" charset="-122"/>
                <a:ea typeface="微软雅黑" panose="020B0503020204020204" charset="-122"/>
                <a:cs typeface="Calibri" panose="020F0502020204030204" charset="0"/>
              </a:rPr>
              <a:t>3.2.5 </a:t>
            </a:r>
            <a:r>
              <a:rPr lang="en-US" altLang="zh-CN" sz="2400" b="1" dirty="0" err="1">
                <a:solidFill>
                  <a:srgbClr val="C00000"/>
                </a:solidFill>
                <a:latin typeface="微软雅黑" panose="020B0503020204020204" charset="-122"/>
                <a:ea typeface="微软雅黑" panose="020B0503020204020204" charset="-122"/>
                <a:cs typeface="Calibri" panose="020F0502020204030204" charset="0"/>
              </a:rPr>
              <a:t>文化发明神话</a:t>
            </a:r>
            <a:endParaRPr lang="en-US" altLang="zh-CN" sz="2400" b="1" u="sng" dirty="0">
              <a:solidFill>
                <a:srgbClr val="C00000"/>
              </a:solidFill>
              <a:latin typeface="微软雅黑" panose="020B0503020204020204" charset="-122"/>
              <a:ea typeface="微软雅黑" panose="020B0503020204020204" charset="-122"/>
              <a:cs typeface="Calibri" panose="020F0502020204030204" charset="0"/>
            </a:endParaRPr>
          </a:p>
          <a:p>
            <a:pPr marR="0" lvl="0" fontAlgn="base" hangingPunct="0">
              <a:lnSpc>
                <a:spcPct val="150000"/>
              </a:lnSpc>
              <a:spcBef>
                <a:spcPct val="0"/>
              </a:spcBef>
              <a:spcAft>
                <a:spcPct val="0"/>
              </a:spcAft>
              <a:buClrTx/>
              <a:buSzTx/>
              <a:buFontTx/>
              <a:buNone/>
            </a:pPr>
            <a:endParaRPr lang="zh-CN" altLang="en-US" sz="2400" dirty="0">
              <a:latin typeface="微软雅黑" panose="020B0503020204020204" charset="-122"/>
              <a:ea typeface="微软雅黑" panose="020B0503020204020204" charset="-122"/>
            </a:endParaRPr>
          </a:p>
          <a:p>
            <a:pPr marR="0" lvl="0" fontAlgn="base" hangingPunct="0">
              <a:lnSpc>
                <a:spcPct val="150000"/>
              </a:lnSpc>
              <a:spcBef>
                <a:spcPct val="0"/>
              </a:spcBef>
              <a:spcAft>
                <a:spcPct val="0"/>
              </a:spcAft>
              <a:buClrTx/>
              <a:buSzTx/>
              <a:buFontTx/>
              <a:buNone/>
            </a:pPr>
            <a:r>
              <a:rPr lang="zh-CN" altLang="en-US" sz="2400" dirty="0">
                <a:latin typeface="微软雅黑" panose="020B0503020204020204" charset="-122"/>
                <a:ea typeface="微软雅黑" panose="020B0503020204020204" charset="-122"/>
              </a:rPr>
              <a:t>定义：</a:t>
            </a:r>
            <a:r>
              <a:rPr lang="zh-CN" altLang="zh-CN" sz="2400" dirty="0">
                <a:latin typeface="微软雅黑" panose="020B0503020204020204" charset="-122"/>
                <a:ea typeface="微软雅黑" panose="020B0503020204020204" charset="-122"/>
              </a:rPr>
              <a:t>文化发明神话是原始人关于自己生活中使用的</a:t>
            </a:r>
            <a:r>
              <a:rPr lang="zh-CN" altLang="zh-CN" sz="2400" dirty="0">
                <a:solidFill>
                  <a:srgbClr val="C00000"/>
                </a:solidFill>
                <a:latin typeface="微软雅黑" panose="020B0503020204020204" charset="-122"/>
                <a:ea typeface="微软雅黑" panose="020B0503020204020204" charset="-122"/>
              </a:rPr>
              <a:t>重要物品</a:t>
            </a:r>
            <a:r>
              <a:rPr lang="zh-CN" altLang="zh-CN" sz="2400" dirty="0">
                <a:latin typeface="微软雅黑" panose="020B0503020204020204" charset="-122"/>
                <a:ea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rPr>
              <a:t>技术</a:t>
            </a:r>
            <a:r>
              <a:rPr lang="zh-CN" altLang="zh-CN" sz="2400" dirty="0">
                <a:latin typeface="微软雅黑" panose="020B0503020204020204" charset="-122"/>
                <a:ea typeface="微软雅黑" panose="020B0503020204020204" charset="-122"/>
              </a:rPr>
              <a:t>，以及</a:t>
            </a:r>
            <a:r>
              <a:rPr lang="zh-CN" altLang="zh-CN" sz="2400" dirty="0">
                <a:solidFill>
                  <a:srgbClr val="C00000"/>
                </a:solidFill>
                <a:latin typeface="微软雅黑" panose="020B0503020204020204" charset="-122"/>
                <a:ea typeface="微软雅黑" panose="020B0503020204020204" charset="-122"/>
              </a:rPr>
              <a:t>各种文化制度</a:t>
            </a:r>
            <a:r>
              <a:rPr lang="zh-CN" altLang="zh-CN" sz="2400" dirty="0">
                <a:latin typeface="微软雅黑" panose="020B0503020204020204" charset="-122"/>
                <a:ea typeface="微软雅黑" panose="020B0503020204020204" charset="-122"/>
              </a:rPr>
              <a:t>的发明过程的神话。其主人公可以是</a:t>
            </a:r>
            <a:r>
              <a:rPr lang="zh-CN" altLang="zh-CN" sz="2400" dirty="0">
                <a:solidFill>
                  <a:srgbClr val="C00000"/>
                </a:solidFill>
                <a:latin typeface="微软雅黑" panose="020B0503020204020204" charset="-122"/>
                <a:ea typeface="微软雅黑" panose="020B0503020204020204" charset="-122"/>
              </a:rPr>
              <a:t>神灵</a:t>
            </a:r>
            <a:r>
              <a:rPr lang="zh-CN" altLang="zh-CN" sz="2400" dirty="0">
                <a:latin typeface="微软雅黑" panose="020B0503020204020204" charset="-122"/>
                <a:ea typeface="微软雅黑" panose="020B0503020204020204" charset="-122"/>
              </a:rPr>
              <a:t>，也可以是半人半神的</a:t>
            </a:r>
            <a:r>
              <a:rPr lang="zh-CN" altLang="zh-CN" sz="2400" dirty="0">
                <a:solidFill>
                  <a:srgbClr val="C00000"/>
                </a:solidFill>
                <a:latin typeface="微软雅黑" panose="020B0503020204020204" charset="-122"/>
                <a:ea typeface="微软雅黑" panose="020B0503020204020204" charset="-122"/>
              </a:rPr>
              <a:t>文化英雄</a:t>
            </a:r>
            <a:r>
              <a:rPr lang="zh-CN" altLang="zh-CN" sz="2400" dirty="0">
                <a:latin typeface="微软雅黑" panose="020B0503020204020204" charset="-122"/>
                <a:ea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rPr>
              <a:t>远古圣贤</a:t>
            </a:r>
            <a:r>
              <a:rPr lang="zh-CN" altLang="zh-CN" sz="2400" dirty="0">
                <a:latin typeface="微软雅黑" panose="020B0503020204020204" charset="-122"/>
                <a:ea typeface="微软雅黑" panose="020B0503020204020204" charset="-122"/>
              </a:rPr>
              <a:t>。</a:t>
            </a:r>
          </a:p>
          <a:p>
            <a:pPr marR="0" lvl="0" fontAlgn="base" hangingPunct="0">
              <a:lnSpc>
                <a:spcPct val="150000"/>
              </a:lnSpc>
              <a:spcBef>
                <a:spcPct val="0"/>
              </a:spcBef>
              <a:spcAft>
                <a:spcPct val="0"/>
              </a:spcAft>
              <a:buClrTx/>
              <a:buSzTx/>
              <a:buFontTx/>
              <a:buNone/>
            </a:pPr>
            <a:endParaRPr lang="zh-CN" altLang="zh-CN" sz="2400" dirty="0">
              <a:latin typeface="微软雅黑" panose="020B0503020204020204" charset="-122"/>
              <a:ea typeface="微软雅黑" panose="020B0503020204020204" charset="-122"/>
            </a:endParaRPr>
          </a:p>
          <a:p>
            <a:pPr marR="0" lvl="0" fontAlgn="base" hangingPunct="0">
              <a:lnSpc>
                <a:spcPct val="150000"/>
              </a:lnSpc>
              <a:spcBef>
                <a:spcPct val="0"/>
              </a:spcBef>
              <a:spcAft>
                <a:spcPct val="0"/>
              </a:spcAft>
              <a:buClrTx/>
              <a:buSzTx/>
              <a:buFontTx/>
              <a:buNone/>
            </a:pPr>
            <a:r>
              <a:rPr lang="zh-CN" altLang="zh-CN" sz="2400" dirty="0">
                <a:latin typeface="楷体" panose="02010609060101010101" pitchFamily="49" charset="-122"/>
                <a:ea typeface="楷体" panose="02010609060101010101" pitchFamily="49" charset="-122"/>
              </a:rPr>
              <a:t>例如：神农尝百草、教人种植五谷</a:t>
            </a:r>
            <a:endParaRPr lang="zh-CN" altLang="zh-CN" sz="2400" dirty="0">
              <a:latin typeface="微软雅黑" panose="020B0503020204020204" charset="-122"/>
              <a:ea typeface="微软雅黑" panose="020B0503020204020204" charset="-122"/>
            </a:endParaRPr>
          </a:p>
        </p:txBody>
      </p:sp>
      <p:sp>
        <p:nvSpPr>
          <p:cNvPr id="4" name="五边形 3"/>
          <p:cNvSpPr/>
          <p:nvPr/>
        </p:nvSpPr>
        <p:spPr>
          <a:xfrm flipH="1">
            <a:off x="4242960" y="979446"/>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latin typeface="微软雅黑" panose="020B0503020204020204" charset="-122"/>
                <a:ea typeface="微软雅黑" panose="020B0503020204020204" charset="-122"/>
              </a:rPr>
              <a:t>名词解释</a:t>
            </a:r>
          </a:p>
        </p:txBody>
      </p:sp>
      <p:pic>
        <p:nvPicPr>
          <p:cNvPr id="5" name="图片 4" descr="01300000162721121268418130357"/>
          <p:cNvPicPr>
            <a:picLocks noChangeAspect="1"/>
          </p:cNvPicPr>
          <p:nvPr/>
        </p:nvPicPr>
        <p:blipFill>
          <a:blip r:embed="rId5"/>
          <a:stretch>
            <a:fillRect/>
          </a:stretch>
        </p:blipFill>
        <p:spPr>
          <a:xfrm>
            <a:off x="9701530" y="4529455"/>
            <a:ext cx="2393950" cy="2307590"/>
          </a:xfrm>
          <a:prstGeom prst="rect">
            <a:avLst/>
          </a:prstGeom>
          <a:effectLst>
            <a:softEdge rad="63500"/>
          </a:effectLst>
        </p:spPr>
      </p:pic>
      <p:pic>
        <p:nvPicPr>
          <p:cNvPr id="6" name="图片 5"/>
          <p:cNvPicPr>
            <a:picLocks noChangeAspect="1"/>
          </p:cNvPicPr>
          <p:nvPr/>
        </p:nvPicPr>
        <p:blipFill>
          <a:blip r:embed="rId6"/>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135472222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117475" y="1097598"/>
            <a:ext cx="11657330" cy="2861310"/>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25000"/>
              </a:lnSpc>
              <a:spcBef>
                <a:spcPts val="0"/>
              </a:spcBef>
              <a:spcAft>
                <a:spcPts val="0"/>
              </a:spcAft>
              <a:buClrTx/>
              <a:buSzTx/>
              <a:buFontTx/>
              <a:buNone/>
            </a:pPr>
            <a:r>
              <a:rPr lang="en-US" altLang="zh-CN" sz="2400" dirty="0">
                <a:latin typeface="微软雅黑" panose="020B0503020204020204" charset="-122"/>
                <a:ea typeface="微软雅黑" panose="020B0503020204020204" charset="-122"/>
              </a:rPr>
              <a:t>        </a:t>
            </a:r>
            <a:r>
              <a:rPr lang="zh-CN" altLang="zh-CN" sz="2400" dirty="0">
                <a:latin typeface="微软雅黑" panose="020B0503020204020204" charset="-122"/>
                <a:ea typeface="微软雅黑" panose="020B0503020204020204" charset="-122"/>
              </a:rPr>
              <a:t> 原始社会中后期，为</a:t>
            </a:r>
            <a:r>
              <a:rPr lang="zh-CN" altLang="zh-CN" sz="2400" dirty="0">
                <a:solidFill>
                  <a:srgbClr val="C00000"/>
                </a:solidFill>
                <a:latin typeface="微软雅黑" panose="020B0503020204020204" charset="-122"/>
                <a:ea typeface="微软雅黑" panose="020B0503020204020204" charset="-122"/>
              </a:rPr>
              <a:t>争夺财富</a:t>
            </a:r>
            <a:r>
              <a:rPr lang="zh-CN" altLang="zh-CN" sz="2400" dirty="0">
                <a:latin typeface="微软雅黑" panose="020B0503020204020204" charset="-122"/>
                <a:ea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rPr>
              <a:t>权力</a:t>
            </a:r>
            <a:r>
              <a:rPr lang="zh-CN" altLang="zh-CN" sz="2400" dirty="0">
                <a:latin typeface="微软雅黑" panose="020B0503020204020204" charset="-122"/>
                <a:ea typeface="微软雅黑" panose="020B0503020204020204" charset="-122"/>
              </a:rPr>
              <a:t>和</a:t>
            </a:r>
            <a:r>
              <a:rPr lang="zh-CN" altLang="zh-CN" sz="2400" dirty="0">
                <a:solidFill>
                  <a:srgbClr val="C00000"/>
                </a:solidFill>
                <a:latin typeface="微软雅黑" panose="020B0503020204020204" charset="-122"/>
                <a:ea typeface="微软雅黑" panose="020B0503020204020204" charset="-122"/>
              </a:rPr>
              <a:t>领土</a:t>
            </a:r>
            <a:r>
              <a:rPr lang="zh-CN" altLang="zh-CN" sz="2400" dirty="0">
                <a:latin typeface="微软雅黑" panose="020B0503020204020204" charset="-122"/>
                <a:ea typeface="微软雅黑" panose="020B0503020204020204" charset="-122"/>
              </a:rPr>
              <a:t>，经常发生战争。</a:t>
            </a:r>
          </a:p>
          <a:p>
            <a:pPr marR="0" lvl="0" fontAlgn="base" hangingPunct="0">
              <a:lnSpc>
                <a:spcPct val="125000"/>
              </a:lnSpc>
              <a:spcBef>
                <a:spcPts val="0"/>
              </a:spcBef>
              <a:spcAft>
                <a:spcPts val="0"/>
              </a:spcAft>
              <a:buClrTx/>
              <a:buSzTx/>
              <a:buFontTx/>
              <a:buNone/>
            </a:pPr>
            <a:r>
              <a:rPr lang="zh-CN" altLang="zh-CN" sz="2400" dirty="0">
                <a:latin typeface="微软雅黑" panose="020B0503020204020204" charset="-122"/>
                <a:ea typeface="微软雅黑" panose="020B0503020204020204" charset="-122"/>
              </a:rPr>
              <a:t>         一方面，那些</a:t>
            </a:r>
            <a:r>
              <a:rPr lang="zh-CN" altLang="zh-CN" sz="2400" dirty="0">
                <a:solidFill>
                  <a:srgbClr val="C00000"/>
                </a:solidFill>
                <a:latin typeface="微软雅黑" panose="020B0503020204020204" charset="-122"/>
                <a:ea typeface="微软雅黑" panose="020B0503020204020204" charset="-122"/>
              </a:rPr>
              <a:t>战争英雄</a:t>
            </a:r>
            <a:r>
              <a:rPr lang="zh-CN" altLang="zh-CN" sz="2400" dirty="0">
                <a:latin typeface="微软雅黑" panose="020B0503020204020204" charset="-122"/>
                <a:ea typeface="微软雅黑" panose="020B0503020204020204" charset="-122"/>
              </a:rPr>
              <a:t>成为人们</a:t>
            </a:r>
            <a:r>
              <a:rPr lang="zh-CN" altLang="zh-CN" sz="2400" dirty="0">
                <a:solidFill>
                  <a:srgbClr val="C00000"/>
                </a:solidFill>
                <a:latin typeface="微软雅黑" panose="020B0503020204020204" charset="-122"/>
                <a:ea typeface="微软雅黑" panose="020B0503020204020204" charset="-122"/>
              </a:rPr>
              <a:t>崇拜</a:t>
            </a:r>
            <a:r>
              <a:rPr lang="zh-CN" altLang="zh-CN" sz="2400" dirty="0">
                <a:latin typeface="微软雅黑" panose="020B0503020204020204" charset="-122"/>
                <a:ea typeface="微软雅黑" panose="020B0503020204020204" charset="-122"/>
              </a:rPr>
              <a:t>的对象，战争的记忆经过长期的口述演绎，最终把历史事件</a:t>
            </a:r>
            <a:r>
              <a:rPr lang="zh-CN" altLang="zh-CN" sz="2400" dirty="0">
                <a:solidFill>
                  <a:srgbClr val="C00000"/>
                </a:solidFill>
                <a:latin typeface="微软雅黑" panose="020B0503020204020204" charset="-122"/>
                <a:ea typeface="微软雅黑" panose="020B0503020204020204" charset="-122"/>
              </a:rPr>
              <a:t>神化</a:t>
            </a:r>
            <a:r>
              <a:rPr lang="zh-CN" altLang="zh-CN" sz="2400" dirty="0">
                <a:latin typeface="微软雅黑" panose="020B0503020204020204" charset="-122"/>
                <a:ea typeface="微软雅黑" panose="020B0503020204020204" charset="-122"/>
              </a:rPr>
              <a:t>了。      </a:t>
            </a:r>
          </a:p>
          <a:p>
            <a:pPr marR="0" lvl="0" fontAlgn="base" hangingPunct="0">
              <a:lnSpc>
                <a:spcPct val="125000"/>
              </a:lnSpc>
              <a:spcBef>
                <a:spcPts val="0"/>
              </a:spcBef>
              <a:spcAft>
                <a:spcPts val="0"/>
              </a:spcAft>
              <a:buClrTx/>
              <a:buSzTx/>
              <a:buFontTx/>
              <a:buNone/>
            </a:pPr>
            <a:r>
              <a:rPr lang="zh-CN" altLang="zh-CN" sz="2400" dirty="0">
                <a:latin typeface="微软雅黑" panose="020B0503020204020204" charset="-122"/>
                <a:ea typeface="微软雅黑" panose="020B0503020204020204" charset="-122"/>
              </a:rPr>
              <a:t>         另一方面，由于人间的战争，人们很自然地想象</a:t>
            </a:r>
            <a:r>
              <a:rPr lang="zh-CN" altLang="zh-CN" sz="2400" dirty="0">
                <a:solidFill>
                  <a:srgbClr val="C00000"/>
                </a:solidFill>
                <a:latin typeface="微软雅黑" panose="020B0503020204020204" charset="-122"/>
                <a:ea typeface="微软雅黑" panose="020B0503020204020204" charset="-122"/>
              </a:rPr>
              <a:t>神灵</a:t>
            </a:r>
            <a:r>
              <a:rPr lang="zh-CN" altLang="zh-CN" sz="2400" dirty="0">
                <a:latin typeface="微软雅黑" panose="020B0503020204020204" charset="-122"/>
                <a:ea typeface="微软雅黑" panose="020B0503020204020204" charset="-122"/>
              </a:rPr>
              <a:t>之间也存在</a:t>
            </a:r>
            <a:r>
              <a:rPr lang="zh-CN" altLang="zh-CN" sz="2400" dirty="0">
                <a:solidFill>
                  <a:srgbClr val="C00000"/>
                </a:solidFill>
                <a:latin typeface="微软雅黑" panose="020B0503020204020204" charset="-122"/>
                <a:ea typeface="微软雅黑" panose="020B0503020204020204" charset="-122"/>
              </a:rPr>
              <a:t>战争</a:t>
            </a:r>
            <a:r>
              <a:rPr lang="zh-CN" altLang="zh-CN" sz="2400" dirty="0">
                <a:latin typeface="微软雅黑" panose="020B0503020204020204" charset="-122"/>
                <a:ea typeface="微软雅黑" panose="020B0503020204020204" charset="-122"/>
              </a:rPr>
              <a:t>。这两个方面的原因，共同形成了战争神话。</a:t>
            </a:r>
          </a:p>
          <a:p>
            <a:pPr marR="0" lvl="0" fontAlgn="base" hangingPunct="0">
              <a:lnSpc>
                <a:spcPct val="150000"/>
              </a:lnSpc>
              <a:spcBef>
                <a:spcPct val="0"/>
              </a:spcBef>
              <a:spcAft>
                <a:spcPct val="0"/>
              </a:spcAft>
              <a:buClrTx/>
              <a:buSzTx/>
              <a:buFontTx/>
              <a:buNone/>
            </a:pPr>
            <a:endParaRPr lang="zh-CN" altLang="en-US" sz="2000" b="1" u="sng"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8" name="五边形 7"/>
          <p:cNvSpPr/>
          <p:nvPr/>
        </p:nvSpPr>
        <p:spPr>
          <a:xfrm flipH="1">
            <a:off x="3604895" y="29845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2" name="文本框 1"/>
          <p:cNvSpPr txBox="1"/>
          <p:nvPr/>
        </p:nvSpPr>
        <p:spPr>
          <a:xfrm>
            <a:off x="524501" y="588448"/>
            <a:ext cx="3032760" cy="461665"/>
          </a:xfrm>
          <a:prstGeom prst="rect">
            <a:avLst/>
          </a:prstGeom>
          <a:noFill/>
        </p:spPr>
        <p:txBody>
          <a:bodyPr wrap="square" rtlCol="0">
            <a:spAutoFit/>
          </a:bodyPr>
          <a:lstStyle/>
          <a:p>
            <a:r>
              <a:rPr lang="en-US" altLang="zh-CN" sz="2400" b="1" dirty="0">
                <a:solidFill>
                  <a:srgbClr val="C00000"/>
                </a:solidFill>
                <a:latin typeface="微软雅黑" panose="020B0503020204020204" charset="-122"/>
                <a:ea typeface="微软雅黑" panose="020B0503020204020204" charset="-122"/>
                <a:cs typeface="Calibri" panose="020F0502020204030204" charset="0"/>
                <a:sym typeface="+mn-ea"/>
              </a:rPr>
              <a:t>3.2.6 </a:t>
            </a:r>
            <a:r>
              <a:rPr lang="en-US" altLang="zh-CN" sz="2400" b="1" dirty="0" err="1">
                <a:solidFill>
                  <a:srgbClr val="C00000"/>
                </a:solidFill>
                <a:latin typeface="微软雅黑" panose="020B0503020204020204" charset="-122"/>
                <a:ea typeface="微软雅黑" panose="020B0503020204020204" charset="-122"/>
                <a:cs typeface="Calibri" panose="020F0502020204030204" charset="0"/>
                <a:sym typeface="+mn-ea"/>
              </a:rPr>
              <a:t>战争神话</a:t>
            </a:r>
            <a:endParaRPr lang="en-US" altLang="zh-CN" sz="2400" b="1" dirty="0">
              <a:solidFill>
                <a:srgbClr val="C00000"/>
              </a:solidFill>
              <a:latin typeface="微软雅黑" panose="020B0503020204020204" charset="-122"/>
              <a:ea typeface="微软雅黑" panose="020B0503020204020204" charset="-122"/>
              <a:cs typeface="Calibri" panose="020F0502020204030204" charset="0"/>
              <a:sym typeface="+mn-ea"/>
            </a:endParaRPr>
          </a:p>
        </p:txBody>
      </p:sp>
      <p:sp>
        <p:nvSpPr>
          <p:cNvPr id="3" name="Rectangle 1"/>
          <p:cNvSpPr>
            <a:spLocks noChangeArrowheads="1"/>
          </p:cNvSpPr>
          <p:nvPr/>
        </p:nvSpPr>
        <p:spPr bwMode="auto">
          <a:xfrm>
            <a:off x="135890" y="3854768"/>
            <a:ext cx="5606415" cy="553085"/>
          </a:xfrm>
          <a:prstGeom prst="rect">
            <a:avLst/>
          </a:prstGeom>
          <a:noFill/>
          <a:ln w="9525">
            <a:noFill/>
            <a:miter lim="800000"/>
          </a:ln>
          <a:effectLst/>
        </p:spPr>
        <p:txBody>
          <a:bodyPr vert="horz" wrap="square" lIns="91440" tIns="45720" rIns="91440" bIns="45720" numCol="1" anchor="ctr" anchorCtr="0" compatLnSpc="1">
            <a:spAutoFit/>
          </a:bodyPr>
          <a:lstStyle/>
          <a:p>
            <a:pPr marR="0" lvl="0" fontAlgn="base" hangingPunct="0">
              <a:lnSpc>
                <a:spcPct val="150000"/>
              </a:lnSpc>
              <a:spcBef>
                <a:spcPct val="0"/>
              </a:spcBef>
              <a:spcAft>
                <a:spcPct val="0"/>
              </a:spcAft>
              <a:buClrTx/>
              <a:buSzTx/>
              <a:buFontTx/>
              <a:buNone/>
            </a:pPr>
            <a:r>
              <a:rPr lang="zh-CN" altLang="zh-CN" sz="2000" b="1" dirty="0">
                <a:solidFill>
                  <a:schemeClr val="tx1"/>
                </a:solidFill>
                <a:latin typeface="楷体" panose="02010609060101010101" pitchFamily="49" charset="-122"/>
                <a:ea typeface="楷体" panose="02010609060101010101" pitchFamily="49" charset="-122"/>
              </a:rPr>
              <a:t>例如：</a:t>
            </a:r>
            <a:r>
              <a:rPr lang="zh-CN" altLang="zh-CN" sz="2000" b="1" dirty="0">
                <a:solidFill>
                  <a:srgbClr val="C00000"/>
                </a:solidFill>
                <a:latin typeface="楷体" panose="02010609060101010101" pitchFamily="49" charset="-122"/>
                <a:ea typeface="楷体" panose="02010609060101010101" pitchFamily="49" charset="-122"/>
              </a:rPr>
              <a:t>黄帝、蚩尤之战</a:t>
            </a:r>
            <a:r>
              <a:rPr lang="zh-CN" altLang="zh-CN" sz="2000" b="1" dirty="0">
                <a:latin typeface="楷体" panose="02010609060101010101" pitchFamily="49" charset="-122"/>
                <a:ea typeface="楷体" panose="02010609060101010101" pitchFamily="49" charset="-122"/>
              </a:rPr>
              <a:t>：双方在涿鹿大战。</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12" y="4618526"/>
            <a:ext cx="2857500" cy="2038350"/>
          </a:xfrm>
          <a:prstGeom prst="rect">
            <a:avLst/>
          </a:prstGeom>
          <a:effectLst>
            <a:softEdge rad="63500"/>
          </a:effectLst>
        </p:spPr>
      </p:pic>
      <p:sp>
        <p:nvSpPr>
          <p:cNvPr id="4" name="矩形 3"/>
          <p:cNvSpPr/>
          <p:nvPr/>
        </p:nvSpPr>
        <p:spPr>
          <a:xfrm>
            <a:off x="5523230" y="3491865"/>
            <a:ext cx="6496050" cy="1014730"/>
          </a:xfrm>
          <a:prstGeom prst="rect">
            <a:avLst/>
          </a:prstGeom>
        </p:spPr>
        <p:txBody>
          <a:bodyPr wrap="square">
            <a:spAutoFit/>
          </a:bodyPr>
          <a:lstStyle/>
          <a:p>
            <a:pPr indent="539750">
              <a:lnSpc>
                <a:spcPct val="150000"/>
              </a:lnSpc>
            </a:pPr>
            <a:r>
              <a:rPr lang="zh-CN" altLang="zh-CN" sz="2000" b="1" dirty="0">
                <a:latin typeface="楷体" panose="02010609060101010101" pitchFamily="49" charset="-122"/>
                <a:ea typeface="楷体" panose="02010609060101010101" pitchFamily="49" charset="-122"/>
              </a:rPr>
              <a:t>以上两场战争，牵扯到其他人物，</a:t>
            </a:r>
            <a:r>
              <a:rPr lang="zh-CN" altLang="zh-CN" sz="2000" b="1" u="sng" dirty="0">
                <a:solidFill>
                  <a:srgbClr val="C00000"/>
                </a:solidFill>
                <a:latin typeface="楷体" panose="02010609060101010101" pitchFamily="49" charset="-122"/>
                <a:ea typeface="楷体" panose="02010609060101010101" pitchFamily="49" charset="-122"/>
              </a:rPr>
              <a:t>刑天</a:t>
            </a:r>
            <a:r>
              <a:rPr lang="zh-CN" altLang="zh-CN" sz="2000" b="1" dirty="0">
                <a:latin typeface="楷体" panose="02010609060101010101" pitchFamily="49" charset="-122"/>
                <a:ea typeface="楷体" panose="02010609060101010101" pitchFamily="49" charset="-122"/>
              </a:rPr>
              <a:t>就是其一。刑天原来是炎帝臣子，曾奉炎帝命令制作歌曲《下谋》。</a:t>
            </a:r>
            <a:endParaRPr lang="zh-CN" altLang="en-US" sz="2000" b="1" u="sng" dirty="0">
              <a:solidFill>
                <a:srgbClr val="C00000"/>
              </a:solidFill>
              <a:latin typeface="楷体" panose="02010609060101010101" pitchFamily="49" charset="-122"/>
              <a:ea typeface="楷体" panose="02010609060101010101" pitchFamily="49" charset="-122"/>
              <a:cs typeface="Calibri" panose="020F0502020204030204" charset="0"/>
            </a:endParaRPr>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2189" b="8656"/>
          <a:stretch>
            <a:fillRect/>
          </a:stretch>
        </p:blipFill>
        <p:spPr>
          <a:xfrm>
            <a:off x="7342637" y="4569352"/>
            <a:ext cx="2857500" cy="2135874"/>
          </a:xfrm>
          <a:prstGeom prst="rect">
            <a:avLst/>
          </a:prstGeom>
          <a:effectLst>
            <a:softEdge rad="63500"/>
          </a:effectLst>
        </p:spPr>
      </p:pic>
      <p:pic>
        <p:nvPicPr>
          <p:cNvPr id="9" name="图片 8"/>
          <p:cNvPicPr>
            <a:picLocks noChangeAspect="1"/>
          </p:cNvPicPr>
          <p:nvPr/>
        </p:nvPicPr>
        <p:blipFill>
          <a:blip r:embed="rId5"/>
          <a:stretch>
            <a:fillRect/>
          </a:stretch>
        </p:blipFill>
        <p:spPr>
          <a:xfrm>
            <a:off x="9099176" y="0"/>
            <a:ext cx="3092824" cy="1314450"/>
          </a:xfrm>
          <a:prstGeom prst="rect">
            <a:avLst/>
          </a:prstGeom>
        </p:spPr>
      </p:pic>
    </p:spTree>
    <p:custDataLst>
      <p:tags r:id="rId1"/>
    </p:custDataLst>
    <p:extLst>
      <p:ext uri="{BB962C8B-B14F-4D97-AF65-F5344CB8AC3E}">
        <p14:creationId xmlns:p14="http://schemas.microsoft.com/office/powerpoint/2010/main" val="335923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562" y="1473623"/>
            <a:ext cx="11049205" cy="1308884"/>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rPr>
              <a:t>       </a:t>
            </a:r>
            <a:r>
              <a:rPr lang="zh-CN" altLang="en-US" sz="2800" dirty="0">
                <a:latin typeface="微软雅黑" panose="020B0503020204020204" charset="-122"/>
                <a:ea typeface="微软雅黑" panose="020B0503020204020204" charset="-122"/>
              </a:rPr>
              <a:t>通过在创作者、流传形式、内容和思想倾向方面的差异，我们将文学分为</a:t>
            </a:r>
            <a:r>
              <a:rPr lang="zh-CN" altLang="en-US" sz="2800" dirty="0" smtClean="0">
                <a:latin typeface="微软雅黑" panose="020B0503020204020204" charset="-122"/>
                <a:ea typeface="微软雅黑" panose="020B0503020204020204" charset="-122"/>
              </a:rPr>
              <a:t>：</a:t>
            </a:r>
            <a:r>
              <a:rPr lang="zh-CN" altLang="en-US" sz="2800" dirty="0" smtClean="0">
                <a:solidFill>
                  <a:srgbClr val="C00000"/>
                </a:solidFill>
                <a:latin typeface="微软雅黑" panose="020B0503020204020204" charset="-122"/>
                <a:ea typeface="微软雅黑" panose="020B0503020204020204" charset="-122"/>
              </a:rPr>
              <a:t>（   ）／（    ）／（     ）</a:t>
            </a:r>
            <a:r>
              <a:rPr lang="zh-CN" altLang="en-US" sz="2800" dirty="0" smtClean="0">
                <a:solidFill>
                  <a:srgbClr val="FF0000"/>
                </a:solidFill>
                <a:latin typeface="微软雅黑" panose="020B0503020204020204" charset="-122"/>
                <a:ea typeface="微软雅黑" panose="020B0503020204020204" charset="-122"/>
              </a:rPr>
              <a:t>。</a:t>
            </a:r>
            <a:endParaRPr lang="zh-CN" altLang="en-US" sz="2800" dirty="0">
              <a:solidFill>
                <a:srgbClr val="FF0000"/>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53" y="3256461"/>
            <a:ext cx="3108098" cy="305271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7" y="3256460"/>
            <a:ext cx="2790496" cy="305271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630" y="3256460"/>
            <a:ext cx="2848959" cy="3052712"/>
          </a:xfrm>
          <a:prstGeom prst="rect">
            <a:avLst/>
          </a:prstGeom>
        </p:spPr>
      </p:pic>
      <p:sp>
        <p:nvSpPr>
          <p:cNvPr id="4" name="文本框 3"/>
          <p:cNvSpPr txBox="1"/>
          <p:nvPr/>
        </p:nvSpPr>
        <p:spPr>
          <a:xfrm>
            <a:off x="499469" y="332006"/>
            <a:ext cx="3820740"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1.1.2</a:t>
            </a:r>
            <a:r>
              <a:rPr lang="zh-CN" altLang="en-US" sz="2800" b="1" dirty="0">
                <a:solidFill>
                  <a:srgbClr val="0070C0"/>
                </a:solidFill>
                <a:latin typeface="微软雅黑" panose="020B0503020204020204" charset="-122"/>
                <a:ea typeface="微软雅黑" panose="020B0503020204020204" charset="-122"/>
              </a:rPr>
              <a:t> </a:t>
            </a:r>
            <a:r>
              <a:rPr lang="zh-CN" altLang="en-US" sz="2800" b="1" dirty="0">
                <a:solidFill>
                  <a:srgbClr val="0070C0"/>
                </a:solidFill>
                <a:effectLst/>
                <a:latin typeface="微软雅黑" panose="020B0503020204020204" charset="-122"/>
                <a:ea typeface="微软雅黑" panose="020B0503020204020204" charset="-122"/>
              </a:rPr>
              <a:t>民间文学的范围  </a:t>
            </a:r>
            <a:r>
              <a:rPr lang="zh-CN" altLang="en-US" sz="2800" dirty="0">
                <a:solidFill>
                  <a:schemeClr val="tx1"/>
                </a:solidFill>
                <a:latin typeface="微软雅黑" panose="020B0503020204020204" charset="-122"/>
                <a:ea typeface="微软雅黑" panose="020B0503020204020204" charset="-122"/>
              </a:rPr>
              <a:t> </a:t>
            </a:r>
            <a:endParaRPr lang="zh-CN" altLang="en-US" sz="2800" dirty="0">
              <a:solidFill>
                <a:srgbClr val="C00000"/>
              </a:solidFill>
              <a:latin typeface="微软雅黑" panose="020B0503020204020204" charset="-122"/>
              <a:ea typeface="微软雅黑" panose="020B0503020204020204" charset="-122"/>
            </a:endParaRPr>
          </a:p>
        </p:txBody>
      </p:sp>
      <p:sp>
        <p:nvSpPr>
          <p:cNvPr id="7" name="五边形 6"/>
          <p:cNvSpPr/>
          <p:nvPr/>
        </p:nvSpPr>
        <p:spPr>
          <a:xfrm flipH="1">
            <a:off x="4430929" y="39989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判断</a:t>
            </a:r>
          </a:p>
        </p:txBody>
      </p:sp>
      <p:pic>
        <p:nvPicPr>
          <p:cNvPr id="8" name="图片 7"/>
          <p:cNvPicPr>
            <a:picLocks noChangeAspect="1"/>
          </p:cNvPicPr>
          <p:nvPr/>
        </p:nvPicPr>
        <p:blipFill>
          <a:blip r:embed="rId6"/>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124926729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58956" y="1180020"/>
            <a:ext cx="8680174" cy="3448116"/>
            <a:chOff x="609599" y="1180019"/>
            <a:chExt cx="8680174" cy="3448116"/>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第三章 神话</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7" y="1180019"/>
              <a:ext cx="4846182"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第一节 神话的界定与分类</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694816"/>
              <a:ext cx="4819678"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第二节 中国神话的基本内容</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516478" y="4022538"/>
              <a:ext cx="4773295"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bg1"/>
                  </a:solidFill>
                  <a:latin typeface="DengXian" panose="02010600030101010101" pitchFamily="2" charset="-122"/>
                  <a:ea typeface="DengXian" panose="02010600030101010101" pitchFamily="2" charset="-122"/>
                </a:rPr>
                <a:t>第三节 神话的价值及其研究</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3485320" y="1481506"/>
              <a:ext cx="865507"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992145"/>
              <a:ext cx="892010" cy="133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1031158" cy="119982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523120" y="4628136"/>
            <a:ext cx="2347392" cy="132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3207587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16439" y="2378371"/>
            <a:ext cx="2513410" cy="1384995"/>
          </a:xfrm>
          <a:prstGeom prst="rect">
            <a:avLst/>
          </a:prstGeom>
          <a:noFill/>
        </p:spPr>
        <p:txBody>
          <a:bodyPr wrap="square" rtlCol="0">
            <a:spAutoFit/>
          </a:bodyPr>
          <a:lstStyle/>
          <a:p>
            <a:r>
              <a:rPr lang="zh-CN" altLang="en-US" sz="2800" b="1" dirty="0">
                <a:latin typeface="微软雅黑" panose="020B0503020204020204" charset="-122"/>
                <a:ea typeface="微软雅黑" panose="020B0503020204020204" charset="-122"/>
              </a:rPr>
              <a:t>神    话</a:t>
            </a:r>
            <a:endParaRPr lang="en-US" altLang="zh-CN" sz="2800" b="1" dirty="0">
              <a:latin typeface="微软雅黑" panose="020B0503020204020204" charset="-122"/>
              <a:ea typeface="微软雅黑" panose="020B0503020204020204" charset="-122"/>
            </a:endParaRPr>
          </a:p>
          <a:p>
            <a:endParaRPr lang="en-US" altLang="zh-CN" sz="2800" b="1" dirty="0">
              <a:latin typeface="微软雅黑" panose="020B0503020204020204" charset="-122"/>
              <a:ea typeface="微软雅黑" panose="020B0503020204020204" charset="-122"/>
            </a:endParaRPr>
          </a:p>
          <a:p>
            <a:r>
              <a:rPr lang="zh-CN" altLang="en-US" sz="2800" b="1" dirty="0">
                <a:latin typeface="微软雅黑" panose="020B0503020204020204" charset="-122"/>
                <a:ea typeface="微软雅黑" panose="020B0503020204020204" charset="-122"/>
              </a:rPr>
              <a:t>为什么存在？</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6849"/>
          <a:stretch>
            <a:fillRect/>
          </a:stretch>
        </p:blipFill>
        <p:spPr>
          <a:xfrm>
            <a:off x="1420494" y="1578278"/>
            <a:ext cx="4897206" cy="3194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44853973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173990" y="840740"/>
            <a:ext cx="11384915" cy="2306955"/>
          </a:xfrm>
          <a:prstGeom prst="rect">
            <a:avLst/>
          </a:prstGeom>
          <a:noFill/>
          <a:ln w="9525">
            <a:noFill/>
            <a:miter lim="800000"/>
          </a:ln>
          <a:effectLst/>
        </p:spPr>
        <p:txBody>
          <a:bodyPr vert="horz" wrap="square" lIns="91440" tIns="45720" rIns="91440" bIns="45720" numCol="1" anchor="ctr" anchorCtr="0" compatLnSpc="1">
            <a:spAutoFit/>
          </a:bodyPr>
          <a:lstStyle/>
          <a:p>
            <a:pPr marR="0" lvl="0" indent="457200" fontAlgn="base" hangingPunct="0">
              <a:lnSpc>
                <a:spcPct val="150000"/>
              </a:lnSpc>
              <a:spcBef>
                <a:spcPct val="0"/>
              </a:spcBef>
              <a:spcAft>
                <a:spcPct val="0"/>
              </a:spcAft>
              <a:buClrTx/>
              <a:buSzTx/>
              <a:buFontTx/>
              <a:buNone/>
            </a:pPr>
            <a:r>
              <a:rPr lang="en-US" altLang="zh-CN" sz="2400" b="1" dirty="0">
                <a:solidFill>
                  <a:srgbClr val="0070C0"/>
                </a:solidFill>
                <a:latin typeface="微软雅黑" panose="020B0503020204020204" charset="-122"/>
                <a:ea typeface="微软雅黑" panose="020B0503020204020204" charset="-122"/>
                <a:cs typeface="Calibri" panose="020F0502020204030204" charset="0"/>
              </a:rPr>
              <a:t>3.3.1 </a:t>
            </a:r>
            <a:r>
              <a:rPr lang="zh-CN" sz="2400" b="1" dirty="0">
                <a:solidFill>
                  <a:srgbClr val="0070C0"/>
                </a:solidFill>
                <a:latin typeface="微软雅黑" panose="020B0503020204020204" charset="-122"/>
                <a:ea typeface="微软雅黑" panose="020B0503020204020204" charset="-122"/>
                <a:cs typeface="Calibri" panose="020F0502020204030204" charset="0"/>
              </a:rPr>
              <a:t>文化史价值</a:t>
            </a:r>
          </a:p>
          <a:p>
            <a:pPr marR="0" lvl="0" indent="457200" fontAlgn="base" hangingPunct="0">
              <a:lnSpc>
                <a:spcPct val="150000"/>
              </a:lnSpc>
              <a:spcBef>
                <a:spcPct val="0"/>
              </a:spcBef>
              <a:spcAft>
                <a:spcPct val="0"/>
              </a:spcAft>
              <a:buClrTx/>
              <a:buSzTx/>
              <a:buFontTx/>
              <a:buNone/>
            </a:pPr>
            <a:r>
              <a:rPr sz="2400" spc="53" dirty="0">
                <a:latin typeface="微软雅黑" panose="020B0503020204020204" charset="-122"/>
                <a:ea typeface="微软雅黑" panose="020B0503020204020204" charset="-122"/>
                <a:cs typeface="微软雅黑" panose="020B0503020204020204" charset="-122"/>
              </a:rPr>
              <a:t>（1）</a:t>
            </a:r>
            <a:r>
              <a:rPr lang="zh-CN" sz="2400" dirty="0">
                <a:latin typeface="微软雅黑" panose="020B0503020204020204" charset="-122"/>
                <a:ea typeface="微软雅黑" panose="020B0503020204020204" charset="-122"/>
                <a:cs typeface="Calibri" panose="020F0502020204030204" charset="0"/>
              </a:rPr>
              <a:t>神话是人类早期</a:t>
            </a:r>
            <a:r>
              <a:rPr lang="zh-CN" sz="2400" dirty="0">
                <a:solidFill>
                  <a:srgbClr val="C00000"/>
                </a:solidFill>
                <a:latin typeface="微软雅黑" panose="020B0503020204020204" charset="-122"/>
                <a:ea typeface="微软雅黑" panose="020B0503020204020204" charset="-122"/>
              </a:rPr>
              <a:t>历史的活</a:t>
            </a:r>
            <a:r>
              <a:rPr lang="zh-CN" altLang="en-US" sz="2400" dirty="0">
                <a:solidFill>
                  <a:srgbClr val="C00000"/>
                </a:solidFill>
                <a:latin typeface="微软雅黑" panose="020B0503020204020204" charset="-122"/>
                <a:ea typeface="微软雅黑" panose="020B0503020204020204" charset="-122"/>
              </a:rPr>
              <a:t>化</a:t>
            </a:r>
            <a:r>
              <a:rPr lang="zh-CN" sz="2400" dirty="0">
                <a:solidFill>
                  <a:srgbClr val="C00000"/>
                </a:solidFill>
                <a:latin typeface="微软雅黑" panose="020B0503020204020204" charset="-122"/>
                <a:ea typeface="微软雅黑" panose="020B0503020204020204" charset="-122"/>
              </a:rPr>
              <a:t>石</a:t>
            </a:r>
            <a:r>
              <a:rPr lang="zh-CN" sz="2400" dirty="0">
                <a:latin typeface="微软雅黑" panose="020B0503020204020204" charset="-122"/>
                <a:ea typeface="微软雅黑" panose="020B0503020204020204" charset="-122"/>
                <a:cs typeface="Calibri" panose="020F0502020204030204" charset="0"/>
              </a:rPr>
              <a:t>，它产生于没有出现文字的时代，对于</a:t>
            </a:r>
            <a:r>
              <a:rPr lang="zh-CN" sz="2400" dirty="0">
                <a:solidFill>
                  <a:srgbClr val="C00000"/>
                </a:solidFill>
                <a:latin typeface="微软雅黑" panose="020B0503020204020204" charset="-122"/>
                <a:ea typeface="微软雅黑" panose="020B0503020204020204" charset="-122"/>
              </a:rPr>
              <a:t>认识和研究</a:t>
            </a:r>
            <a:r>
              <a:rPr lang="zh-CN" sz="2400" dirty="0">
                <a:latin typeface="微软雅黑" panose="020B0503020204020204" charset="-122"/>
                <a:ea typeface="微软雅黑" panose="020B0503020204020204" charset="-122"/>
                <a:cs typeface="Calibri" panose="020F0502020204030204" charset="0"/>
              </a:rPr>
              <a:t>史前人类的</a:t>
            </a:r>
            <a:r>
              <a:rPr lang="zh-CN" sz="2400" dirty="0">
                <a:solidFill>
                  <a:srgbClr val="C00000"/>
                </a:solidFill>
                <a:latin typeface="微软雅黑" panose="020B0503020204020204" charset="-122"/>
                <a:ea typeface="微软雅黑" panose="020B0503020204020204" charset="-122"/>
              </a:rPr>
              <a:t>社会形式</a:t>
            </a:r>
            <a:r>
              <a:rPr lang="zh-CN" sz="2400" dirty="0">
                <a:latin typeface="微软雅黑" panose="020B0503020204020204" charset="-122"/>
                <a:ea typeface="微软雅黑" panose="020B0503020204020204" charset="-122"/>
                <a:cs typeface="Calibri" panose="020F0502020204030204" charset="0"/>
              </a:rPr>
              <a:t>、</a:t>
            </a:r>
            <a:r>
              <a:rPr lang="zh-CN" sz="2400" dirty="0">
                <a:solidFill>
                  <a:srgbClr val="C00000"/>
                </a:solidFill>
                <a:latin typeface="微软雅黑" panose="020B0503020204020204" charset="-122"/>
                <a:ea typeface="微软雅黑" panose="020B0503020204020204" charset="-122"/>
              </a:rPr>
              <a:t>生产</a:t>
            </a:r>
            <a:r>
              <a:rPr lang="zh-CN" sz="2400" dirty="0">
                <a:latin typeface="微软雅黑" panose="020B0503020204020204" charset="-122"/>
                <a:ea typeface="微软雅黑" panose="020B0503020204020204" charset="-122"/>
                <a:cs typeface="Calibri" panose="020F0502020204030204" charset="0"/>
              </a:rPr>
              <a:t>、</a:t>
            </a:r>
            <a:r>
              <a:rPr lang="zh-CN" sz="2400" dirty="0">
                <a:solidFill>
                  <a:srgbClr val="C00000"/>
                </a:solidFill>
                <a:latin typeface="微软雅黑" panose="020B0503020204020204" charset="-122"/>
                <a:ea typeface="微软雅黑" panose="020B0503020204020204" charset="-122"/>
              </a:rPr>
              <a:t>生活</a:t>
            </a:r>
            <a:r>
              <a:rPr lang="zh-CN" sz="2400" dirty="0">
                <a:latin typeface="微软雅黑" panose="020B0503020204020204" charset="-122"/>
                <a:ea typeface="微软雅黑" panose="020B0503020204020204" charset="-122"/>
                <a:cs typeface="Calibri" panose="020F0502020204030204" charset="0"/>
              </a:rPr>
              <a:t>、</a:t>
            </a:r>
            <a:r>
              <a:rPr lang="zh-CN" sz="2400" dirty="0">
                <a:solidFill>
                  <a:srgbClr val="C00000"/>
                </a:solidFill>
                <a:latin typeface="微软雅黑" panose="020B0503020204020204" charset="-122"/>
                <a:ea typeface="微软雅黑" panose="020B0503020204020204" charset="-122"/>
              </a:rPr>
              <a:t>艺术</a:t>
            </a:r>
            <a:r>
              <a:rPr lang="zh-CN" sz="2400" dirty="0">
                <a:latin typeface="微软雅黑" panose="020B0503020204020204" charset="-122"/>
                <a:ea typeface="微软雅黑" panose="020B0503020204020204" charset="-122"/>
                <a:cs typeface="Calibri" panose="020F0502020204030204" charset="0"/>
              </a:rPr>
              <a:t>、</a:t>
            </a:r>
            <a:r>
              <a:rPr lang="zh-CN" sz="2400" dirty="0">
                <a:solidFill>
                  <a:srgbClr val="C00000"/>
                </a:solidFill>
                <a:latin typeface="微软雅黑" panose="020B0503020204020204" charset="-122"/>
                <a:ea typeface="微软雅黑" panose="020B0503020204020204" charset="-122"/>
              </a:rPr>
              <a:t>信仰</a:t>
            </a:r>
            <a:r>
              <a:rPr lang="zh-CN" sz="2400" dirty="0">
                <a:latin typeface="微软雅黑" panose="020B0503020204020204" charset="-122"/>
                <a:ea typeface="微软雅黑" panose="020B0503020204020204" charset="-122"/>
                <a:cs typeface="Calibri" panose="020F0502020204030204" charset="0"/>
              </a:rPr>
              <a:t>以及其他情况都具有极其重大的</a:t>
            </a:r>
            <a:r>
              <a:rPr lang="zh-CN" sz="2400" dirty="0">
                <a:solidFill>
                  <a:srgbClr val="C00000"/>
                </a:solidFill>
                <a:latin typeface="微软雅黑" panose="020B0503020204020204" charset="-122"/>
                <a:ea typeface="微软雅黑" panose="020B0503020204020204" charset="-122"/>
              </a:rPr>
              <a:t>文化史价值</a:t>
            </a:r>
            <a:r>
              <a:rPr lang="zh-CN" sz="2400" dirty="0">
                <a:latin typeface="微软雅黑" panose="020B0503020204020204" charset="-122"/>
                <a:ea typeface="微软雅黑" panose="020B0503020204020204" charset="-122"/>
                <a:cs typeface="Calibri" panose="020F0502020204030204" charset="0"/>
              </a:rPr>
              <a:t>。</a:t>
            </a:r>
          </a:p>
        </p:txBody>
      </p:sp>
      <p:sp>
        <p:nvSpPr>
          <p:cNvPr id="3" name="矩形 2"/>
          <p:cNvSpPr/>
          <p:nvPr/>
        </p:nvSpPr>
        <p:spPr>
          <a:xfrm>
            <a:off x="173990" y="208915"/>
            <a:ext cx="3257550" cy="662554"/>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3.3 </a:t>
            </a:r>
            <a:r>
              <a:rPr lang="zh-CN" altLang="zh-CN" sz="2800" b="1" dirty="0">
                <a:solidFill>
                  <a:srgbClr val="0070C0"/>
                </a:solidFill>
                <a:latin typeface="微软雅黑" panose="020B0503020204020204" charset="-122"/>
                <a:ea typeface="微软雅黑" panose="020B0503020204020204" charset="-122"/>
                <a:cs typeface="Calibri" panose="020F0502020204030204" charset="0"/>
              </a:rPr>
              <a:t>神话的价值</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218" y="4450680"/>
            <a:ext cx="3045205" cy="2016692"/>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b="7208"/>
          <a:stretch>
            <a:fillRect/>
          </a:stretch>
        </p:blipFill>
        <p:spPr>
          <a:xfrm>
            <a:off x="4573169" y="4450680"/>
            <a:ext cx="3045205" cy="2016692"/>
          </a:xfrm>
          <a:prstGeom prst="rect">
            <a:avLst/>
          </a:prstGeom>
        </p:spPr>
      </p:pic>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l="20787" r="19472"/>
          <a:stretch>
            <a:fillRect/>
          </a:stretch>
        </p:blipFill>
        <p:spPr>
          <a:xfrm>
            <a:off x="8326209" y="4533865"/>
            <a:ext cx="3045205" cy="2016692"/>
          </a:xfrm>
          <a:prstGeom prst="rect">
            <a:avLst/>
          </a:prstGeom>
        </p:spPr>
      </p:pic>
      <p:sp>
        <p:nvSpPr>
          <p:cNvPr id="6" name="五边形 5"/>
          <p:cNvSpPr/>
          <p:nvPr/>
        </p:nvSpPr>
        <p:spPr>
          <a:xfrm flipH="1">
            <a:off x="3947160" y="84074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7" name="图片 6"/>
          <p:cNvPicPr>
            <a:picLocks noChangeAspect="1"/>
          </p:cNvPicPr>
          <p:nvPr/>
        </p:nvPicPr>
        <p:blipFill>
          <a:blip r:embed="rId7"/>
          <a:stretch>
            <a:fillRect/>
          </a:stretch>
        </p:blipFill>
        <p:spPr>
          <a:xfrm>
            <a:off x="8617057" y="0"/>
            <a:ext cx="3549503" cy="1614295"/>
          </a:xfrm>
          <a:prstGeom prst="rect">
            <a:avLst/>
          </a:prstGeom>
        </p:spPr>
      </p:pic>
    </p:spTree>
    <p:custDataLst>
      <p:tags r:id="rId1"/>
    </p:custDataLst>
    <p:extLst>
      <p:ext uri="{BB962C8B-B14F-4D97-AF65-F5344CB8AC3E}">
        <p14:creationId xmlns:p14="http://schemas.microsoft.com/office/powerpoint/2010/main" val="173277098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525" y="1425853"/>
            <a:ext cx="11264265" cy="2306955"/>
          </a:xfrm>
          <a:prstGeom prst="rect">
            <a:avLst/>
          </a:prstGeom>
          <a:noFill/>
        </p:spPr>
        <p:txBody>
          <a:bodyPr wrap="square" rtlCol="0">
            <a:spAutoFit/>
          </a:bodyPr>
          <a:lstStyle/>
          <a:p>
            <a:pPr>
              <a:lnSpc>
                <a:spcPct val="150000"/>
              </a:lnSpc>
            </a:pPr>
            <a:r>
              <a:rPr sz="2400" spc="53" dirty="0">
                <a:latin typeface="微软雅黑" panose="020B0503020204020204" charset="-122"/>
                <a:ea typeface="微软雅黑" panose="020B0503020204020204" charset="-122"/>
                <a:cs typeface="微软雅黑" panose="020B0503020204020204" charset="-122"/>
                <a:sym typeface="+mn-ea"/>
              </a:rPr>
              <a:t>（2）</a:t>
            </a:r>
            <a:r>
              <a:rPr lang="zh-CN" sz="2400" dirty="0">
                <a:latin typeface="微软雅黑" panose="020B0503020204020204" charset="-122"/>
                <a:ea typeface="微软雅黑" panose="020B0503020204020204" charset="-122"/>
                <a:cs typeface="Calibri" panose="020F0502020204030204" charset="0"/>
                <a:sym typeface="+mn-ea"/>
              </a:rPr>
              <a:t>神话是人类</a:t>
            </a:r>
            <a:r>
              <a:rPr sz="2400" spc="53" dirty="0">
                <a:solidFill>
                  <a:srgbClr val="C00000"/>
                </a:solidFill>
                <a:latin typeface="微软雅黑" panose="020B0503020204020204" charset="-122"/>
                <a:ea typeface="微软雅黑" panose="020B0503020204020204" charset="-122"/>
                <a:cs typeface="微软雅黑" panose="020B0503020204020204" charset="-122"/>
                <a:sym typeface="+mn-ea"/>
              </a:rPr>
              <a:t>认识大自然的结果</a:t>
            </a:r>
            <a:r>
              <a:rPr sz="2400" spc="53" dirty="0">
                <a:latin typeface="微软雅黑" panose="020B0503020204020204" charset="-122"/>
                <a:ea typeface="微软雅黑" panose="020B0503020204020204" charset="-122"/>
                <a:cs typeface="微软雅黑" panose="020B0503020204020204" charset="-122"/>
                <a:sym typeface="+mn-ea"/>
              </a:rPr>
              <a:t>，是人类</a:t>
            </a:r>
            <a:r>
              <a:rPr sz="2400" spc="53" dirty="0">
                <a:solidFill>
                  <a:srgbClr val="C00000"/>
                </a:solidFill>
                <a:latin typeface="微软雅黑" panose="020B0503020204020204" charset="-122"/>
                <a:ea typeface="微软雅黑" panose="020B0503020204020204" charset="-122"/>
                <a:cs typeface="微软雅黑" panose="020B0503020204020204" charset="-122"/>
                <a:sym typeface="+mn-ea"/>
              </a:rPr>
              <a:t>对于大自然的解释</a:t>
            </a:r>
            <a:r>
              <a:rPr sz="2400" spc="53" dirty="0">
                <a:latin typeface="微软雅黑" panose="020B0503020204020204" charset="-122"/>
                <a:ea typeface="微软雅黑" panose="020B0503020204020204" charset="-122"/>
                <a:cs typeface="微软雅黑" panose="020B0503020204020204" charset="-122"/>
                <a:sym typeface="+mn-ea"/>
              </a:rPr>
              <a:t>，</a:t>
            </a:r>
            <a:r>
              <a:rPr sz="2400" spc="53" dirty="0">
                <a:solidFill>
                  <a:srgbClr val="C00000"/>
                </a:solidFill>
                <a:latin typeface="微软雅黑" panose="020B0503020204020204" charset="-122"/>
                <a:ea typeface="微软雅黑" panose="020B0503020204020204" charset="-122"/>
                <a:cs typeface="微软雅黑" panose="020B0503020204020204" charset="-122"/>
                <a:sym typeface="+mn-ea"/>
              </a:rPr>
              <a:t>展示了远古先民对于自然规律的探索</a:t>
            </a:r>
            <a:r>
              <a:rPr sz="2400" spc="40" dirty="0">
                <a:latin typeface="微软雅黑" panose="020B0503020204020204" charset="-122"/>
                <a:ea typeface="微软雅黑" panose="020B0503020204020204" charset="-122"/>
                <a:cs typeface="微软雅黑" panose="020B0503020204020204" charset="-122"/>
                <a:sym typeface="+mn-ea"/>
              </a:rPr>
              <a:t>成果。</a:t>
            </a:r>
          </a:p>
          <a:p>
            <a:pPr>
              <a:lnSpc>
                <a:spcPct val="150000"/>
              </a:lnSpc>
            </a:pPr>
            <a:r>
              <a:rPr lang="zh-CN" altLang="en-US" sz="2400" b="1" dirty="0">
                <a:latin typeface="楷体" panose="02010609060101010101" pitchFamily="49" charset="-122"/>
                <a:ea typeface="楷体" panose="02010609060101010101" pitchFamily="49" charset="-122"/>
              </a:rPr>
              <a:t>宇宙起源、天柱神话、后羿射日构成了一套圆满的</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宇宙论体系</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展示了远古先民对于自然规律的探索成果。</a:t>
            </a:r>
          </a:p>
        </p:txBody>
      </p:sp>
      <p:sp>
        <p:nvSpPr>
          <p:cNvPr id="4" name="文本框 3"/>
          <p:cNvSpPr txBox="1"/>
          <p:nvPr/>
        </p:nvSpPr>
        <p:spPr>
          <a:xfrm>
            <a:off x="263525" y="808355"/>
            <a:ext cx="3020379" cy="581057"/>
          </a:xfrm>
          <a:prstGeom prst="rect">
            <a:avLst/>
          </a:prstGeom>
          <a:noFill/>
        </p:spPr>
        <p:txBody>
          <a:bodyPr wrap="none" rtlCol="0" anchor="t">
            <a:spAutoFit/>
          </a:bodyPr>
          <a:lstStyle/>
          <a:p>
            <a:pPr marR="0" lvl="0" indent="457200" fontAlgn="base" hangingPunct="0">
              <a:lnSpc>
                <a:spcPct val="150000"/>
              </a:lnSpc>
              <a:spcBef>
                <a:spcPct val="0"/>
              </a:spcBef>
              <a:spcAft>
                <a:spcPct val="0"/>
              </a:spcAft>
              <a:buClrTx/>
              <a:buSzTx/>
              <a:buFontTx/>
              <a:buNone/>
            </a:pPr>
            <a:r>
              <a:rPr lang="en-US" altLang="zh-CN" sz="2400" b="1" dirty="0">
                <a:solidFill>
                  <a:srgbClr val="0070C0"/>
                </a:solidFill>
                <a:latin typeface="微软雅黑" panose="020B0503020204020204" charset="-122"/>
                <a:ea typeface="微软雅黑" panose="020B0503020204020204" charset="-122"/>
                <a:cs typeface="Calibri" panose="020F0502020204030204" charset="0"/>
                <a:sym typeface="+mn-ea"/>
              </a:rPr>
              <a:t>3.3.1 </a:t>
            </a:r>
            <a:r>
              <a:rPr lang="zh-CN" sz="2400" b="1" dirty="0">
                <a:solidFill>
                  <a:srgbClr val="0070C0"/>
                </a:solidFill>
                <a:latin typeface="微软雅黑" panose="020B0503020204020204" charset="-122"/>
                <a:ea typeface="微软雅黑" panose="020B0503020204020204" charset="-122"/>
                <a:cs typeface="Calibri" panose="020F0502020204030204" charset="0"/>
                <a:sym typeface="+mn-ea"/>
              </a:rPr>
              <a:t>文化史价值</a:t>
            </a:r>
            <a:endParaRPr lang="zh-CN" altLang="en-US" sz="2400" b="1" dirty="0">
              <a:solidFill>
                <a:srgbClr val="0070C0"/>
              </a:solidFill>
              <a:latin typeface="微软雅黑" panose="020B0503020204020204" charset="-122"/>
              <a:ea typeface="微软雅黑" panose="020B0503020204020204" charset="-122"/>
              <a:cs typeface="Calibri" panose="020F0502020204030204" charset="0"/>
              <a:sym typeface="+mn-ea"/>
            </a:endParaRPr>
          </a:p>
        </p:txBody>
      </p:sp>
      <p:sp>
        <p:nvSpPr>
          <p:cNvPr id="5" name="文本框 4"/>
          <p:cNvSpPr txBox="1"/>
          <p:nvPr/>
        </p:nvSpPr>
        <p:spPr>
          <a:xfrm>
            <a:off x="263525" y="3886835"/>
            <a:ext cx="10850880" cy="1753235"/>
          </a:xfrm>
          <a:prstGeom prst="rect">
            <a:avLst/>
          </a:prstGeom>
          <a:noFill/>
        </p:spPr>
        <p:txBody>
          <a:bodyPr wrap="square" rtlCol="0">
            <a:spAutoFit/>
          </a:bodyPr>
          <a:lstStyle/>
          <a:p>
            <a:pPr>
              <a:lnSpc>
                <a:spcPct val="150000"/>
              </a:lnSpc>
            </a:pPr>
            <a:r>
              <a:rPr sz="2400" spc="53" dirty="0">
                <a:latin typeface="微软雅黑" panose="020B0503020204020204" charset="-122"/>
                <a:ea typeface="微软雅黑" panose="020B0503020204020204" charset="-122"/>
                <a:cs typeface="微软雅黑" panose="020B0503020204020204" charset="-122"/>
                <a:sym typeface="+mn-ea"/>
              </a:rPr>
              <a:t>（3）神话作为人类最早最有影响的</a:t>
            </a:r>
            <a:r>
              <a:rPr sz="2400" spc="53" dirty="0">
                <a:solidFill>
                  <a:srgbClr val="C00000"/>
                </a:solidFill>
                <a:latin typeface="微软雅黑" panose="020B0503020204020204" charset="-122"/>
                <a:ea typeface="微软雅黑" panose="020B0503020204020204" charset="-122"/>
                <a:cs typeface="微软雅黑" panose="020B0503020204020204" charset="-122"/>
                <a:sym typeface="+mn-ea"/>
              </a:rPr>
              <a:t>精神活动</a:t>
            </a:r>
            <a:r>
              <a:rPr sz="2400" spc="53" dirty="0">
                <a:latin typeface="微软雅黑" panose="020B0503020204020204" charset="-122"/>
                <a:ea typeface="微软雅黑" panose="020B0503020204020204" charset="-122"/>
                <a:cs typeface="微软雅黑" panose="020B0503020204020204" charset="-122"/>
                <a:sym typeface="+mn-ea"/>
              </a:rPr>
              <a:t>，是人类最早的关于</a:t>
            </a:r>
            <a:r>
              <a:rPr sz="2400" spc="53" dirty="0">
                <a:solidFill>
                  <a:srgbClr val="C00000"/>
                </a:solidFill>
                <a:latin typeface="微软雅黑" panose="020B0503020204020204" charset="-122"/>
                <a:ea typeface="微软雅黑" panose="020B0503020204020204" charset="-122"/>
                <a:cs typeface="微软雅黑" panose="020B0503020204020204" charset="-122"/>
                <a:sym typeface="+mn-ea"/>
              </a:rPr>
              <a:t>生命</a:t>
            </a:r>
            <a:r>
              <a:rPr sz="2400" spc="53" dirty="0">
                <a:latin typeface="微软雅黑" panose="020B0503020204020204" charset="-122"/>
                <a:ea typeface="微软雅黑" panose="020B0503020204020204" charset="-122"/>
                <a:cs typeface="微软雅黑" panose="020B0503020204020204" charset="-122"/>
                <a:sym typeface="+mn-ea"/>
              </a:rPr>
              <a:t>、</a:t>
            </a:r>
            <a:r>
              <a:rPr sz="2400" spc="53" dirty="0">
                <a:solidFill>
                  <a:srgbClr val="C00000"/>
                </a:solidFill>
                <a:latin typeface="微软雅黑" panose="020B0503020204020204" charset="-122"/>
                <a:ea typeface="微软雅黑" panose="020B0503020204020204" charset="-122"/>
                <a:cs typeface="微软雅黑" panose="020B0503020204020204" charset="-122"/>
                <a:sym typeface="+mn-ea"/>
              </a:rPr>
              <a:t>自然</a:t>
            </a:r>
            <a:r>
              <a:rPr sz="2400" spc="53" dirty="0">
                <a:latin typeface="微软雅黑" panose="020B0503020204020204" charset="-122"/>
                <a:ea typeface="微软雅黑" panose="020B0503020204020204" charset="-122"/>
                <a:cs typeface="微软雅黑" panose="020B0503020204020204" charset="-122"/>
                <a:sym typeface="+mn-ea"/>
              </a:rPr>
              <a:t>、生命与自然的关系等命题的叩问和思索，为我们提供了一种接近人类的</a:t>
            </a:r>
            <a:r>
              <a:rPr sz="2400" spc="53" dirty="0">
                <a:solidFill>
                  <a:srgbClr val="C00000"/>
                </a:solidFill>
                <a:latin typeface="微软雅黑" panose="020B0503020204020204" charset="-122"/>
                <a:ea typeface="微软雅黑" panose="020B0503020204020204" charset="-122"/>
                <a:cs typeface="微软雅黑" panose="020B0503020204020204" charset="-122"/>
                <a:sym typeface="+mn-ea"/>
              </a:rPr>
              <a:t>类本质的独特方式</a:t>
            </a:r>
            <a:r>
              <a:rPr sz="2400" spc="53" dirty="0">
                <a:latin typeface="微软雅黑" panose="020B0503020204020204" charset="-122"/>
                <a:ea typeface="微软雅黑" panose="020B0503020204020204" charset="-122"/>
                <a:cs typeface="微软雅黑" panose="020B0503020204020204" charset="-122"/>
                <a:sym typeface="+mn-ea"/>
              </a:rPr>
              <a:t>。</a:t>
            </a:r>
            <a:endParaRPr lang="zh-CN" altLang="en-US" sz="2400" dirty="0">
              <a:latin typeface="微软雅黑" panose="020B0503020204020204" charset="-122"/>
              <a:ea typeface="微软雅黑" panose="020B0503020204020204" charset="-122"/>
            </a:endParaRPr>
          </a:p>
        </p:txBody>
      </p:sp>
      <p:sp>
        <p:nvSpPr>
          <p:cNvPr id="6" name="五边形 5"/>
          <p:cNvSpPr/>
          <p:nvPr/>
        </p:nvSpPr>
        <p:spPr>
          <a:xfrm flipH="1">
            <a:off x="3947160" y="84074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7" name="图片 6"/>
          <p:cNvPicPr>
            <a:picLocks noChangeAspect="1"/>
          </p:cNvPicPr>
          <p:nvPr/>
        </p:nvPicPr>
        <p:blipFill>
          <a:blip r:embed="rId3"/>
          <a:stretch>
            <a:fillRect/>
          </a:stretch>
        </p:blipFill>
        <p:spPr>
          <a:xfrm>
            <a:off x="8617057" y="0"/>
            <a:ext cx="3549503" cy="1614295"/>
          </a:xfrm>
          <a:prstGeom prst="rect">
            <a:avLst/>
          </a:prstGeom>
        </p:spPr>
      </p:pic>
      <p:sp>
        <p:nvSpPr>
          <p:cNvPr id="8" name="矩形 7"/>
          <p:cNvSpPr/>
          <p:nvPr/>
        </p:nvSpPr>
        <p:spPr>
          <a:xfrm>
            <a:off x="173990" y="208915"/>
            <a:ext cx="3257550" cy="662554"/>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3.3 </a:t>
            </a:r>
            <a:r>
              <a:rPr lang="zh-CN" altLang="zh-CN" sz="2800" b="1" dirty="0">
                <a:solidFill>
                  <a:srgbClr val="0070C0"/>
                </a:solidFill>
                <a:latin typeface="微软雅黑" panose="020B0503020204020204" charset="-122"/>
                <a:ea typeface="微软雅黑" panose="020B0503020204020204" charset="-122"/>
                <a:cs typeface="Calibri" panose="020F0502020204030204" charset="0"/>
              </a:rPr>
              <a:t>神话的价值</a:t>
            </a:r>
          </a:p>
        </p:txBody>
      </p:sp>
    </p:spTree>
    <p:custDataLst>
      <p:tags r:id="rId1"/>
    </p:custDataLst>
    <p:extLst>
      <p:ext uri="{BB962C8B-B14F-4D97-AF65-F5344CB8AC3E}">
        <p14:creationId xmlns:p14="http://schemas.microsoft.com/office/powerpoint/2010/main" val="42821755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3525" y="808355"/>
            <a:ext cx="3020379" cy="581057"/>
          </a:xfrm>
          <a:prstGeom prst="rect">
            <a:avLst/>
          </a:prstGeom>
          <a:noFill/>
        </p:spPr>
        <p:txBody>
          <a:bodyPr wrap="none" rtlCol="0" anchor="t">
            <a:spAutoFit/>
          </a:bodyPr>
          <a:lstStyle/>
          <a:p>
            <a:pPr marR="0" lvl="0" indent="457200" fontAlgn="base" hangingPunct="0">
              <a:lnSpc>
                <a:spcPct val="150000"/>
              </a:lnSpc>
              <a:spcBef>
                <a:spcPct val="0"/>
              </a:spcBef>
              <a:spcAft>
                <a:spcPct val="0"/>
              </a:spcAft>
              <a:buClrTx/>
              <a:buSzTx/>
              <a:buFontTx/>
              <a:buNone/>
            </a:pPr>
            <a:r>
              <a:rPr lang="en-US" altLang="zh-CN" sz="2400" b="1" dirty="0">
                <a:solidFill>
                  <a:srgbClr val="0070C0"/>
                </a:solidFill>
                <a:latin typeface="微软雅黑" panose="020B0503020204020204" charset="-122"/>
                <a:ea typeface="微软雅黑" panose="020B0503020204020204" charset="-122"/>
                <a:cs typeface="Calibri" panose="020F0502020204030204" charset="0"/>
                <a:sym typeface="+mn-ea"/>
              </a:rPr>
              <a:t>3.3.1 </a:t>
            </a:r>
            <a:r>
              <a:rPr lang="zh-CN" sz="2400" b="1" dirty="0">
                <a:solidFill>
                  <a:srgbClr val="0070C0"/>
                </a:solidFill>
                <a:latin typeface="微软雅黑" panose="020B0503020204020204" charset="-122"/>
                <a:ea typeface="微软雅黑" panose="020B0503020204020204" charset="-122"/>
                <a:cs typeface="Calibri" panose="020F0502020204030204" charset="0"/>
                <a:sym typeface="+mn-ea"/>
              </a:rPr>
              <a:t>文化史价值</a:t>
            </a:r>
            <a:endParaRPr lang="zh-CN" altLang="en-US" sz="2400" b="1" dirty="0">
              <a:solidFill>
                <a:srgbClr val="0070C0"/>
              </a:solidFill>
              <a:latin typeface="微软雅黑" panose="020B0503020204020204" charset="-122"/>
              <a:ea typeface="微软雅黑" panose="020B0503020204020204" charset="-122"/>
              <a:cs typeface="Calibri" panose="020F0502020204030204" charset="0"/>
              <a:sym typeface="+mn-ea"/>
            </a:endParaRPr>
          </a:p>
        </p:txBody>
      </p:sp>
      <p:sp>
        <p:nvSpPr>
          <p:cNvPr id="6" name="文本框 5"/>
          <p:cNvSpPr txBox="1"/>
          <p:nvPr/>
        </p:nvSpPr>
        <p:spPr>
          <a:xfrm>
            <a:off x="173990" y="1536065"/>
            <a:ext cx="10332720" cy="1198880"/>
          </a:xfrm>
          <a:prstGeom prst="rect">
            <a:avLst/>
          </a:prstGeom>
          <a:noFill/>
        </p:spPr>
        <p:txBody>
          <a:bodyPr wrap="square" rtlCol="0">
            <a:spAutoFit/>
          </a:bodyPr>
          <a:lstStyle/>
          <a:p>
            <a:pPr>
              <a:lnSpc>
                <a:spcPct val="150000"/>
              </a:lnSpc>
            </a:pPr>
            <a:r>
              <a:rPr lang="en-US" sz="2400" spc="53" dirty="0">
                <a:latin typeface="微软雅黑" panose="020B0503020204020204" charset="-122"/>
                <a:ea typeface="微软雅黑" panose="020B0503020204020204" charset="-122"/>
                <a:cs typeface="微软雅黑" panose="020B0503020204020204" charset="-122"/>
                <a:sym typeface="+mn-ea"/>
              </a:rPr>
              <a:t> </a:t>
            </a:r>
            <a:r>
              <a:rPr sz="2400" spc="53" dirty="0">
                <a:latin typeface="微软雅黑" panose="020B0503020204020204" charset="-122"/>
                <a:ea typeface="微软雅黑" panose="020B0503020204020204" charset="-122"/>
                <a:cs typeface="微软雅黑" panose="020B0503020204020204" charset="-122"/>
                <a:sym typeface="+mn-ea"/>
              </a:rPr>
              <a:t>（4）还体现在对人类文化史上各种</a:t>
            </a:r>
            <a:r>
              <a:rPr sz="2400" spc="53" dirty="0">
                <a:solidFill>
                  <a:srgbClr val="C00000"/>
                </a:solidFill>
                <a:latin typeface="微软雅黑" panose="020B0503020204020204" charset="-122"/>
                <a:ea typeface="微软雅黑" panose="020B0503020204020204" charset="-122"/>
                <a:cs typeface="微软雅黑" panose="020B0503020204020204" charset="-122"/>
                <a:sym typeface="+mn-ea"/>
              </a:rPr>
              <a:t>文化现象</a:t>
            </a:r>
            <a:r>
              <a:rPr sz="2400" spc="53" dirty="0">
                <a:latin typeface="微软雅黑" panose="020B0503020204020204" charset="-122"/>
                <a:ea typeface="微软雅黑" panose="020B0503020204020204" charset="-122"/>
                <a:cs typeface="微软雅黑" panose="020B0503020204020204" charset="-122"/>
                <a:sym typeface="+mn-ea"/>
              </a:rPr>
              <a:t>所产生的深刻影响。</a:t>
            </a: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latin typeface="仿宋" panose="02010609060101010101" charset="-122"/>
                <a:ea typeface="仿宋" panose="02010609060101010101" charset="-122"/>
              </a:rPr>
              <a:t>  </a:t>
            </a:r>
            <a:r>
              <a:rPr lang="zh-CN" altLang="en-US" sz="2400" b="1" dirty="0">
                <a:latin typeface="楷体" panose="02010609060101010101" pitchFamily="49" charset="-122"/>
                <a:ea typeface="楷体" panose="02010609060101010101" pitchFamily="49" charset="-122"/>
              </a:rPr>
              <a:t>原始的科学、文学、历史学、民族学，无一不受益于神话的积累。</a:t>
            </a:r>
          </a:p>
        </p:txBody>
      </p:sp>
      <p:sp>
        <p:nvSpPr>
          <p:cNvPr id="7" name="文本框 6"/>
          <p:cNvSpPr txBox="1"/>
          <p:nvPr/>
        </p:nvSpPr>
        <p:spPr>
          <a:xfrm>
            <a:off x="168275" y="3273425"/>
            <a:ext cx="11854815" cy="1198880"/>
          </a:xfrm>
          <a:prstGeom prst="rect">
            <a:avLst/>
          </a:prstGeom>
          <a:noFill/>
        </p:spPr>
        <p:txBody>
          <a:bodyPr wrap="square" rtlCol="0">
            <a:spAutoFit/>
          </a:bodyPr>
          <a:lstStyle/>
          <a:p>
            <a:pPr>
              <a:lnSpc>
                <a:spcPct val="150000"/>
              </a:lnSpc>
            </a:pPr>
            <a:r>
              <a:rPr sz="2400" spc="60" dirty="0">
                <a:latin typeface="微软雅黑" panose="020B0503020204020204" charset="-122"/>
                <a:ea typeface="微软雅黑" panose="020B0503020204020204" charset="-122"/>
                <a:cs typeface="微软雅黑" panose="020B0503020204020204" charset="-122"/>
                <a:sym typeface="+mn-ea"/>
              </a:rPr>
              <a:t>（5）还体现在它的现实意义方面，体现为对</a:t>
            </a:r>
            <a:r>
              <a:rPr sz="2400" spc="60" dirty="0">
                <a:solidFill>
                  <a:srgbClr val="C00000"/>
                </a:solidFill>
                <a:latin typeface="微软雅黑" panose="020B0503020204020204" charset="-122"/>
                <a:ea typeface="微软雅黑" panose="020B0503020204020204" charset="-122"/>
                <a:cs typeface="微软雅黑" panose="020B0503020204020204" charset="-122"/>
                <a:sym typeface="+mn-ea"/>
              </a:rPr>
              <a:t>民族心理和民族精神</a:t>
            </a:r>
            <a:r>
              <a:rPr sz="2400" spc="60" dirty="0">
                <a:latin typeface="微软雅黑" panose="020B0503020204020204" charset="-122"/>
                <a:ea typeface="微软雅黑" panose="020B0503020204020204" charset="-122"/>
                <a:cs typeface="微软雅黑" panose="020B0503020204020204" charset="-122"/>
                <a:sym typeface="+mn-ea"/>
              </a:rPr>
              <a:t>的塑造和维护上。</a:t>
            </a:r>
          </a:p>
          <a:p>
            <a:pPr>
              <a:lnSpc>
                <a:spcPct val="150000"/>
              </a:lnSpc>
            </a:pPr>
            <a:r>
              <a:rPr lang="zh-CN" altLang="en-US" sz="2400" dirty="0">
                <a:latin typeface="仿宋" panose="02010609060101010101" charset="-122"/>
                <a:ea typeface="仿宋" panose="02010609060101010101" charset="-122"/>
              </a:rPr>
              <a:t>  </a:t>
            </a:r>
            <a:r>
              <a:rPr lang="zh-CN" altLang="en-US" sz="2400" b="1" dirty="0">
                <a:latin typeface="楷体" panose="02010609060101010101" pitchFamily="49" charset="-122"/>
                <a:ea typeface="楷体" panose="02010609060101010101" pitchFamily="49" charset="-122"/>
              </a:rPr>
              <a:t>神话在许多民族中发挥了</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根</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的凝聚作用，树立起对民族的认同感和使命感。</a:t>
            </a:r>
          </a:p>
        </p:txBody>
      </p:sp>
      <p:sp>
        <p:nvSpPr>
          <p:cNvPr id="8" name="五边形 7"/>
          <p:cNvSpPr/>
          <p:nvPr/>
        </p:nvSpPr>
        <p:spPr>
          <a:xfrm flipH="1">
            <a:off x="3947160" y="84074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9" name="图片 8"/>
          <p:cNvPicPr>
            <a:picLocks noChangeAspect="1"/>
          </p:cNvPicPr>
          <p:nvPr/>
        </p:nvPicPr>
        <p:blipFill>
          <a:blip r:embed="rId3"/>
          <a:stretch>
            <a:fillRect/>
          </a:stretch>
        </p:blipFill>
        <p:spPr>
          <a:xfrm>
            <a:off x="8617057" y="0"/>
            <a:ext cx="3549503" cy="1614295"/>
          </a:xfrm>
          <a:prstGeom prst="rect">
            <a:avLst/>
          </a:prstGeom>
        </p:spPr>
      </p:pic>
      <p:sp>
        <p:nvSpPr>
          <p:cNvPr id="10" name="矩形 9"/>
          <p:cNvSpPr/>
          <p:nvPr/>
        </p:nvSpPr>
        <p:spPr>
          <a:xfrm>
            <a:off x="173990" y="208915"/>
            <a:ext cx="3257550" cy="662554"/>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3.3 </a:t>
            </a:r>
            <a:r>
              <a:rPr lang="zh-CN" altLang="zh-CN" sz="2800" b="1" dirty="0">
                <a:solidFill>
                  <a:srgbClr val="0070C0"/>
                </a:solidFill>
                <a:latin typeface="微软雅黑" panose="020B0503020204020204" charset="-122"/>
                <a:ea typeface="微软雅黑" panose="020B0503020204020204" charset="-122"/>
                <a:cs typeface="Calibri" panose="020F0502020204030204" charset="0"/>
              </a:rPr>
              <a:t>神话的价值</a:t>
            </a:r>
          </a:p>
        </p:txBody>
      </p:sp>
    </p:spTree>
    <p:custDataLst>
      <p:tags r:id="rId1"/>
    </p:custDataLst>
    <p:extLst>
      <p:ext uri="{BB962C8B-B14F-4D97-AF65-F5344CB8AC3E}">
        <p14:creationId xmlns:p14="http://schemas.microsoft.com/office/powerpoint/2010/main" val="8347457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808355"/>
            <a:ext cx="11405235" cy="2861310"/>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endParaRPr lang="zh-CN" altLang="zh-CN" sz="2400" b="1" dirty="0">
              <a:latin typeface="微软雅黑" panose="020B0503020204020204" charset="-122"/>
              <a:ea typeface="微软雅黑" panose="020B0503020204020204" charset="-122"/>
              <a:cs typeface="Calibri" panose="020F0502020204030204" charset="0"/>
            </a:endParaRPr>
          </a:p>
          <a:p>
            <a:pPr marR="0" lvl="0" indent="457200" fontAlgn="base" hangingPunct="0">
              <a:lnSpc>
                <a:spcPct val="150000"/>
              </a:lnSpc>
              <a:spcBef>
                <a:spcPct val="0"/>
              </a:spcBef>
              <a:spcAft>
                <a:spcPct val="0"/>
              </a:spcAft>
              <a:buClrTx/>
              <a:buSzTx/>
              <a:buFontTx/>
              <a:buNone/>
            </a:pPr>
            <a:r>
              <a:rPr lang="en-US" altLang="zh-CN" sz="2400" dirty="0">
                <a:latin typeface="微软雅黑" panose="020B0503020204020204" charset="-122"/>
                <a:ea typeface="微软雅黑" panose="020B0503020204020204" charset="-122"/>
                <a:cs typeface="Calibri" panose="020F0502020204030204" charset="0"/>
              </a:rPr>
              <a:t>1</a:t>
            </a:r>
            <a:r>
              <a:rPr lang="zh-CN" altLang="en-US" sz="2400" dirty="0">
                <a:latin typeface="微软雅黑" panose="020B0503020204020204" charset="-122"/>
                <a:ea typeface="微软雅黑" panose="020B0503020204020204" charset="-122"/>
                <a:cs typeface="Calibri" panose="020F0502020204030204" charset="0"/>
              </a:rPr>
              <a:t>、</a:t>
            </a:r>
            <a:r>
              <a:rPr lang="zh-CN" altLang="zh-CN" sz="2400" dirty="0">
                <a:latin typeface="微软雅黑" panose="020B0503020204020204" charset="-122"/>
                <a:ea typeface="微软雅黑" panose="020B0503020204020204" charset="-122"/>
                <a:cs typeface="Calibri" panose="020F0502020204030204" charset="0"/>
              </a:rPr>
              <a:t>作为</a:t>
            </a:r>
            <a:r>
              <a:rPr lang="zh-CN" altLang="zh-CN" sz="2400" b="1" u="sng" dirty="0">
                <a:solidFill>
                  <a:srgbClr val="C00000"/>
                </a:solidFill>
                <a:latin typeface="微软雅黑" panose="020B0503020204020204" charset="-122"/>
                <a:ea typeface="微软雅黑" panose="020B0503020204020204" charset="-122"/>
              </a:rPr>
              <a:t>文学的源头</a:t>
            </a:r>
            <a:r>
              <a:rPr lang="zh-CN" altLang="zh-CN" sz="2400" dirty="0">
                <a:latin typeface="微软雅黑" panose="020B0503020204020204" charset="-122"/>
                <a:ea typeface="微软雅黑" panose="020B0503020204020204" charset="-122"/>
                <a:cs typeface="Calibri" panose="020F0502020204030204" charset="0"/>
              </a:rPr>
              <a:t>之一，神话开启了人类的</a:t>
            </a:r>
            <a:r>
              <a:rPr lang="zh-CN" altLang="zh-CN" sz="2400" b="1" u="sng" dirty="0">
                <a:solidFill>
                  <a:srgbClr val="C00000"/>
                </a:solidFill>
                <a:latin typeface="微软雅黑" panose="020B0503020204020204" charset="-122"/>
                <a:ea typeface="微软雅黑" panose="020B0503020204020204" charset="-122"/>
              </a:rPr>
              <a:t>叙事艺术</a:t>
            </a:r>
            <a:r>
              <a:rPr lang="zh-CN" altLang="zh-CN" sz="2400" dirty="0">
                <a:latin typeface="微软雅黑" panose="020B0503020204020204" charset="-122"/>
                <a:ea typeface="微软雅黑" panose="020B0503020204020204" charset="-122"/>
                <a:cs typeface="Calibri" panose="020F0502020204030204" charset="0"/>
              </a:rPr>
              <a:t>。</a:t>
            </a:r>
          </a:p>
          <a:p>
            <a:pPr marR="0" lvl="0" indent="457200" fontAlgn="base" hangingPunct="0">
              <a:lnSpc>
                <a:spcPct val="150000"/>
              </a:lnSpc>
              <a:spcBef>
                <a:spcPct val="0"/>
              </a:spcBef>
              <a:spcAft>
                <a:spcPct val="0"/>
              </a:spcAft>
              <a:buClrTx/>
              <a:buSzTx/>
              <a:buFontTx/>
              <a:buNone/>
            </a:pPr>
            <a:r>
              <a:rPr lang="en-US" altLang="zh-CN" sz="2400" dirty="0">
                <a:latin typeface="微软雅黑" panose="020B0503020204020204" charset="-122"/>
                <a:ea typeface="微软雅黑" panose="020B0503020204020204" charset="-122"/>
                <a:cs typeface="Calibri" panose="020F0502020204030204" charset="0"/>
                <a:sym typeface="+mn-ea"/>
              </a:rPr>
              <a:t>2</a:t>
            </a:r>
            <a:r>
              <a:rPr lang="zh-CN" altLang="en-US" sz="2400" dirty="0">
                <a:latin typeface="微软雅黑" panose="020B0503020204020204" charset="-122"/>
                <a:ea typeface="微软雅黑" panose="020B0503020204020204" charset="-122"/>
                <a:cs typeface="Calibri" panose="020F0502020204030204" charset="0"/>
                <a:sym typeface="+mn-ea"/>
              </a:rPr>
              <a:t>、</a:t>
            </a:r>
            <a:r>
              <a:rPr lang="zh-CN" altLang="zh-CN" sz="2400" dirty="0">
                <a:latin typeface="微软雅黑" panose="020B0503020204020204" charset="-122"/>
                <a:ea typeface="微软雅黑" panose="020B0503020204020204" charset="-122"/>
                <a:cs typeface="Calibri" panose="020F0502020204030204" charset="0"/>
                <a:sym typeface="+mn-ea"/>
              </a:rPr>
              <a:t>作为语言艺术的神话，对后世语言艺术的发展具有永久的启示力和规范力。</a:t>
            </a:r>
          </a:p>
          <a:p>
            <a:pPr marR="0" lvl="0" indent="457200" fontAlgn="base" hangingPunct="0">
              <a:lnSpc>
                <a:spcPct val="150000"/>
              </a:lnSpc>
              <a:spcBef>
                <a:spcPct val="0"/>
              </a:spcBef>
              <a:spcAft>
                <a:spcPct val="0"/>
              </a:spcAft>
              <a:buClrTx/>
              <a:buSzTx/>
              <a:buFontTx/>
              <a:buNone/>
            </a:pPr>
            <a:r>
              <a:rPr lang="en-US" altLang="zh-CN" sz="2400" dirty="0">
                <a:latin typeface="微软雅黑" panose="020B0503020204020204" charset="-122"/>
                <a:ea typeface="微软雅黑" panose="020B0503020204020204" charset="-122"/>
                <a:cs typeface="Calibri" panose="020F0502020204030204" charset="0"/>
                <a:sym typeface="+mn-ea"/>
              </a:rPr>
              <a:t>3</a:t>
            </a:r>
            <a:r>
              <a:rPr lang="zh-CN" altLang="en-US" sz="2400" dirty="0">
                <a:latin typeface="微软雅黑" panose="020B0503020204020204" charset="-122"/>
                <a:ea typeface="微软雅黑" panose="020B0503020204020204" charset="-122"/>
                <a:cs typeface="Calibri" panose="020F0502020204030204" charset="0"/>
                <a:sym typeface="+mn-ea"/>
              </a:rPr>
              <a:t>、艺术想象奇幻而瑰丽。</a:t>
            </a:r>
          </a:p>
          <a:p>
            <a:pPr marR="0" lvl="0" indent="457200" fontAlgn="base" hangingPunct="0">
              <a:lnSpc>
                <a:spcPct val="150000"/>
              </a:lnSpc>
              <a:spcBef>
                <a:spcPct val="0"/>
              </a:spcBef>
              <a:spcAft>
                <a:spcPct val="0"/>
              </a:spcAft>
              <a:buClrTx/>
              <a:buSzTx/>
              <a:buFontTx/>
              <a:buNone/>
            </a:pPr>
            <a:r>
              <a:rPr lang="en-US" altLang="zh-CN" sz="2400" dirty="0">
                <a:latin typeface="微软雅黑" panose="020B0503020204020204" charset="-122"/>
                <a:ea typeface="微软雅黑" panose="020B0503020204020204" charset="-122"/>
                <a:cs typeface="Calibri" panose="020F0502020204030204" charset="0"/>
              </a:rPr>
              <a:t>4</a:t>
            </a:r>
            <a:r>
              <a:rPr lang="zh-CN" altLang="en-US" sz="2400" dirty="0">
                <a:latin typeface="微软雅黑" panose="020B0503020204020204" charset="-122"/>
                <a:ea typeface="微软雅黑" panose="020B0503020204020204" charset="-122"/>
                <a:cs typeface="Calibri" panose="020F0502020204030204" charset="0"/>
              </a:rPr>
              <a:t>、充满了乐观向上的积极进取精神。</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4345" y="3956437"/>
            <a:ext cx="3428608" cy="240604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0685" y="3956436"/>
            <a:ext cx="3428608" cy="2406041"/>
          </a:xfrm>
          <a:prstGeom prst="rect">
            <a:avLst/>
          </a:prstGeom>
        </p:spPr>
      </p:pic>
      <p:sp>
        <p:nvSpPr>
          <p:cNvPr id="6" name="五边形 5"/>
          <p:cNvSpPr/>
          <p:nvPr/>
        </p:nvSpPr>
        <p:spPr>
          <a:xfrm flipH="1">
            <a:off x="6657393" y="93980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5" name="五边形 4"/>
          <p:cNvSpPr/>
          <p:nvPr/>
        </p:nvSpPr>
        <p:spPr>
          <a:xfrm flipH="1">
            <a:off x="4697730" y="906779"/>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多选</a:t>
            </a:r>
          </a:p>
        </p:txBody>
      </p:sp>
      <p:sp>
        <p:nvSpPr>
          <p:cNvPr id="7" name="文本框 6"/>
          <p:cNvSpPr txBox="1"/>
          <p:nvPr/>
        </p:nvSpPr>
        <p:spPr>
          <a:xfrm>
            <a:off x="537845" y="939800"/>
            <a:ext cx="4159885" cy="460375"/>
          </a:xfrm>
          <a:prstGeom prst="rect">
            <a:avLst/>
          </a:prstGeom>
          <a:noFill/>
        </p:spPr>
        <p:txBody>
          <a:bodyPr wrap="square" rtlCol="0">
            <a:spAutoFit/>
          </a:bodyPr>
          <a:lstStyle/>
          <a:p>
            <a:r>
              <a:rPr lang="en-US" altLang="zh-CN" sz="2400" b="1" dirty="0">
                <a:solidFill>
                  <a:srgbClr val="0070C0"/>
                </a:solidFill>
                <a:latin typeface="微软雅黑" panose="020B0503020204020204" charset="-122"/>
                <a:ea typeface="微软雅黑" panose="020B0503020204020204" charset="-122"/>
                <a:cs typeface="Calibri" panose="020F0502020204030204" charset="0"/>
                <a:sym typeface="+mn-ea"/>
              </a:rPr>
              <a:t>3.3.2 </a:t>
            </a:r>
            <a:r>
              <a:rPr lang="zh-CN" altLang="zh-CN" sz="2400" b="1" dirty="0">
                <a:solidFill>
                  <a:srgbClr val="0070C0"/>
                </a:solidFill>
                <a:latin typeface="微软雅黑" panose="020B0503020204020204" charset="-122"/>
                <a:ea typeface="微软雅黑" panose="020B0503020204020204" charset="-122"/>
                <a:cs typeface="Calibri" panose="020F0502020204030204" charset="0"/>
                <a:sym typeface="+mn-ea"/>
              </a:rPr>
              <a:t>神话的文学审美价值</a:t>
            </a:r>
          </a:p>
        </p:txBody>
      </p:sp>
      <p:pic>
        <p:nvPicPr>
          <p:cNvPr id="8" name="图片 7"/>
          <p:cNvPicPr>
            <a:picLocks noChangeAspect="1"/>
          </p:cNvPicPr>
          <p:nvPr/>
        </p:nvPicPr>
        <p:blipFill>
          <a:blip r:embed="rId6"/>
          <a:stretch>
            <a:fillRect/>
          </a:stretch>
        </p:blipFill>
        <p:spPr>
          <a:xfrm>
            <a:off x="8617057" y="0"/>
            <a:ext cx="3549503" cy="1614295"/>
          </a:xfrm>
          <a:prstGeom prst="rect">
            <a:avLst/>
          </a:prstGeom>
        </p:spPr>
      </p:pic>
      <p:sp>
        <p:nvSpPr>
          <p:cNvPr id="9" name="矩形 8"/>
          <p:cNvSpPr/>
          <p:nvPr/>
        </p:nvSpPr>
        <p:spPr>
          <a:xfrm>
            <a:off x="173990" y="208915"/>
            <a:ext cx="3257550" cy="662554"/>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3.3 </a:t>
            </a:r>
            <a:r>
              <a:rPr lang="zh-CN" altLang="zh-CN" sz="2800" b="1" dirty="0">
                <a:solidFill>
                  <a:srgbClr val="0070C0"/>
                </a:solidFill>
                <a:latin typeface="微软雅黑" panose="020B0503020204020204" charset="-122"/>
                <a:ea typeface="微软雅黑" panose="020B0503020204020204" charset="-122"/>
                <a:cs typeface="Calibri" panose="020F0502020204030204" charset="0"/>
              </a:rPr>
              <a:t>神话的价值</a:t>
            </a:r>
          </a:p>
        </p:txBody>
      </p:sp>
    </p:spTree>
    <p:custDataLst>
      <p:tags r:id="rId1"/>
    </p:custDataLst>
    <p:extLst>
      <p:ext uri="{BB962C8B-B14F-4D97-AF65-F5344CB8AC3E}">
        <p14:creationId xmlns:p14="http://schemas.microsoft.com/office/powerpoint/2010/main" val="6179306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3990" y="791427"/>
            <a:ext cx="3020379" cy="581057"/>
          </a:xfrm>
          <a:prstGeom prst="rect">
            <a:avLst/>
          </a:prstGeom>
        </p:spPr>
        <p:txBody>
          <a:bodyPr wrap="none">
            <a:spAutoFit/>
          </a:bodyPr>
          <a:lstStyle/>
          <a:p>
            <a:pPr marR="0" lvl="0" indent="457200" fontAlgn="base" hangingPunct="0">
              <a:lnSpc>
                <a:spcPct val="150000"/>
              </a:lnSpc>
              <a:spcBef>
                <a:spcPct val="0"/>
              </a:spcBef>
              <a:spcAft>
                <a:spcPct val="0"/>
              </a:spcAft>
              <a:buClrTx/>
              <a:buSzTx/>
              <a:buFontTx/>
              <a:buNone/>
            </a:pPr>
            <a:r>
              <a:rPr lang="en-US" altLang="zh-CN" sz="2400" b="1" dirty="0">
                <a:solidFill>
                  <a:srgbClr val="0070C0"/>
                </a:solidFill>
                <a:latin typeface="微软雅黑" panose="020B0503020204020204" charset="-122"/>
                <a:ea typeface="微软雅黑" panose="020B0503020204020204" charset="-122"/>
                <a:cs typeface="Calibri" panose="020F0502020204030204" charset="0"/>
              </a:rPr>
              <a:t>3.3.3 </a:t>
            </a:r>
            <a:r>
              <a:rPr lang="zh-CN" altLang="zh-CN" sz="2400" b="1" dirty="0">
                <a:solidFill>
                  <a:srgbClr val="0070C0"/>
                </a:solidFill>
                <a:latin typeface="微软雅黑" panose="020B0503020204020204" charset="-122"/>
                <a:ea typeface="微软雅黑" panose="020B0503020204020204" charset="-122"/>
                <a:cs typeface="Calibri" panose="020F0502020204030204" charset="0"/>
              </a:rPr>
              <a:t>神话的研究</a:t>
            </a:r>
          </a:p>
        </p:txBody>
      </p:sp>
      <p:sp>
        <p:nvSpPr>
          <p:cNvPr id="2" name="文本框 1"/>
          <p:cNvSpPr txBox="1"/>
          <p:nvPr/>
        </p:nvSpPr>
        <p:spPr>
          <a:xfrm>
            <a:off x="508000" y="1464310"/>
            <a:ext cx="11326495" cy="2602230"/>
          </a:xfrm>
          <a:prstGeom prst="rect">
            <a:avLst/>
          </a:prstGeom>
          <a:noFill/>
        </p:spPr>
        <p:txBody>
          <a:bodyPr wrap="square" rtlCol="0">
            <a:spAutoFit/>
          </a:bodyPr>
          <a:lstStyle/>
          <a:p>
            <a:pPr>
              <a:lnSpc>
                <a:spcPct val="170000"/>
              </a:lnSpc>
            </a:pPr>
            <a:r>
              <a:rPr lang="en-US" altLang="zh-CN" sz="2400">
                <a:latin typeface="微软雅黑" panose="020B0503020204020204" charset="-122"/>
                <a:ea typeface="微软雅黑" panose="020B0503020204020204" charset="-122"/>
              </a:rPr>
              <a:t>1</a:t>
            </a:r>
            <a:r>
              <a:rPr lang="zh-CN" altLang="en-US" sz="2400">
                <a:latin typeface="微软雅黑" panose="020B0503020204020204" charset="-122"/>
                <a:ea typeface="微软雅黑" panose="020B0503020204020204" charset="-122"/>
              </a:rPr>
              <a:t>、18世纪，</a:t>
            </a:r>
            <a:r>
              <a:rPr lang="zh-CN" altLang="en-US" sz="2400" b="1" u="sng">
                <a:solidFill>
                  <a:srgbClr val="C00000"/>
                </a:solidFill>
                <a:latin typeface="微软雅黑" panose="020B0503020204020204" charset="-122"/>
                <a:ea typeface="微软雅黑" panose="020B0503020204020204" charset="-122"/>
                <a:sym typeface="+mn-ea"/>
              </a:rPr>
              <a:t>维柯</a:t>
            </a:r>
            <a:r>
              <a:rPr lang="zh-CN" altLang="en-US" sz="2400">
                <a:latin typeface="微软雅黑" panose="020B0503020204020204" charset="-122"/>
                <a:ea typeface="微软雅黑" panose="020B0503020204020204" charset="-122"/>
              </a:rPr>
              <a:t>创立了神话哲学并运用哲学的方法研究神话。</a:t>
            </a:r>
          </a:p>
          <a:p>
            <a:pPr>
              <a:lnSpc>
                <a:spcPct val="170000"/>
              </a:lnSpc>
            </a:pPr>
            <a:r>
              <a:rPr lang="en-US" altLang="zh-CN" sz="2400">
                <a:latin typeface="微软雅黑" panose="020B0503020204020204" charset="-122"/>
                <a:ea typeface="微软雅黑" panose="020B0503020204020204" charset="-122"/>
              </a:rPr>
              <a:t>2</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1903</a:t>
            </a:r>
            <a:r>
              <a:rPr lang="zh-CN" altLang="en-US" sz="2400">
                <a:latin typeface="微软雅黑" panose="020B0503020204020204" charset="-122"/>
                <a:ea typeface="微软雅黑" panose="020B0503020204020204" charset="-122"/>
              </a:rPr>
              <a:t>年</a:t>
            </a:r>
            <a:r>
              <a:rPr lang="zh-CN" altLang="en-US" sz="2400" b="1" u="sng">
                <a:solidFill>
                  <a:srgbClr val="C00000"/>
                </a:solidFill>
                <a:latin typeface="微软雅黑" panose="020B0503020204020204" charset="-122"/>
                <a:ea typeface="微软雅黑" panose="020B0503020204020204" charset="-122"/>
              </a:rPr>
              <a:t>蒋观云</a:t>
            </a:r>
            <a:r>
              <a:rPr lang="zh-CN" altLang="en-US" sz="2400">
                <a:latin typeface="微软雅黑" panose="020B0503020204020204" charset="-122"/>
                <a:ea typeface="微软雅黑" panose="020B0503020204020204" charset="-122"/>
              </a:rPr>
              <a:t>发表</a:t>
            </a:r>
            <a:r>
              <a:rPr lang="zh-CN" altLang="en-US" sz="2400" b="1" u="sng">
                <a:solidFill>
                  <a:srgbClr val="C00000"/>
                </a:solidFill>
                <a:latin typeface="微软雅黑" panose="020B0503020204020204" charset="-122"/>
                <a:ea typeface="微软雅黑" panose="020B0503020204020204" charset="-122"/>
                <a:sym typeface="+mn-ea"/>
              </a:rPr>
              <a:t>《神话历史养成之人物》</a:t>
            </a:r>
            <a:r>
              <a:rPr lang="zh-CN" altLang="en-US" sz="2400">
                <a:latin typeface="微软雅黑" panose="020B0503020204020204" charset="-122"/>
                <a:ea typeface="微软雅黑" panose="020B0503020204020204" charset="-122"/>
                <a:sym typeface="+mn-ea"/>
              </a:rPr>
              <a:t>，</a:t>
            </a:r>
            <a:r>
              <a:rPr lang="zh-CN" altLang="en-US" sz="2400">
                <a:latin typeface="微软雅黑" panose="020B0503020204020204" charset="-122"/>
                <a:ea typeface="微软雅黑" panose="020B0503020204020204" charset="-122"/>
              </a:rPr>
              <a:t>被称为</a:t>
            </a:r>
            <a:r>
              <a:rPr lang="zh-CN" altLang="en-US" sz="2400" b="1" u="sng">
                <a:latin typeface="微软雅黑" panose="020B0503020204020204" charset="-122"/>
                <a:ea typeface="微软雅黑" panose="020B0503020204020204" charset="-122"/>
              </a:rPr>
              <a:t>中国神话学的第一篇文章</a:t>
            </a:r>
            <a:r>
              <a:rPr lang="zh-CN" altLang="en-US" sz="2400">
                <a:latin typeface="微软雅黑" panose="020B0503020204020204" charset="-122"/>
                <a:ea typeface="微软雅黑" panose="020B0503020204020204" charset="-122"/>
              </a:rPr>
              <a:t>。</a:t>
            </a:r>
          </a:p>
          <a:p>
            <a:pPr>
              <a:lnSpc>
                <a:spcPct val="170000"/>
              </a:lnSpc>
            </a:pPr>
            <a:r>
              <a:rPr lang="en-US" altLang="zh-CN" sz="2400">
                <a:latin typeface="微软雅黑" panose="020B0503020204020204" charset="-122"/>
                <a:ea typeface="微软雅黑" panose="020B0503020204020204" charset="-122"/>
              </a:rPr>
              <a:t>3</a:t>
            </a:r>
            <a:r>
              <a:rPr lang="zh-CN" altLang="en-US" sz="2400">
                <a:latin typeface="微软雅黑" panose="020B0503020204020204" charset="-122"/>
                <a:ea typeface="微软雅黑" panose="020B0503020204020204" charset="-122"/>
              </a:rPr>
              <a:t>、</a:t>
            </a:r>
            <a:r>
              <a:rPr lang="zh-CN" altLang="en-US" sz="2400" b="1" u="sng">
                <a:solidFill>
                  <a:srgbClr val="C00000"/>
                </a:solidFill>
                <a:latin typeface="微软雅黑" panose="020B0503020204020204" charset="-122"/>
                <a:ea typeface="微软雅黑" panose="020B0503020204020204" charset="-122"/>
              </a:rPr>
              <a:t>茅盾</a:t>
            </a:r>
            <a:r>
              <a:rPr lang="zh-CN" altLang="en-US" sz="2400">
                <a:latin typeface="微软雅黑" panose="020B0503020204020204" charset="-122"/>
                <a:ea typeface="微软雅黑" panose="020B0503020204020204" charset="-122"/>
              </a:rPr>
              <a:t>认为自己是“处处用人类学的神话解释法以权衡中国古籍里的神话材料”的民间文学研究者。</a:t>
            </a:r>
          </a:p>
        </p:txBody>
      </p:sp>
      <p:sp>
        <p:nvSpPr>
          <p:cNvPr id="5" name="五边形 4"/>
          <p:cNvSpPr/>
          <p:nvPr/>
        </p:nvSpPr>
        <p:spPr>
          <a:xfrm flipH="1">
            <a:off x="3683000" y="43688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sp>
        <p:nvSpPr>
          <p:cNvPr id="4" name="五边形 3"/>
          <p:cNvSpPr/>
          <p:nvPr/>
        </p:nvSpPr>
        <p:spPr>
          <a:xfrm flipH="1">
            <a:off x="6182360" y="436880"/>
            <a:ext cx="1918335" cy="526415"/>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判断</a:t>
            </a:r>
          </a:p>
        </p:txBody>
      </p:sp>
      <p:pic>
        <p:nvPicPr>
          <p:cNvPr id="6" name="图片 5"/>
          <p:cNvPicPr>
            <a:picLocks noChangeAspect="1"/>
          </p:cNvPicPr>
          <p:nvPr/>
        </p:nvPicPr>
        <p:blipFill>
          <a:blip r:embed="rId3"/>
          <a:stretch>
            <a:fillRect/>
          </a:stretch>
        </p:blipFill>
        <p:spPr>
          <a:xfrm>
            <a:off x="8617057" y="0"/>
            <a:ext cx="3549503" cy="1614295"/>
          </a:xfrm>
          <a:prstGeom prst="rect">
            <a:avLst/>
          </a:prstGeom>
        </p:spPr>
      </p:pic>
      <p:sp>
        <p:nvSpPr>
          <p:cNvPr id="7" name="矩形 6"/>
          <p:cNvSpPr/>
          <p:nvPr/>
        </p:nvSpPr>
        <p:spPr>
          <a:xfrm>
            <a:off x="173990" y="208915"/>
            <a:ext cx="3257550" cy="662554"/>
          </a:xfrm>
          <a:prstGeom prst="rect">
            <a:avLst/>
          </a:prstGeom>
        </p:spPr>
        <p:txBody>
          <a:bodyPr wrap="square">
            <a:spAutoFit/>
          </a:bodyPr>
          <a:lstStyle/>
          <a:p>
            <a:pPr marR="0" lvl="0" indent="457200" fontAlgn="base" hangingPunct="0">
              <a:lnSpc>
                <a:spcPct val="150000"/>
              </a:lnSpc>
              <a:spcBef>
                <a:spcPct val="0"/>
              </a:spcBef>
              <a:spcAft>
                <a:spcPct val="0"/>
              </a:spcAft>
              <a:buClrTx/>
              <a:buSzTx/>
              <a:buFontTx/>
              <a:buNone/>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3.3 </a:t>
            </a:r>
            <a:r>
              <a:rPr lang="zh-CN" altLang="zh-CN" sz="2800" b="1" dirty="0">
                <a:solidFill>
                  <a:srgbClr val="0070C0"/>
                </a:solidFill>
                <a:latin typeface="微软雅黑" panose="020B0503020204020204" charset="-122"/>
                <a:ea typeface="微软雅黑" panose="020B0503020204020204" charset="-122"/>
                <a:cs typeface="Calibri" panose="020F0502020204030204" charset="0"/>
              </a:rPr>
              <a:t>神话的价值</a:t>
            </a:r>
          </a:p>
        </p:txBody>
      </p:sp>
    </p:spTree>
    <p:custDataLst>
      <p:tags r:id="rId1"/>
    </p:custDataLst>
    <p:extLst>
      <p:ext uri="{BB962C8B-B14F-4D97-AF65-F5344CB8AC3E}">
        <p14:creationId xmlns:p14="http://schemas.microsoft.com/office/powerpoint/2010/main" val="19904360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3490" y="1781120"/>
            <a:ext cx="9839592" cy="3295650"/>
          </a:xfrm>
          <a:prstGeom prst="rect">
            <a:avLst/>
          </a:prstGeom>
        </p:spPr>
        <p:txBody>
          <a:bodyPr vert="horz" wrap="square" lIns="0" tIns="0" rIns="0" bIns="0" rtlCol="0">
            <a:spAutoFit/>
          </a:bodyPr>
          <a:lstStyle/>
          <a:p>
            <a:pPr marL="17145">
              <a:lnSpc>
                <a:spcPct val="150000"/>
              </a:lnSpc>
            </a:pPr>
            <a:r>
              <a:rPr lang="en-US" altLang="zh-CN" sz="2400" spc="47" dirty="0">
                <a:latin typeface="微软雅黑" panose="020B0503020204020204" charset="-122"/>
                <a:ea typeface="微软雅黑" panose="020B0503020204020204" charset="-122"/>
                <a:cs typeface="微软雅黑" panose="020B0503020204020204" charset="-122"/>
              </a:rPr>
              <a:t>1</a:t>
            </a:r>
            <a:r>
              <a:rPr lang="zh-CN" altLang="en-US" sz="2400" spc="47" dirty="0">
                <a:latin typeface="微软雅黑" panose="020B0503020204020204" charset="-122"/>
                <a:ea typeface="微软雅黑" panose="020B0503020204020204" charset="-122"/>
                <a:cs typeface="微软雅黑" panose="020B0503020204020204" charset="-122"/>
              </a:rPr>
              <a:t>、神话，它既是一种经典性的文学体裁，也是远古人类的知识体系和信仰体系。但是它总是以特定</a:t>
            </a:r>
            <a:r>
              <a:rPr lang="zh-CN" altLang="en-US" sz="2400" u="sng" spc="47" dirty="0">
                <a:latin typeface="微软雅黑" panose="020B0503020204020204" charset="-122"/>
                <a:ea typeface="微软雅黑" panose="020B0503020204020204" charset="-122"/>
                <a:cs typeface="微软雅黑" panose="020B0503020204020204" charset="-122"/>
              </a:rPr>
              <a:t>        </a:t>
            </a:r>
            <a:r>
              <a:rPr lang="zh-CN" altLang="en-US" sz="2400" spc="47" dirty="0">
                <a:latin typeface="微软雅黑" panose="020B0503020204020204" charset="-122"/>
                <a:ea typeface="微软雅黑" panose="020B0503020204020204" charset="-122"/>
                <a:cs typeface="微软雅黑" panose="020B0503020204020204" charset="-122"/>
              </a:rPr>
              <a:t>为内核并为其服务。</a:t>
            </a:r>
            <a:r>
              <a:rPr lang="en-US" altLang="zh-CN" sz="2600" b="1" spc="40" dirty="0">
                <a:latin typeface="微软雅黑" panose="020B0503020204020204" charset="-122"/>
                <a:cs typeface="微软雅黑" panose="020B0503020204020204" charset="-122"/>
              </a:rPr>
              <a:t>【】</a:t>
            </a:r>
            <a:endParaRPr sz="2600" dirty="0">
              <a:latin typeface="微软雅黑" panose="020B0503020204020204" charset="-122"/>
              <a:cs typeface="微软雅黑" panose="020B0503020204020204" charset="-122"/>
            </a:endParaRPr>
          </a:p>
          <a:p>
            <a:pPr marL="606425" marR="4765675" algn="just">
              <a:lnSpc>
                <a:spcPct val="154000"/>
              </a:lnSpc>
              <a:spcBef>
                <a:spcPts val="480"/>
              </a:spcBef>
            </a:pPr>
            <a:r>
              <a:rPr sz="2000" spc="33" dirty="0">
                <a:latin typeface="微软雅黑" panose="020B0503020204020204" charset="-122"/>
                <a:ea typeface="微软雅黑" panose="020B0503020204020204" charset="-122"/>
                <a:cs typeface="微软雅黑" panose="020B0503020204020204" charset="-122"/>
              </a:rPr>
              <a:t>A</a:t>
            </a:r>
            <a:r>
              <a:rPr lang="en-US" sz="2000" spc="33" dirty="0">
                <a:latin typeface="微软雅黑" panose="020B0503020204020204" charset="-122"/>
                <a:ea typeface="微软雅黑" panose="020B0503020204020204" charset="-122"/>
                <a:cs typeface="微软雅黑" panose="020B0503020204020204" charset="-122"/>
              </a:rPr>
              <a:t>.</a:t>
            </a:r>
            <a:r>
              <a:rPr lang="zh-CN" altLang="en-US" sz="2000" spc="33" dirty="0">
                <a:latin typeface="微软雅黑" panose="020B0503020204020204" charset="-122"/>
                <a:ea typeface="微软雅黑" panose="020B0503020204020204" charset="-122"/>
                <a:cs typeface="微软雅黑" panose="020B0503020204020204" charset="-122"/>
              </a:rPr>
              <a:t>宗教信仰</a:t>
            </a:r>
            <a:r>
              <a:rPr sz="2000" spc="33" dirty="0">
                <a:latin typeface="微软雅黑" panose="020B0503020204020204" charset="-122"/>
                <a:ea typeface="微软雅黑" panose="020B0503020204020204" charset="-122"/>
                <a:cs typeface="微软雅黑" panose="020B0503020204020204" charset="-122"/>
              </a:rPr>
              <a:t>  </a:t>
            </a:r>
            <a:endParaRPr lang="en-US" sz="2000" spc="33"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40" dirty="0">
                <a:latin typeface="微软雅黑" panose="020B0503020204020204" charset="-122"/>
                <a:ea typeface="微软雅黑" panose="020B0503020204020204" charset="-122"/>
                <a:cs typeface="微软雅黑" panose="020B0503020204020204" charset="-122"/>
              </a:rPr>
              <a:t>B</a:t>
            </a:r>
            <a:r>
              <a:rPr lang="en-US" sz="2000" spc="40" dirty="0">
                <a:latin typeface="微软雅黑" panose="020B0503020204020204" charset="-122"/>
                <a:ea typeface="微软雅黑" panose="020B0503020204020204" charset="-122"/>
                <a:cs typeface="微软雅黑" panose="020B0503020204020204" charset="-122"/>
              </a:rPr>
              <a:t>.</a:t>
            </a:r>
            <a:r>
              <a:rPr lang="zh-CN" altLang="en-US" sz="2000" spc="40" dirty="0">
                <a:latin typeface="微软雅黑" panose="020B0503020204020204" charset="-122"/>
                <a:ea typeface="微软雅黑" panose="020B0503020204020204" charset="-122"/>
                <a:cs typeface="微软雅黑" panose="020B0503020204020204" charset="-122"/>
              </a:rPr>
              <a:t>神圣叙事</a:t>
            </a:r>
            <a:r>
              <a:rPr sz="2000" spc="40" dirty="0">
                <a:latin typeface="微软雅黑" panose="020B0503020204020204" charset="-122"/>
                <a:ea typeface="微软雅黑" panose="020B0503020204020204" charset="-122"/>
                <a:cs typeface="微软雅黑" panose="020B0503020204020204" charset="-122"/>
              </a:rPr>
              <a:t>  </a:t>
            </a:r>
            <a:endParaRPr lang="en-US" sz="2000" spc="4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40" dirty="0">
                <a:latin typeface="微软雅黑" panose="020B0503020204020204" charset="-122"/>
                <a:ea typeface="微软雅黑" panose="020B0503020204020204" charset="-122"/>
                <a:cs typeface="微软雅黑" panose="020B0503020204020204" charset="-122"/>
              </a:rPr>
              <a:t>C</a:t>
            </a:r>
            <a:r>
              <a:rPr lang="en-US" sz="2000" spc="40" dirty="0">
                <a:latin typeface="微软雅黑" panose="020B0503020204020204" charset="-122"/>
                <a:ea typeface="微软雅黑" panose="020B0503020204020204" charset="-122"/>
                <a:cs typeface="微软雅黑" panose="020B0503020204020204" charset="-122"/>
              </a:rPr>
              <a:t>.</a:t>
            </a:r>
            <a:r>
              <a:rPr lang="zh-CN" altLang="en-US" sz="2000" spc="40" dirty="0">
                <a:latin typeface="微软雅黑" panose="020B0503020204020204" charset="-122"/>
                <a:ea typeface="微软雅黑" panose="020B0503020204020204" charset="-122"/>
                <a:cs typeface="微软雅黑" panose="020B0503020204020204" charset="-122"/>
              </a:rPr>
              <a:t>集体记忆</a:t>
            </a:r>
            <a:r>
              <a:rPr sz="2000" spc="40" dirty="0">
                <a:latin typeface="微软雅黑" panose="020B0503020204020204" charset="-122"/>
                <a:ea typeface="微软雅黑" panose="020B0503020204020204" charset="-122"/>
                <a:cs typeface="微软雅黑" panose="020B0503020204020204" charset="-122"/>
              </a:rPr>
              <a:t>  </a:t>
            </a:r>
            <a:endParaRPr lang="en-US" sz="2000" spc="4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13" dirty="0">
                <a:latin typeface="微软雅黑" panose="020B0503020204020204" charset="-122"/>
                <a:ea typeface="微软雅黑" panose="020B0503020204020204" charset="-122"/>
                <a:cs typeface="微软雅黑" panose="020B0503020204020204" charset="-122"/>
              </a:rPr>
              <a:t>D</a:t>
            </a:r>
            <a:r>
              <a:rPr lang="en-US" sz="2000" spc="40" dirty="0">
                <a:latin typeface="微软雅黑" panose="020B0503020204020204" charset="-122"/>
                <a:ea typeface="微软雅黑" panose="020B0503020204020204" charset="-122"/>
                <a:cs typeface="微软雅黑" panose="020B0503020204020204" charset="-122"/>
              </a:rPr>
              <a:t>.</a:t>
            </a:r>
            <a:r>
              <a:rPr lang="zh-CN" altLang="en-US" sz="2000" spc="40" dirty="0">
                <a:latin typeface="微软雅黑" panose="020B0503020204020204" charset="-122"/>
                <a:ea typeface="微软雅黑" panose="020B0503020204020204" charset="-122"/>
                <a:cs typeface="微软雅黑" panose="020B0503020204020204" charset="-122"/>
              </a:rPr>
              <a:t>文化传承</a:t>
            </a:r>
            <a:endParaRPr sz="20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36639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69381404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3490" y="1781120"/>
            <a:ext cx="9839592" cy="3352713"/>
          </a:xfrm>
          <a:prstGeom prst="rect">
            <a:avLst/>
          </a:prstGeom>
        </p:spPr>
        <p:txBody>
          <a:bodyPr vert="horz" wrap="square" lIns="0" tIns="0" rIns="0" bIns="0" rtlCol="0">
            <a:spAutoFit/>
          </a:bodyPr>
          <a:lstStyle/>
          <a:p>
            <a:pPr marL="17145">
              <a:lnSpc>
                <a:spcPct val="150000"/>
              </a:lnSpc>
            </a:pPr>
            <a:r>
              <a:rPr lang="en-US" altLang="zh-CN" sz="2400" spc="47" dirty="0">
                <a:latin typeface="微软雅黑" panose="020B0503020204020204" charset="-122"/>
                <a:ea typeface="微软雅黑" panose="020B0503020204020204" charset="-122"/>
                <a:cs typeface="微软雅黑" panose="020B0503020204020204" charset="-122"/>
              </a:rPr>
              <a:t>1</a:t>
            </a:r>
            <a:r>
              <a:rPr lang="zh-CN" altLang="en-US" sz="2400" spc="47" dirty="0">
                <a:latin typeface="微软雅黑" panose="020B0503020204020204" charset="-122"/>
                <a:ea typeface="微软雅黑" panose="020B0503020204020204" charset="-122"/>
                <a:cs typeface="微软雅黑" panose="020B0503020204020204" charset="-122"/>
              </a:rPr>
              <a:t>、神话，它既是一种经典性的文学体裁，也是远古人类的知识体系和信仰体系。但是它总是以特定</a:t>
            </a:r>
            <a:r>
              <a:rPr lang="zh-CN" altLang="en-US" sz="2400" u="sng" spc="47" dirty="0">
                <a:latin typeface="微软雅黑" panose="020B0503020204020204" charset="-122"/>
                <a:ea typeface="微软雅黑" panose="020B0503020204020204" charset="-122"/>
                <a:cs typeface="微软雅黑" panose="020B0503020204020204" charset="-122"/>
              </a:rPr>
              <a:t>        </a:t>
            </a:r>
            <a:r>
              <a:rPr lang="zh-CN" altLang="en-US" sz="2400" spc="47" dirty="0">
                <a:latin typeface="微软雅黑" panose="020B0503020204020204" charset="-122"/>
                <a:ea typeface="微软雅黑" panose="020B0503020204020204" charset="-122"/>
                <a:cs typeface="微软雅黑" panose="020B0503020204020204" charset="-122"/>
              </a:rPr>
              <a:t>为内核并为其服务。</a:t>
            </a:r>
            <a:r>
              <a:rPr lang="en-US" altLang="zh-CN" sz="2600" b="1" spc="40" dirty="0" smtClean="0">
                <a:latin typeface="微软雅黑" panose="020B0503020204020204" charset="-122"/>
                <a:cs typeface="微软雅黑" panose="020B0503020204020204" charset="-122"/>
              </a:rPr>
              <a:t>【</a:t>
            </a:r>
            <a:r>
              <a:rPr lang="hu-HU" altLang="zh-CN" sz="2800" spc="33" dirty="0" smtClean="0">
                <a:solidFill>
                  <a:srgbClr val="FF0000"/>
                </a:solidFill>
                <a:latin typeface="微软雅黑" panose="020B0503020204020204" charset="-122"/>
                <a:ea typeface="微软雅黑" panose="020B0503020204020204" charset="-122"/>
                <a:cs typeface="微软雅黑" panose="020B0503020204020204" charset="-122"/>
              </a:rPr>
              <a:t> A </a:t>
            </a:r>
            <a:r>
              <a:rPr lang="en-US" altLang="zh-CN" sz="2600" b="1" spc="40" dirty="0" smtClean="0">
                <a:latin typeface="微软雅黑" panose="020B0503020204020204" charset="-122"/>
                <a:cs typeface="微软雅黑" panose="020B0503020204020204" charset="-122"/>
              </a:rPr>
              <a:t>】</a:t>
            </a:r>
            <a:endParaRPr sz="2600" dirty="0">
              <a:latin typeface="微软雅黑" panose="020B0503020204020204" charset="-122"/>
              <a:cs typeface="微软雅黑" panose="020B0503020204020204" charset="-122"/>
            </a:endParaRPr>
          </a:p>
          <a:p>
            <a:pPr marL="606425" marR="4765675" algn="just">
              <a:lnSpc>
                <a:spcPct val="154000"/>
              </a:lnSpc>
              <a:spcBef>
                <a:spcPts val="480"/>
              </a:spcBef>
            </a:pPr>
            <a:r>
              <a:rPr sz="2000" spc="33" dirty="0">
                <a:solidFill>
                  <a:srgbClr val="FF0000"/>
                </a:solidFill>
                <a:latin typeface="微软雅黑" panose="020B0503020204020204" charset="-122"/>
                <a:ea typeface="微软雅黑" panose="020B0503020204020204" charset="-122"/>
                <a:cs typeface="微软雅黑" panose="020B0503020204020204" charset="-122"/>
              </a:rPr>
              <a:t>A</a:t>
            </a:r>
            <a:r>
              <a:rPr lang="en-US" sz="2000" spc="33"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spc="33" dirty="0">
                <a:solidFill>
                  <a:srgbClr val="FF0000"/>
                </a:solidFill>
                <a:latin typeface="微软雅黑" panose="020B0503020204020204" charset="-122"/>
                <a:ea typeface="微软雅黑" panose="020B0503020204020204" charset="-122"/>
                <a:cs typeface="微软雅黑" panose="020B0503020204020204" charset="-122"/>
              </a:rPr>
              <a:t>宗教信仰</a:t>
            </a:r>
            <a:r>
              <a:rPr sz="2000" spc="33" dirty="0">
                <a:solidFill>
                  <a:srgbClr val="FF0000"/>
                </a:solidFill>
                <a:latin typeface="微软雅黑" panose="020B0503020204020204" charset="-122"/>
                <a:ea typeface="微软雅黑" panose="020B0503020204020204" charset="-122"/>
                <a:cs typeface="微软雅黑" panose="020B0503020204020204" charset="-122"/>
              </a:rPr>
              <a:t>  </a:t>
            </a:r>
            <a:endParaRPr lang="en-US" sz="2000" spc="33" dirty="0">
              <a:solidFill>
                <a:srgbClr val="FF0000"/>
              </a:solidFill>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40" dirty="0">
                <a:latin typeface="微软雅黑" panose="020B0503020204020204" charset="-122"/>
                <a:ea typeface="微软雅黑" panose="020B0503020204020204" charset="-122"/>
                <a:cs typeface="微软雅黑" panose="020B0503020204020204" charset="-122"/>
              </a:rPr>
              <a:t>B</a:t>
            </a:r>
            <a:r>
              <a:rPr lang="en-US" sz="2000" spc="40" dirty="0">
                <a:latin typeface="微软雅黑" panose="020B0503020204020204" charset="-122"/>
                <a:ea typeface="微软雅黑" panose="020B0503020204020204" charset="-122"/>
                <a:cs typeface="微软雅黑" panose="020B0503020204020204" charset="-122"/>
              </a:rPr>
              <a:t>.</a:t>
            </a:r>
            <a:r>
              <a:rPr lang="zh-CN" altLang="en-US" sz="2000" spc="40" dirty="0">
                <a:latin typeface="微软雅黑" panose="020B0503020204020204" charset="-122"/>
                <a:ea typeface="微软雅黑" panose="020B0503020204020204" charset="-122"/>
                <a:cs typeface="微软雅黑" panose="020B0503020204020204" charset="-122"/>
              </a:rPr>
              <a:t>神圣叙事</a:t>
            </a:r>
            <a:r>
              <a:rPr sz="2000" spc="40" dirty="0">
                <a:latin typeface="微软雅黑" panose="020B0503020204020204" charset="-122"/>
                <a:ea typeface="微软雅黑" panose="020B0503020204020204" charset="-122"/>
                <a:cs typeface="微软雅黑" panose="020B0503020204020204" charset="-122"/>
              </a:rPr>
              <a:t>  </a:t>
            </a:r>
            <a:endParaRPr lang="en-US" sz="2000" spc="4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40" dirty="0">
                <a:latin typeface="微软雅黑" panose="020B0503020204020204" charset="-122"/>
                <a:ea typeface="微软雅黑" panose="020B0503020204020204" charset="-122"/>
                <a:cs typeface="微软雅黑" panose="020B0503020204020204" charset="-122"/>
              </a:rPr>
              <a:t>C</a:t>
            </a:r>
            <a:r>
              <a:rPr lang="en-US" sz="2000" spc="40" dirty="0">
                <a:latin typeface="微软雅黑" panose="020B0503020204020204" charset="-122"/>
                <a:ea typeface="微软雅黑" panose="020B0503020204020204" charset="-122"/>
                <a:cs typeface="微软雅黑" panose="020B0503020204020204" charset="-122"/>
              </a:rPr>
              <a:t>.</a:t>
            </a:r>
            <a:r>
              <a:rPr lang="zh-CN" altLang="en-US" sz="2000" spc="40" dirty="0">
                <a:latin typeface="微软雅黑" panose="020B0503020204020204" charset="-122"/>
                <a:ea typeface="微软雅黑" panose="020B0503020204020204" charset="-122"/>
                <a:cs typeface="微软雅黑" panose="020B0503020204020204" charset="-122"/>
              </a:rPr>
              <a:t>集体记忆</a:t>
            </a:r>
            <a:r>
              <a:rPr sz="2000" spc="40" dirty="0">
                <a:latin typeface="微软雅黑" panose="020B0503020204020204" charset="-122"/>
                <a:ea typeface="微软雅黑" panose="020B0503020204020204" charset="-122"/>
                <a:cs typeface="微软雅黑" panose="020B0503020204020204" charset="-122"/>
              </a:rPr>
              <a:t>  </a:t>
            </a:r>
            <a:endParaRPr lang="en-US" sz="2000" spc="4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13" dirty="0">
                <a:latin typeface="微软雅黑" panose="020B0503020204020204" charset="-122"/>
                <a:ea typeface="微软雅黑" panose="020B0503020204020204" charset="-122"/>
                <a:cs typeface="微软雅黑" panose="020B0503020204020204" charset="-122"/>
              </a:rPr>
              <a:t>D</a:t>
            </a:r>
            <a:r>
              <a:rPr lang="en-US" sz="2000" spc="40" dirty="0">
                <a:latin typeface="微软雅黑" panose="020B0503020204020204" charset="-122"/>
                <a:ea typeface="微软雅黑" panose="020B0503020204020204" charset="-122"/>
                <a:cs typeface="微软雅黑" panose="020B0503020204020204" charset="-122"/>
              </a:rPr>
              <a:t>.</a:t>
            </a:r>
            <a:r>
              <a:rPr lang="zh-CN" altLang="en-US" sz="2000" spc="40" dirty="0">
                <a:latin typeface="微软雅黑" panose="020B0503020204020204" charset="-122"/>
                <a:ea typeface="微软雅黑" panose="020B0503020204020204" charset="-122"/>
                <a:cs typeface="微软雅黑" panose="020B0503020204020204" charset="-122"/>
              </a:rPr>
              <a:t>文化传承</a:t>
            </a:r>
            <a:endParaRPr sz="20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36639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63963163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9704" y="1365082"/>
            <a:ext cx="7988300" cy="3636645"/>
          </a:xfrm>
          <a:prstGeom prst="rect">
            <a:avLst/>
          </a:prstGeom>
        </p:spPr>
        <p:txBody>
          <a:bodyPr vert="horz" wrap="square" lIns="0" tIns="0" rIns="0" bIns="0" rtlCol="0">
            <a:spAutoFit/>
          </a:bodyPr>
          <a:lstStyle/>
          <a:p>
            <a:pPr marL="17145"/>
            <a:r>
              <a:rPr lang="en-US" sz="2400" spc="47" dirty="0" err="1">
                <a:latin typeface="微软雅黑" panose="020B0503020204020204" charset="-122"/>
                <a:ea typeface="微软雅黑" panose="020B0503020204020204" charset="-122"/>
                <a:cs typeface="微软雅黑" panose="020B0503020204020204" charset="-122"/>
              </a:rPr>
              <a:t>2</a:t>
            </a:r>
            <a:r>
              <a:rPr lang="zh-CN" altLang="en-US" sz="2400" spc="47" dirty="0" err="1">
                <a:latin typeface="微软雅黑" panose="020B0503020204020204" charset="-122"/>
                <a:ea typeface="微软雅黑" panose="020B0503020204020204" charset="-122"/>
                <a:cs typeface="微软雅黑" panose="020B0503020204020204" charset="-122"/>
              </a:rPr>
              <a:t>、</a:t>
            </a:r>
            <a:r>
              <a:rPr sz="2400" spc="47" dirty="0" err="1">
                <a:latin typeface="微软雅黑" panose="020B0503020204020204" charset="-122"/>
                <a:ea typeface="微软雅黑" panose="020B0503020204020204" charset="-122"/>
                <a:cs typeface="微软雅黑" panose="020B0503020204020204" charset="-122"/>
              </a:rPr>
              <a:t>原始人解释天地的形成，日月星辰的出现和运行以</a:t>
            </a:r>
            <a:endParaRPr sz="2400" dirty="0">
              <a:latin typeface="微软雅黑" panose="020B0503020204020204" charset="-122"/>
              <a:ea typeface="微软雅黑" panose="020B0503020204020204" charset="-122"/>
              <a:cs typeface="微软雅黑" panose="020B0503020204020204" charset="-122"/>
            </a:endParaRPr>
          </a:p>
          <a:p>
            <a:pPr>
              <a:spcBef>
                <a:spcPts val="60"/>
              </a:spcBef>
            </a:pPr>
            <a:endParaRPr sz="2400" dirty="0">
              <a:latin typeface="微软雅黑" panose="020B0503020204020204" charset="-122"/>
              <a:ea typeface="微软雅黑" panose="020B0503020204020204" charset="-122"/>
              <a:cs typeface="Times New Roman" panose="02020603050405020304"/>
            </a:endParaRPr>
          </a:p>
          <a:p>
            <a:pPr marL="17145">
              <a:tabLst>
                <a:tab pos="5038725" algn="l"/>
              </a:tabLst>
            </a:pPr>
            <a:r>
              <a:rPr sz="2400" spc="40" dirty="0" err="1">
                <a:latin typeface="微软雅黑" panose="020B0503020204020204" charset="-122"/>
                <a:ea typeface="微软雅黑" panose="020B0503020204020204" charset="-122"/>
                <a:cs typeface="微软雅黑" panose="020B0503020204020204" charset="-122"/>
              </a:rPr>
              <a:t>及其他自然现象起源的神话是</a:t>
            </a:r>
            <a:r>
              <a:rPr lang="en-US" altLang="zh-CN" sz="2400" spc="40" dirty="0">
                <a:latin typeface="微软雅黑" panose="020B0503020204020204" charset="-122"/>
                <a:ea typeface="微软雅黑" panose="020B0503020204020204" charset="-122"/>
                <a:cs typeface="微软雅黑" panose="020B0503020204020204" charset="-122"/>
              </a:rPr>
              <a:t>【】</a:t>
            </a:r>
            <a:endParaRPr sz="240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400" spc="33" dirty="0" err="1">
                <a:latin typeface="微软雅黑" panose="020B0503020204020204" charset="-122"/>
                <a:ea typeface="微软雅黑" panose="020B0503020204020204" charset="-122"/>
                <a:cs typeface="微软雅黑" panose="020B0503020204020204" charset="-122"/>
              </a:rPr>
              <a:t>A</a:t>
            </a:r>
            <a:r>
              <a:rPr lang="en-US" sz="2400" spc="33" dirty="0" err="1">
                <a:latin typeface="微软雅黑" panose="020B0503020204020204" charset="-122"/>
                <a:ea typeface="微软雅黑" panose="020B0503020204020204" charset="-122"/>
                <a:cs typeface="微软雅黑" panose="020B0503020204020204" charset="-122"/>
              </a:rPr>
              <a:t>.</a:t>
            </a:r>
            <a:r>
              <a:rPr sz="2400" spc="33" dirty="0" err="1">
                <a:latin typeface="微软雅黑" panose="020B0503020204020204" charset="-122"/>
                <a:ea typeface="微软雅黑" panose="020B0503020204020204" charset="-122"/>
                <a:cs typeface="微软雅黑" panose="020B0503020204020204" charset="-122"/>
              </a:rPr>
              <a:t>人类起源神话</a:t>
            </a:r>
            <a:r>
              <a:rPr sz="2400" spc="33" dirty="0">
                <a:latin typeface="微软雅黑" panose="020B0503020204020204" charset="-122"/>
                <a:ea typeface="微软雅黑" panose="020B0503020204020204" charset="-122"/>
                <a:cs typeface="微软雅黑" panose="020B0503020204020204" charset="-122"/>
              </a:rPr>
              <a:t>  </a:t>
            </a:r>
            <a:endParaRPr lang="en-US" sz="2800" spc="33"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400" spc="40" dirty="0" err="1">
                <a:latin typeface="微软雅黑" panose="020B0503020204020204" charset="-122"/>
                <a:ea typeface="微软雅黑" panose="020B0503020204020204" charset="-122"/>
                <a:cs typeface="微软雅黑" panose="020B0503020204020204" charset="-122"/>
              </a:rPr>
              <a:t>B</a:t>
            </a:r>
            <a:r>
              <a:rPr lang="en-US" sz="2400" spc="40" dirty="0" err="1">
                <a:latin typeface="微软雅黑" panose="020B0503020204020204" charset="-122"/>
                <a:ea typeface="微软雅黑" panose="020B0503020204020204" charset="-122"/>
                <a:cs typeface="微软雅黑" panose="020B0503020204020204" charset="-122"/>
              </a:rPr>
              <a:t>.</a:t>
            </a:r>
            <a:r>
              <a:rPr sz="2400" spc="40" dirty="0" err="1">
                <a:latin typeface="微软雅黑" panose="020B0503020204020204" charset="-122"/>
                <a:ea typeface="微软雅黑" panose="020B0503020204020204" charset="-122"/>
                <a:cs typeface="微软雅黑" panose="020B0503020204020204" charset="-122"/>
              </a:rPr>
              <a:t>宇宙起源神话</a:t>
            </a:r>
            <a:r>
              <a:rPr sz="2400" spc="40" dirty="0">
                <a:latin typeface="微软雅黑" panose="020B0503020204020204" charset="-122"/>
                <a:ea typeface="微软雅黑" panose="020B0503020204020204" charset="-122"/>
                <a:cs typeface="微软雅黑" panose="020B0503020204020204" charset="-122"/>
              </a:rPr>
              <a:t> </a:t>
            </a:r>
            <a:endParaRPr lang="en-US" sz="2800" spc="4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400" spc="40" dirty="0" err="1">
                <a:latin typeface="微软雅黑" panose="020B0503020204020204" charset="-122"/>
                <a:ea typeface="微软雅黑" panose="020B0503020204020204" charset="-122"/>
                <a:cs typeface="微软雅黑" panose="020B0503020204020204" charset="-122"/>
              </a:rPr>
              <a:t>C</a:t>
            </a:r>
            <a:r>
              <a:rPr lang="en-US" sz="2400" spc="40" dirty="0" err="1">
                <a:latin typeface="微软雅黑" panose="020B0503020204020204" charset="-122"/>
                <a:ea typeface="微软雅黑" panose="020B0503020204020204" charset="-122"/>
                <a:cs typeface="微软雅黑" panose="020B0503020204020204" charset="-122"/>
              </a:rPr>
              <a:t>.</a:t>
            </a:r>
            <a:r>
              <a:rPr sz="2400" spc="40" dirty="0" err="1">
                <a:latin typeface="微软雅黑" panose="020B0503020204020204" charset="-122"/>
                <a:ea typeface="微软雅黑" panose="020B0503020204020204" charset="-122"/>
                <a:cs typeface="微软雅黑" panose="020B0503020204020204" charset="-122"/>
              </a:rPr>
              <a:t>洪水再生神话</a:t>
            </a:r>
            <a:r>
              <a:rPr sz="2400" spc="40" dirty="0">
                <a:latin typeface="微软雅黑" panose="020B0503020204020204" charset="-122"/>
                <a:ea typeface="微软雅黑" panose="020B0503020204020204" charset="-122"/>
                <a:cs typeface="微软雅黑" panose="020B0503020204020204" charset="-122"/>
              </a:rPr>
              <a:t>  </a:t>
            </a:r>
            <a:endParaRPr lang="en-US" sz="2800" spc="4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400" spc="13" dirty="0" err="1">
                <a:latin typeface="微软雅黑" panose="020B0503020204020204" charset="-122"/>
                <a:ea typeface="微软雅黑" panose="020B0503020204020204" charset="-122"/>
                <a:cs typeface="微软雅黑" panose="020B0503020204020204" charset="-122"/>
              </a:rPr>
              <a:t>D</a:t>
            </a:r>
            <a:r>
              <a:rPr lang="en-US" sz="2400" spc="40" dirty="0" err="1">
                <a:latin typeface="微软雅黑" panose="020B0503020204020204" charset="-122"/>
                <a:ea typeface="微软雅黑" panose="020B0503020204020204" charset="-122"/>
                <a:cs typeface="微软雅黑" panose="020B0503020204020204" charset="-122"/>
              </a:rPr>
              <a:t>.</a:t>
            </a:r>
            <a:r>
              <a:rPr sz="2400" spc="40" dirty="0" err="1">
                <a:latin typeface="微软雅黑" panose="020B0503020204020204" charset="-122"/>
                <a:ea typeface="微软雅黑" panose="020B0503020204020204" charset="-122"/>
                <a:cs typeface="微软雅黑" panose="020B0503020204020204" charset="-122"/>
              </a:rPr>
              <a:t>文化文明神话</a:t>
            </a: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140916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562" y="1473623"/>
            <a:ext cx="11049205" cy="1384995"/>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rPr>
              <a:t>       </a:t>
            </a:r>
            <a:r>
              <a:rPr lang="zh-CN" altLang="en-US" sz="2800" dirty="0">
                <a:latin typeface="微软雅黑" panose="020B0503020204020204" charset="-122"/>
                <a:ea typeface="微软雅黑" panose="020B0503020204020204" charset="-122"/>
              </a:rPr>
              <a:t>通过在创作者、流传形式、内容和思想倾向方面的差异，我们将文学分为</a:t>
            </a:r>
            <a:r>
              <a:rPr lang="zh-CN" altLang="en-US" sz="2800" dirty="0" smtClean="0">
                <a:latin typeface="微软雅黑" panose="020B0503020204020204" charset="-122"/>
                <a:ea typeface="微软雅黑" panose="020B0503020204020204" charset="-122"/>
              </a:rPr>
              <a:t>：</a:t>
            </a:r>
            <a:r>
              <a:rPr lang="zh-CN" altLang="en-US" sz="2800" dirty="0" smtClean="0">
                <a:solidFill>
                  <a:srgbClr val="C00000"/>
                </a:solidFill>
                <a:latin typeface="微软雅黑" panose="020B0503020204020204" charset="-122"/>
                <a:ea typeface="微软雅黑" panose="020B0503020204020204" charset="-122"/>
              </a:rPr>
              <a:t>（作家文学）／（通俗文学 ）／（民间文学）</a:t>
            </a:r>
            <a:r>
              <a:rPr lang="zh-CN" altLang="en-US" sz="2800" dirty="0" smtClean="0">
                <a:solidFill>
                  <a:srgbClr val="FF0000"/>
                </a:solidFill>
                <a:latin typeface="微软雅黑" panose="020B0503020204020204" charset="-122"/>
                <a:ea typeface="微软雅黑" panose="020B0503020204020204" charset="-122"/>
              </a:rPr>
              <a:t>。</a:t>
            </a:r>
            <a:endParaRPr lang="zh-CN" altLang="en-US" sz="2800" dirty="0">
              <a:solidFill>
                <a:srgbClr val="FF0000"/>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53" y="3256461"/>
            <a:ext cx="3108098" cy="305271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7" y="3256460"/>
            <a:ext cx="2790496" cy="305271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630" y="3256460"/>
            <a:ext cx="2848959" cy="3052712"/>
          </a:xfrm>
          <a:prstGeom prst="rect">
            <a:avLst/>
          </a:prstGeom>
        </p:spPr>
      </p:pic>
      <p:sp>
        <p:nvSpPr>
          <p:cNvPr id="4" name="文本框 3"/>
          <p:cNvSpPr txBox="1"/>
          <p:nvPr/>
        </p:nvSpPr>
        <p:spPr>
          <a:xfrm>
            <a:off x="499469" y="332006"/>
            <a:ext cx="3820740"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1.1.2</a:t>
            </a:r>
            <a:r>
              <a:rPr lang="zh-CN" altLang="en-US" sz="2800" b="1" dirty="0">
                <a:solidFill>
                  <a:srgbClr val="0070C0"/>
                </a:solidFill>
                <a:latin typeface="微软雅黑" panose="020B0503020204020204" charset="-122"/>
                <a:ea typeface="微软雅黑" panose="020B0503020204020204" charset="-122"/>
              </a:rPr>
              <a:t> </a:t>
            </a:r>
            <a:r>
              <a:rPr lang="zh-CN" altLang="en-US" sz="2800" b="1" dirty="0">
                <a:solidFill>
                  <a:srgbClr val="0070C0"/>
                </a:solidFill>
                <a:effectLst/>
                <a:latin typeface="微软雅黑" panose="020B0503020204020204" charset="-122"/>
                <a:ea typeface="微软雅黑" panose="020B0503020204020204" charset="-122"/>
              </a:rPr>
              <a:t>民间文学的范围  </a:t>
            </a:r>
            <a:r>
              <a:rPr lang="zh-CN" altLang="en-US" sz="2800" dirty="0">
                <a:solidFill>
                  <a:schemeClr val="tx1"/>
                </a:solidFill>
                <a:latin typeface="微软雅黑" panose="020B0503020204020204" charset="-122"/>
                <a:ea typeface="微软雅黑" panose="020B0503020204020204" charset="-122"/>
              </a:rPr>
              <a:t> </a:t>
            </a:r>
            <a:endParaRPr lang="zh-CN" altLang="en-US" sz="2800" dirty="0">
              <a:solidFill>
                <a:srgbClr val="C00000"/>
              </a:solidFill>
              <a:latin typeface="微软雅黑" panose="020B0503020204020204" charset="-122"/>
              <a:ea typeface="微软雅黑" panose="020B0503020204020204" charset="-122"/>
            </a:endParaRPr>
          </a:p>
        </p:txBody>
      </p:sp>
      <p:sp>
        <p:nvSpPr>
          <p:cNvPr id="7" name="五边形 6"/>
          <p:cNvSpPr/>
          <p:nvPr/>
        </p:nvSpPr>
        <p:spPr>
          <a:xfrm flipH="1">
            <a:off x="4430929" y="39989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判断</a:t>
            </a:r>
          </a:p>
        </p:txBody>
      </p:sp>
      <p:pic>
        <p:nvPicPr>
          <p:cNvPr id="8" name="图片 7"/>
          <p:cNvPicPr>
            <a:picLocks noChangeAspect="1"/>
          </p:cNvPicPr>
          <p:nvPr/>
        </p:nvPicPr>
        <p:blipFill>
          <a:blip r:embed="rId6"/>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56403208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354" y="1461602"/>
            <a:ext cx="7988300" cy="3636645"/>
          </a:xfrm>
          <a:prstGeom prst="rect">
            <a:avLst/>
          </a:prstGeom>
        </p:spPr>
        <p:txBody>
          <a:bodyPr vert="horz" wrap="square" lIns="0" tIns="0" rIns="0" bIns="0" rtlCol="0">
            <a:spAutoFit/>
          </a:bodyPr>
          <a:lstStyle/>
          <a:p>
            <a:pPr marL="17145"/>
            <a:r>
              <a:rPr sz="2400" spc="47" dirty="0" err="1">
                <a:latin typeface="微软雅黑" panose="020B0503020204020204" charset="-122"/>
                <a:ea typeface="微软雅黑" panose="020B0503020204020204" charset="-122"/>
                <a:cs typeface="微软雅黑" panose="020B0503020204020204" charset="-122"/>
              </a:rPr>
              <a:t>原始人解释天地的形成，日月星辰的出现和运行以</a:t>
            </a:r>
            <a:endParaRPr sz="2400" dirty="0">
              <a:latin typeface="微软雅黑" panose="020B0503020204020204" charset="-122"/>
              <a:ea typeface="微软雅黑" panose="020B0503020204020204" charset="-122"/>
              <a:cs typeface="微软雅黑" panose="020B0503020204020204" charset="-122"/>
            </a:endParaRPr>
          </a:p>
          <a:p>
            <a:pPr>
              <a:spcBef>
                <a:spcPts val="60"/>
              </a:spcBef>
            </a:pPr>
            <a:endParaRPr sz="2400" dirty="0">
              <a:latin typeface="微软雅黑" panose="020B0503020204020204" charset="-122"/>
              <a:ea typeface="微软雅黑" panose="020B0503020204020204" charset="-122"/>
              <a:cs typeface="Times New Roman" panose="02020603050405020304"/>
            </a:endParaRPr>
          </a:p>
          <a:p>
            <a:pPr marL="17145">
              <a:tabLst>
                <a:tab pos="5038725" algn="l"/>
              </a:tabLst>
            </a:pPr>
            <a:r>
              <a:rPr sz="2400" spc="40" dirty="0" err="1">
                <a:latin typeface="微软雅黑" panose="020B0503020204020204" charset="-122"/>
                <a:ea typeface="微软雅黑" panose="020B0503020204020204" charset="-122"/>
                <a:cs typeface="微软雅黑" panose="020B0503020204020204" charset="-122"/>
              </a:rPr>
              <a:t>及其他自然现象起源的神话是</a:t>
            </a:r>
            <a:r>
              <a:rPr lang="en-US" altLang="zh-CN" sz="2400" spc="40" dirty="0" err="1">
                <a:latin typeface="微软雅黑" panose="020B0503020204020204" charset="-122"/>
                <a:ea typeface="微软雅黑" panose="020B0503020204020204" charset="-122"/>
                <a:cs typeface="微软雅黑" panose="020B0503020204020204" charset="-122"/>
              </a:rPr>
              <a:t>【</a:t>
            </a:r>
            <a:r>
              <a:rPr lang="en-US" altLang="zh-CN" sz="2400" b="1" spc="40" dirty="0" err="1">
                <a:solidFill>
                  <a:srgbClr val="C00000"/>
                </a:solidFill>
                <a:latin typeface="微软雅黑" panose="020B0503020204020204" charset="-122"/>
                <a:ea typeface="微软雅黑" panose="020B0503020204020204" charset="-122"/>
                <a:cs typeface="微软雅黑" panose="020B0503020204020204" charset="-122"/>
              </a:rPr>
              <a:t>B</a:t>
            </a:r>
            <a:r>
              <a:rPr lang="en-US" altLang="zh-CN" sz="2400" spc="40" dirty="0">
                <a:latin typeface="微软雅黑" panose="020B0503020204020204" charset="-122"/>
                <a:ea typeface="微软雅黑" panose="020B0503020204020204" charset="-122"/>
                <a:cs typeface="微软雅黑" panose="020B0503020204020204" charset="-122"/>
              </a:rPr>
              <a:t>】</a:t>
            </a:r>
            <a:endParaRPr sz="240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400" spc="33" dirty="0" err="1">
                <a:latin typeface="微软雅黑" panose="020B0503020204020204" charset="-122"/>
                <a:ea typeface="微软雅黑" panose="020B0503020204020204" charset="-122"/>
                <a:cs typeface="微软雅黑" panose="020B0503020204020204" charset="-122"/>
              </a:rPr>
              <a:t>A</a:t>
            </a:r>
            <a:r>
              <a:rPr lang="en-US" sz="2400" spc="33" dirty="0" err="1">
                <a:latin typeface="微软雅黑" panose="020B0503020204020204" charset="-122"/>
                <a:ea typeface="微软雅黑" panose="020B0503020204020204" charset="-122"/>
                <a:cs typeface="微软雅黑" panose="020B0503020204020204" charset="-122"/>
              </a:rPr>
              <a:t>.</a:t>
            </a:r>
            <a:r>
              <a:rPr sz="2400" spc="33" dirty="0" err="1">
                <a:latin typeface="微软雅黑" panose="020B0503020204020204" charset="-122"/>
                <a:ea typeface="微软雅黑" panose="020B0503020204020204" charset="-122"/>
                <a:cs typeface="微软雅黑" panose="020B0503020204020204" charset="-122"/>
              </a:rPr>
              <a:t>人类起源神话</a:t>
            </a:r>
            <a:r>
              <a:rPr sz="2400" spc="33" dirty="0">
                <a:latin typeface="微软雅黑" panose="020B0503020204020204" charset="-122"/>
                <a:ea typeface="微软雅黑" panose="020B0503020204020204" charset="-122"/>
                <a:cs typeface="微软雅黑" panose="020B0503020204020204" charset="-122"/>
              </a:rPr>
              <a:t>  </a:t>
            </a:r>
            <a:endParaRPr lang="en-US" sz="2800" spc="33"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400" b="1" spc="40" dirty="0" err="1">
                <a:solidFill>
                  <a:srgbClr val="FF0000"/>
                </a:solidFill>
                <a:latin typeface="微软雅黑" panose="020B0503020204020204" charset="-122"/>
                <a:ea typeface="微软雅黑" panose="020B0503020204020204" charset="-122"/>
                <a:cs typeface="微软雅黑" panose="020B0503020204020204" charset="-122"/>
              </a:rPr>
              <a:t>B</a:t>
            </a:r>
            <a:r>
              <a:rPr lang="en-US" sz="2400" b="1" spc="40" dirty="0" err="1">
                <a:solidFill>
                  <a:srgbClr val="FF0000"/>
                </a:solidFill>
                <a:latin typeface="微软雅黑" panose="020B0503020204020204" charset="-122"/>
                <a:ea typeface="微软雅黑" panose="020B0503020204020204" charset="-122"/>
                <a:cs typeface="微软雅黑" panose="020B0503020204020204" charset="-122"/>
              </a:rPr>
              <a:t>.</a:t>
            </a:r>
            <a:r>
              <a:rPr sz="2400" b="1" spc="40" dirty="0" err="1">
                <a:solidFill>
                  <a:srgbClr val="FF0000"/>
                </a:solidFill>
                <a:latin typeface="微软雅黑" panose="020B0503020204020204" charset="-122"/>
                <a:ea typeface="微软雅黑" panose="020B0503020204020204" charset="-122"/>
                <a:cs typeface="微软雅黑" panose="020B0503020204020204" charset="-122"/>
              </a:rPr>
              <a:t>宇宙起源神话</a:t>
            </a:r>
            <a:r>
              <a:rPr sz="2400" b="1" spc="40" dirty="0">
                <a:solidFill>
                  <a:srgbClr val="FF0000"/>
                </a:solidFill>
                <a:latin typeface="微软雅黑" panose="020B0503020204020204" charset="-122"/>
                <a:ea typeface="微软雅黑" panose="020B0503020204020204" charset="-122"/>
                <a:cs typeface="微软雅黑" panose="020B0503020204020204" charset="-122"/>
              </a:rPr>
              <a:t> </a:t>
            </a:r>
            <a:endParaRPr lang="en-US" sz="2800" b="1" spc="40" dirty="0">
              <a:solidFill>
                <a:srgbClr val="FF0000"/>
              </a:solidFill>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400" spc="40" dirty="0" err="1">
                <a:latin typeface="微软雅黑" panose="020B0503020204020204" charset="-122"/>
                <a:ea typeface="微软雅黑" panose="020B0503020204020204" charset="-122"/>
                <a:cs typeface="微软雅黑" panose="020B0503020204020204" charset="-122"/>
              </a:rPr>
              <a:t>C</a:t>
            </a:r>
            <a:r>
              <a:rPr lang="en-US" sz="2400" spc="40" dirty="0" err="1">
                <a:latin typeface="微软雅黑" panose="020B0503020204020204" charset="-122"/>
                <a:ea typeface="微软雅黑" panose="020B0503020204020204" charset="-122"/>
                <a:cs typeface="微软雅黑" panose="020B0503020204020204" charset="-122"/>
              </a:rPr>
              <a:t>.</a:t>
            </a:r>
            <a:r>
              <a:rPr sz="2400" spc="40" dirty="0" err="1">
                <a:latin typeface="微软雅黑" panose="020B0503020204020204" charset="-122"/>
                <a:ea typeface="微软雅黑" panose="020B0503020204020204" charset="-122"/>
                <a:cs typeface="微软雅黑" panose="020B0503020204020204" charset="-122"/>
              </a:rPr>
              <a:t>洪水再生神话</a:t>
            </a:r>
            <a:r>
              <a:rPr sz="2400" spc="40" dirty="0">
                <a:latin typeface="微软雅黑" panose="020B0503020204020204" charset="-122"/>
                <a:ea typeface="微软雅黑" panose="020B0503020204020204" charset="-122"/>
                <a:cs typeface="微软雅黑" panose="020B0503020204020204" charset="-122"/>
              </a:rPr>
              <a:t>  </a:t>
            </a:r>
            <a:endParaRPr lang="en-US" sz="2800" spc="4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400" spc="13" dirty="0" err="1">
                <a:latin typeface="微软雅黑" panose="020B0503020204020204" charset="-122"/>
                <a:ea typeface="微软雅黑" panose="020B0503020204020204" charset="-122"/>
                <a:cs typeface="微软雅黑" panose="020B0503020204020204" charset="-122"/>
              </a:rPr>
              <a:t>D</a:t>
            </a:r>
            <a:r>
              <a:rPr lang="en-US" sz="2400" spc="40" dirty="0" err="1">
                <a:latin typeface="微软雅黑" panose="020B0503020204020204" charset="-122"/>
                <a:ea typeface="微软雅黑" panose="020B0503020204020204" charset="-122"/>
                <a:cs typeface="微软雅黑" panose="020B0503020204020204" charset="-122"/>
              </a:rPr>
              <a:t>.</a:t>
            </a:r>
            <a:r>
              <a:rPr sz="2400" spc="40" dirty="0" err="1">
                <a:latin typeface="微软雅黑" panose="020B0503020204020204" charset="-122"/>
                <a:ea typeface="微软雅黑" panose="020B0503020204020204" charset="-122"/>
                <a:cs typeface="微软雅黑" panose="020B0503020204020204" charset="-122"/>
              </a:rPr>
              <a:t>文化文明神话</a:t>
            </a: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50061880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3730" y="1450340"/>
            <a:ext cx="8482965" cy="3892550"/>
          </a:xfrm>
          <a:prstGeom prst="rect">
            <a:avLst/>
          </a:prstGeom>
          <a:noFill/>
        </p:spPr>
        <p:txBody>
          <a:bodyPr wrap="square" rtlCol="0" anchor="t">
            <a:spAutoFit/>
          </a:bodyPr>
          <a:lstStyle/>
          <a:p>
            <a:r>
              <a:rPr lang="en-US" altLang="zh-CN" sz="2400">
                <a:latin typeface="微软雅黑" panose="020B0503020204020204" charset="-122"/>
                <a:ea typeface="微软雅黑" panose="020B0503020204020204" charset="-122"/>
              </a:rPr>
              <a:t>    3</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认为自己是“处处用人类学的神话解释法以权衡中国古籍里  的神话材料”的民间文学研究者是  </a:t>
            </a:r>
            <a:r>
              <a:rPr lang="en-US" altLang="zh-CN" sz="2400" spc="40" dirty="0">
                <a:latin typeface="微软雅黑" panose="020B0503020204020204" charset="-122"/>
                <a:ea typeface="微软雅黑" panose="020B0503020204020204" charset="-122"/>
                <a:cs typeface="微软雅黑" panose="020B0503020204020204" charset="-122"/>
                <a:sym typeface="+mn-ea"/>
              </a:rPr>
              <a:t>【 】</a:t>
            </a:r>
            <a:endParaRPr lang="zh-CN" altLang="en-US" sz="2400">
              <a:latin typeface="微软雅黑" panose="020B0503020204020204" charset="-122"/>
              <a:ea typeface="微软雅黑" panose="020B0503020204020204" charset="-122"/>
            </a:endParaRPr>
          </a:p>
          <a:p>
            <a:r>
              <a:rPr lang="zh-CN" altLang="en-US" sz="2400">
                <a:latin typeface="微软雅黑" panose="020B0503020204020204" charset="-122"/>
                <a:ea typeface="微软雅黑" panose="020B0503020204020204" charset="-122"/>
              </a:rPr>
              <a:t>      </a:t>
            </a:r>
          </a:p>
          <a:p>
            <a:r>
              <a:rPr lang="zh-CN" altLang="en-US" sz="2400">
                <a:latin typeface="微软雅黑" panose="020B0503020204020204" charset="-122"/>
                <a:ea typeface="微软雅黑" panose="020B0503020204020204" charset="-122"/>
              </a:rPr>
              <a:t>       </a:t>
            </a:r>
            <a:r>
              <a:rPr sz="2800" spc="33" dirty="0">
                <a:latin typeface="微软雅黑" panose="020B0503020204020204" charset="-122"/>
                <a:ea typeface="微软雅黑" panose="020B0503020204020204" charset="-122"/>
                <a:cs typeface="微软雅黑" panose="020B0503020204020204" charset="-122"/>
                <a:sym typeface="+mn-ea"/>
              </a:rPr>
              <a:t>A.茅盾</a:t>
            </a:r>
          </a:p>
          <a:p>
            <a:pPr marL="606425" marR="4765675" algn="just">
              <a:lnSpc>
                <a:spcPct val="154000"/>
              </a:lnSpc>
              <a:spcBef>
                <a:spcPts val="480"/>
              </a:spcBef>
              <a:buNone/>
            </a:pPr>
            <a:r>
              <a:rPr sz="2400" spc="33" dirty="0">
                <a:latin typeface="微软雅黑" panose="020B0503020204020204" charset="-122"/>
                <a:ea typeface="微软雅黑" panose="020B0503020204020204" charset="-122"/>
                <a:cs typeface="微软雅黑" panose="020B0503020204020204" charset="-122"/>
              </a:rPr>
              <a:t>B.朱自清</a:t>
            </a:r>
          </a:p>
          <a:p>
            <a:pPr marL="606425" marR="4765675" algn="just">
              <a:lnSpc>
                <a:spcPct val="154000"/>
              </a:lnSpc>
              <a:spcBef>
                <a:spcPts val="480"/>
              </a:spcBef>
              <a:buNone/>
            </a:pPr>
            <a:r>
              <a:rPr sz="2800" spc="33" dirty="0">
                <a:latin typeface="微软雅黑" panose="020B0503020204020204" charset="-122"/>
                <a:ea typeface="微软雅黑" panose="020B0503020204020204" charset="-122"/>
                <a:cs typeface="微软雅黑" panose="020B0503020204020204" charset="-122"/>
                <a:sym typeface="+mn-ea"/>
              </a:rPr>
              <a:t>C.周作人</a:t>
            </a:r>
          </a:p>
          <a:p>
            <a:pPr marL="606425" marR="4765675" algn="just">
              <a:lnSpc>
                <a:spcPct val="154000"/>
              </a:lnSpc>
              <a:spcBef>
                <a:spcPts val="480"/>
              </a:spcBef>
              <a:buNone/>
            </a:pPr>
            <a:r>
              <a:rPr sz="2400" spc="33" dirty="0">
                <a:latin typeface="微软雅黑" panose="020B0503020204020204" charset="-122"/>
                <a:ea typeface="微软雅黑" panose="020B0503020204020204" charset="-122"/>
                <a:cs typeface="微软雅黑" panose="020B0503020204020204" charset="-122"/>
              </a:rPr>
              <a:t>D.李大钊</a:t>
            </a:r>
            <a:endParaRPr lang="zh-CN" altLang="en-US" sz="2400" spc="33" dirty="0">
              <a:latin typeface="微软雅黑" panose="020B0503020204020204" charset="-122"/>
              <a:ea typeface="微软雅黑" panose="020B0503020204020204" charset="-122"/>
              <a:cs typeface="微软雅黑" panose="020B0503020204020204" charset="-122"/>
            </a:endParaRPr>
          </a:p>
          <a:p>
            <a:endParaRPr lang="zh-CN" altLang="en-US"/>
          </a:p>
        </p:txBody>
      </p:sp>
      <p:sp>
        <p:nvSpPr>
          <p:cNvPr id="2" name="文本框 1"/>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593603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9760" y="1602105"/>
            <a:ext cx="8482965" cy="4046220"/>
          </a:xfrm>
          <a:prstGeom prst="rect">
            <a:avLst/>
          </a:prstGeom>
          <a:noFill/>
        </p:spPr>
        <p:txBody>
          <a:bodyPr wrap="square" rtlCol="0" anchor="t">
            <a:spAutoFit/>
          </a:bodyPr>
          <a:lstStyle/>
          <a:p>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认为自己是“处处用人类学的神话解释法以权衡中国古籍里  的神话材料”的民间文学研究者是  </a:t>
            </a:r>
            <a:r>
              <a:rPr lang="en-US" altLang="zh-CN" sz="2400" spc="40" dirty="0">
                <a:latin typeface="微软雅黑" panose="020B0503020204020204" charset="-122"/>
                <a:ea typeface="微软雅黑" panose="020B0503020204020204" charset="-122"/>
                <a:cs typeface="微软雅黑" panose="020B0503020204020204" charset="-122"/>
                <a:sym typeface="+mn-ea"/>
              </a:rPr>
              <a:t>【</a:t>
            </a:r>
            <a:r>
              <a:rPr lang="en-US" altLang="zh-CN" sz="2400" spc="40" dirty="0">
                <a:solidFill>
                  <a:srgbClr val="C00000"/>
                </a:solidFill>
                <a:latin typeface="微软雅黑" panose="020B0503020204020204" charset="-122"/>
                <a:ea typeface="微软雅黑" panose="020B0503020204020204" charset="-122"/>
                <a:cs typeface="微软雅黑" panose="020B0503020204020204" charset="-122"/>
                <a:sym typeface="+mn-ea"/>
              </a:rPr>
              <a:t>A</a:t>
            </a:r>
            <a:r>
              <a:rPr lang="en-US" altLang="zh-CN" sz="2400" spc="40" dirty="0">
                <a:latin typeface="微软雅黑" panose="020B0503020204020204" charset="-122"/>
                <a:ea typeface="微软雅黑" panose="020B0503020204020204" charset="-122"/>
                <a:cs typeface="微软雅黑" panose="020B0503020204020204" charset="-122"/>
                <a:sym typeface="+mn-ea"/>
              </a:rPr>
              <a:t> 】</a:t>
            </a:r>
            <a:endParaRPr lang="zh-CN" altLang="en-US" sz="2400">
              <a:latin typeface="微软雅黑" panose="020B0503020204020204" charset="-122"/>
              <a:ea typeface="微软雅黑" panose="020B0503020204020204" charset="-122"/>
            </a:endParaRPr>
          </a:p>
          <a:p>
            <a:r>
              <a:rPr lang="zh-CN" altLang="en-US" sz="2400">
                <a:latin typeface="微软雅黑" panose="020B0503020204020204" charset="-122"/>
                <a:ea typeface="微软雅黑" panose="020B0503020204020204" charset="-122"/>
              </a:rPr>
              <a:t>      </a:t>
            </a:r>
          </a:p>
          <a:p>
            <a:r>
              <a:rPr lang="zh-CN" altLang="en-US" sz="2400">
                <a:latin typeface="微软雅黑" panose="020B0503020204020204" charset="-122"/>
                <a:ea typeface="微软雅黑" panose="020B0503020204020204" charset="-122"/>
              </a:rPr>
              <a:t>     </a:t>
            </a:r>
            <a:r>
              <a:rPr lang="zh-CN" altLang="en-US" sz="2800" b="1">
                <a:solidFill>
                  <a:srgbClr val="FF0000"/>
                </a:solidFill>
                <a:latin typeface="微软雅黑" panose="020B0503020204020204" charset="-122"/>
                <a:ea typeface="微软雅黑" panose="020B0503020204020204" charset="-122"/>
              </a:rPr>
              <a:t>  </a:t>
            </a:r>
            <a:r>
              <a:rPr sz="2400" b="1" spc="33" dirty="0">
                <a:solidFill>
                  <a:srgbClr val="FF0000"/>
                </a:solidFill>
                <a:latin typeface="微软雅黑" panose="020B0503020204020204" charset="-122"/>
                <a:ea typeface="微软雅黑" panose="020B0503020204020204" charset="-122"/>
                <a:cs typeface="微软雅黑" panose="020B0503020204020204" charset="-122"/>
                <a:sym typeface="+mn-ea"/>
              </a:rPr>
              <a:t>A.茅盾</a:t>
            </a:r>
          </a:p>
          <a:p>
            <a:pPr marL="606425" marR="4765675" algn="just">
              <a:lnSpc>
                <a:spcPct val="154000"/>
              </a:lnSpc>
              <a:spcBef>
                <a:spcPts val="480"/>
              </a:spcBef>
              <a:buNone/>
            </a:pPr>
            <a:r>
              <a:rPr sz="2400" spc="33" dirty="0">
                <a:latin typeface="微软雅黑" panose="020B0503020204020204" charset="-122"/>
                <a:ea typeface="微软雅黑" panose="020B0503020204020204" charset="-122"/>
                <a:cs typeface="微软雅黑" panose="020B0503020204020204" charset="-122"/>
              </a:rPr>
              <a:t>B.朱自清</a:t>
            </a:r>
          </a:p>
          <a:p>
            <a:pPr marL="606425" marR="4765675" algn="just">
              <a:lnSpc>
                <a:spcPct val="154000"/>
              </a:lnSpc>
              <a:spcBef>
                <a:spcPts val="480"/>
              </a:spcBef>
              <a:buNone/>
            </a:pPr>
            <a:r>
              <a:rPr sz="2800" spc="33" dirty="0">
                <a:latin typeface="微软雅黑" panose="020B0503020204020204" charset="-122"/>
                <a:ea typeface="微软雅黑" panose="020B0503020204020204" charset="-122"/>
                <a:cs typeface="微软雅黑" panose="020B0503020204020204" charset="-122"/>
                <a:sym typeface="+mn-ea"/>
              </a:rPr>
              <a:t>C.周作人</a:t>
            </a:r>
          </a:p>
          <a:p>
            <a:pPr marL="606425" marR="4765675" algn="just">
              <a:lnSpc>
                <a:spcPct val="154000"/>
              </a:lnSpc>
              <a:spcBef>
                <a:spcPts val="480"/>
              </a:spcBef>
              <a:buNone/>
            </a:pPr>
            <a:r>
              <a:rPr sz="2400" spc="33" dirty="0">
                <a:latin typeface="微软雅黑" panose="020B0503020204020204" charset="-122"/>
                <a:ea typeface="微软雅黑" panose="020B0503020204020204" charset="-122"/>
                <a:cs typeface="微软雅黑" panose="020B0503020204020204" charset="-122"/>
              </a:rPr>
              <a:t>D.李大钊</a:t>
            </a:r>
            <a:endParaRPr lang="zh-CN" altLang="en-US" sz="2800" spc="33" dirty="0">
              <a:latin typeface="微软雅黑" panose="020B0503020204020204" charset="-122"/>
              <a:ea typeface="微软雅黑" panose="020B0503020204020204" charset="-122"/>
              <a:cs typeface="微软雅黑" panose="020B0503020204020204" charset="-122"/>
            </a:endParaRPr>
          </a:p>
          <a:p>
            <a:endParaRPr lang="zh-CN" altLang="en-US" sz="2800" spc="33"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2362003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345" y="1271850"/>
            <a:ext cx="9839592" cy="3323987"/>
          </a:xfrm>
          <a:prstGeom prst="rect">
            <a:avLst/>
          </a:prstGeom>
        </p:spPr>
        <p:txBody>
          <a:bodyPr vert="horz" wrap="square" lIns="0" tIns="0" rIns="0" bIns="0" rtlCol="0">
            <a:spAutoFit/>
          </a:bodyPr>
          <a:lstStyle/>
          <a:p>
            <a:pPr>
              <a:lnSpc>
                <a:spcPct val="150000"/>
              </a:lnSpc>
            </a:pPr>
            <a:r>
              <a:rPr lang="en-US" altLang="zh-CN" sz="2400" spc="47" dirty="0">
                <a:latin typeface="微软雅黑" panose="020B0503020204020204" charset="-122"/>
                <a:ea typeface="微软雅黑" panose="020B0503020204020204" charset="-122"/>
                <a:cs typeface="微软雅黑" panose="020B0503020204020204" charset="-122"/>
              </a:rPr>
              <a:t>4</a:t>
            </a:r>
            <a:r>
              <a:rPr lang="zh-CN" altLang="en-US" sz="2400" spc="47"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Microsoft YaHei" charset="-122"/>
                <a:ea typeface="Microsoft YaHei" charset="-122"/>
                <a:cs typeface="Microsoft YaHei" charset="-122"/>
              </a:rPr>
              <a:t>原始人</a:t>
            </a:r>
            <a:r>
              <a:rPr lang="zh-CN" altLang="en-US" sz="2400" dirty="0">
                <a:latin typeface="Microsoft YaHei" charset="-122"/>
                <a:ea typeface="Microsoft YaHei" charset="-122"/>
                <a:cs typeface="Microsoft YaHei" charset="-122"/>
              </a:rPr>
              <a:t>解释天地的形成，日月星辰的出现和运行以及其他自然现象起源的神话是（ </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人类起源神话 </a:t>
            </a:r>
          </a:p>
          <a:p>
            <a:pPr>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宇宙起源神话 </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洪水再生神话 </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文化文明神话</a:t>
            </a: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0618595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345" y="1271850"/>
            <a:ext cx="9839592" cy="3323987"/>
          </a:xfrm>
          <a:prstGeom prst="rect">
            <a:avLst/>
          </a:prstGeom>
        </p:spPr>
        <p:txBody>
          <a:bodyPr vert="horz" wrap="square" lIns="0" tIns="0" rIns="0" bIns="0" rtlCol="0">
            <a:spAutoFit/>
          </a:bodyPr>
          <a:lstStyle/>
          <a:p>
            <a:pPr>
              <a:lnSpc>
                <a:spcPct val="150000"/>
              </a:lnSpc>
            </a:pPr>
            <a:r>
              <a:rPr lang="en-US" altLang="zh-CN" sz="2400" spc="47" dirty="0">
                <a:latin typeface="微软雅黑" panose="020B0503020204020204" charset="-122"/>
                <a:ea typeface="微软雅黑" panose="020B0503020204020204" charset="-122"/>
                <a:cs typeface="微软雅黑" panose="020B0503020204020204" charset="-122"/>
              </a:rPr>
              <a:t>4</a:t>
            </a:r>
            <a:r>
              <a:rPr lang="zh-CN" altLang="en-US" sz="2400" spc="47"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Microsoft YaHei" charset="-122"/>
                <a:ea typeface="Microsoft YaHei" charset="-122"/>
                <a:cs typeface="Microsoft YaHei" charset="-122"/>
              </a:rPr>
              <a:t>原始人</a:t>
            </a:r>
            <a:r>
              <a:rPr lang="zh-CN" altLang="en-US" sz="2400" dirty="0">
                <a:latin typeface="Microsoft YaHei" charset="-122"/>
                <a:ea typeface="Microsoft YaHei" charset="-122"/>
                <a:cs typeface="Microsoft YaHei" charset="-122"/>
              </a:rPr>
              <a:t>解释天地的形成，日月星辰的出现和运行以及其他自然现象起源的神话是</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 B</a:t>
            </a:r>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人类起源神话 </a:t>
            </a:r>
          </a:p>
          <a:p>
            <a:pPr>
              <a:lnSpc>
                <a:spcPct val="150000"/>
              </a:lnSpc>
            </a:pPr>
            <a:r>
              <a:rPr lang="en-US" altLang="zh-CN" sz="2400" dirty="0">
                <a:solidFill>
                  <a:srgbClr val="C00000"/>
                </a:solidFill>
                <a:latin typeface="Microsoft YaHei" charset="-122"/>
                <a:ea typeface="Microsoft YaHei" charset="-122"/>
                <a:cs typeface="Microsoft YaHei" charset="-122"/>
              </a:rPr>
              <a:t>B:</a:t>
            </a:r>
            <a:r>
              <a:rPr lang="zh-CN" altLang="en-US" sz="2400" dirty="0">
                <a:solidFill>
                  <a:srgbClr val="C00000"/>
                </a:solidFill>
                <a:latin typeface="Microsoft YaHei" charset="-122"/>
                <a:ea typeface="Microsoft YaHei" charset="-122"/>
                <a:cs typeface="Microsoft YaHei" charset="-122"/>
              </a:rPr>
              <a:t>宇宙起源神话 </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洪水再生神话 </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文化文明神话</a:t>
            </a: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8659730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345" y="1271850"/>
            <a:ext cx="9839592" cy="2741295"/>
          </a:xfrm>
          <a:prstGeom prst="rect">
            <a:avLst/>
          </a:prstGeom>
        </p:spPr>
        <p:txBody>
          <a:bodyPr vert="horz" wrap="square" lIns="0" tIns="0" rIns="0" bIns="0" rtlCol="0">
            <a:spAutoFit/>
          </a:bodyPr>
          <a:lstStyle/>
          <a:p>
            <a:pPr marL="17145">
              <a:lnSpc>
                <a:spcPct val="150000"/>
              </a:lnSpc>
            </a:pPr>
            <a:r>
              <a:rPr lang="en-US" altLang="zh-CN" sz="2400" spc="47" dirty="0" smtClean="0">
                <a:latin typeface="微软雅黑" panose="020B0503020204020204" charset="-122"/>
                <a:ea typeface="微软雅黑" panose="020B0503020204020204" charset="-122"/>
                <a:cs typeface="微软雅黑" panose="020B0503020204020204" charset="-122"/>
              </a:rPr>
              <a:t>5</a:t>
            </a:r>
            <a:r>
              <a:rPr lang="zh-CN" altLang="en-US" sz="2400" spc="47" dirty="0" smtClean="0">
                <a:latin typeface="微软雅黑" panose="020B0503020204020204" charset="-122"/>
                <a:ea typeface="微软雅黑" panose="020B0503020204020204" charset="-122"/>
                <a:cs typeface="微软雅黑" panose="020B0503020204020204" charset="-122"/>
              </a:rPr>
              <a:t>、</a:t>
            </a:r>
            <a:r>
              <a:rPr lang="zh-CN" altLang="en-US" sz="2400" spc="47" dirty="0">
                <a:latin typeface="微软雅黑" panose="020B0503020204020204" charset="-122"/>
                <a:ea typeface="微软雅黑" panose="020B0503020204020204" charset="-122"/>
                <a:cs typeface="微软雅黑" panose="020B0503020204020204" charset="-122"/>
              </a:rPr>
              <a:t>18世纪，创立神话哲学并运用哲学的方法研究神话的是</a:t>
            </a:r>
            <a:r>
              <a:rPr lang="en-US" altLang="zh-CN" sz="2600" b="1" spc="40" dirty="0">
                <a:latin typeface="微软雅黑" panose="020B0503020204020204" charset="-122"/>
                <a:cs typeface="微软雅黑" panose="020B0503020204020204" charset="-122"/>
              </a:rPr>
              <a:t>【】</a:t>
            </a:r>
            <a:endParaRPr sz="2600" dirty="0">
              <a:latin typeface="微软雅黑" panose="020B0503020204020204" charset="-122"/>
              <a:cs typeface="微软雅黑" panose="020B0503020204020204" charset="-122"/>
            </a:endParaRPr>
          </a:p>
          <a:p>
            <a:pPr marL="606425" marR="4765675" algn="just">
              <a:lnSpc>
                <a:spcPct val="154000"/>
              </a:lnSpc>
              <a:spcBef>
                <a:spcPts val="480"/>
              </a:spcBef>
            </a:pPr>
            <a:r>
              <a:rPr lang="zh-CN" altLang="en-US" sz="2000" spc="33" dirty="0">
                <a:latin typeface="微软雅黑" panose="020B0503020204020204" charset="-122"/>
                <a:ea typeface="微软雅黑" panose="020B0503020204020204" charset="-122"/>
                <a:cs typeface="微软雅黑" panose="020B0503020204020204" charset="-122"/>
              </a:rPr>
              <a:t>A.马林诺夫斯基</a:t>
            </a:r>
            <a:r>
              <a:rPr sz="2000" spc="33" dirty="0">
                <a:latin typeface="微软雅黑" panose="020B0503020204020204" charset="-122"/>
                <a:ea typeface="微软雅黑" panose="020B0503020204020204" charset="-122"/>
                <a:cs typeface="微软雅黑" panose="020B0503020204020204" charset="-122"/>
              </a:rPr>
              <a:t>  </a:t>
            </a:r>
            <a:endParaRPr lang="en-US" sz="2000" spc="33"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40" dirty="0">
                <a:latin typeface="微软雅黑" panose="020B0503020204020204" charset="-122"/>
                <a:ea typeface="微软雅黑" panose="020B0503020204020204" charset="-122"/>
                <a:cs typeface="微软雅黑" panose="020B0503020204020204" charset="-122"/>
              </a:rPr>
              <a:t>B</a:t>
            </a:r>
            <a:r>
              <a:rPr lang="en-US" sz="2000" spc="40" dirty="0">
                <a:latin typeface="微软雅黑" panose="020B0503020204020204" charset="-122"/>
                <a:ea typeface="微软雅黑" panose="020B0503020204020204" charset="-122"/>
                <a:cs typeface="微软雅黑" panose="020B0503020204020204" charset="-122"/>
              </a:rPr>
              <a:t>.</a:t>
            </a:r>
            <a:r>
              <a:rPr sz="2000" spc="40" dirty="0">
                <a:latin typeface="微软雅黑" panose="020B0503020204020204" charset="-122"/>
                <a:ea typeface="微软雅黑" panose="020B0503020204020204" charset="-122"/>
                <a:cs typeface="微软雅黑" panose="020B0503020204020204" charset="-122"/>
              </a:rPr>
              <a:t> 维柯</a:t>
            </a:r>
          </a:p>
          <a:p>
            <a:pPr marL="606425" marR="4765675" algn="just">
              <a:lnSpc>
                <a:spcPct val="154000"/>
              </a:lnSpc>
              <a:spcBef>
                <a:spcPts val="480"/>
              </a:spcBef>
            </a:pPr>
            <a:r>
              <a:rPr sz="2000" spc="40" dirty="0">
                <a:latin typeface="微软雅黑" panose="020B0503020204020204" charset="-122"/>
                <a:ea typeface="微软雅黑" panose="020B0503020204020204" charset="-122"/>
                <a:cs typeface="微软雅黑" panose="020B0503020204020204" charset="-122"/>
              </a:rPr>
              <a:t>C</a:t>
            </a:r>
            <a:r>
              <a:rPr lang="en-US" sz="2000" spc="40" dirty="0">
                <a:latin typeface="微软雅黑" panose="020B0503020204020204" charset="-122"/>
                <a:ea typeface="微软雅黑" panose="020B0503020204020204" charset="-122"/>
                <a:cs typeface="微软雅黑" panose="020B0503020204020204" charset="-122"/>
              </a:rPr>
              <a:t>.</a:t>
            </a:r>
            <a:r>
              <a:rPr sz="2000" spc="40" dirty="0">
                <a:latin typeface="微软雅黑" panose="020B0503020204020204" charset="-122"/>
                <a:ea typeface="微软雅黑" panose="020B0503020204020204" charset="-122"/>
                <a:cs typeface="微软雅黑" panose="020B0503020204020204" charset="-122"/>
              </a:rPr>
              <a:t> 汤姆斯 </a:t>
            </a:r>
            <a:endParaRPr lang="en-US" sz="2000" spc="4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13" dirty="0">
                <a:latin typeface="微软雅黑" panose="020B0503020204020204" charset="-122"/>
                <a:ea typeface="微软雅黑" panose="020B0503020204020204" charset="-122"/>
                <a:cs typeface="微软雅黑" panose="020B0503020204020204" charset="-122"/>
              </a:rPr>
              <a:t>D</a:t>
            </a:r>
            <a:r>
              <a:rPr lang="en-US" sz="2000" spc="40" dirty="0">
                <a:latin typeface="微软雅黑" panose="020B0503020204020204" charset="-122"/>
                <a:ea typeface="微软雅黑" panose="020B0503020204020204" charset="-122"/>
                <a:cs typeface="微软雅黑" panose="020B0503020204020204" charset="-122"/>
              </a:rPr>
              <a:t>.丁乃通</a:t>
            </a: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8867852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345" y="1271850"/>
            <a:ext cx="9839592" cy="2798715"/>
          </a:xfrm>
          <a:prstGeom prst="rect">
            <a:avLst/>
          </a:prstGeom>
        </p:spPr>
        <p:txBody>
          <a:bodyPr vert="horz" wrap="square" lIns="0" tIns="0" rIns="0" bIns="0" rtlCol="0">
            <a:spAutoFit/>
          </a:bodyPr>
          <a:lstStyle/>
          <a:p>
            <a:pPr marL="17145">
              <a:lnSpc>
                <a:spcPct val="150000"/>
              </a:lnSpc>
            </a:pPr>
            <a:r>
              <a:rPr lang="en-US" altLang="zh-CN" sz="2400" spc="47" dirty="0" smtClean="0">
                <a:latin typeface="微软雅黑" panose="020B0503020204020204" charset="-122"/>
                <a:ea typeface="微软雅黑" panose="020B0503020204020204" charset="-122"/>
                <a:cs typeface="微软雅黑" panose="020B0503020204020204" charset="-122"/>
              </a:rPr>
              <a:t>5</a:t>
            </a:r>
            <a:r>
              <a:rPr lang="zh-CN" altLang="en-US" sz="2400" spc="47" dirty="0" smtClean="0">
                <a:latin typeface="微软雅黑" panose="020B0503020204020204" charset="-122"/>
                <a:ea typeface="微软雅黑" panose="020B0503020204020204" charset="-122"/>
                <a:cs typeface="微软雅黑" panose="020B0503020204020204" charset="-122"/>
              </a:rPr>
              <a:t>、</a:t>
            </a:r>
            <a:r>
              <a:rPr lang="zh-CN" altLang="en-US" sz="2400" spc="47" dirty="0">
                <a:latin typeface="微软雅黑" panose="020B0503020204020204" charset="-122"/>
                <a:ea typeface="微软雅黑" panose="020B0503020204020204" charset="-122"/>
                <a:cs typeface="微软雅黑" panose="020B0503020204020204" charset="-122"/>
              </a:rPr>
              <a:t>18世纪，创立神话哲学并运用哲学的方法研究神话的是</a:t>
            </a:r>
            <a:r>
              <a:rPr lang="en-US" altLang="zh-CN" sz="2600" b="1" spc="40" dirty="0" smtClean="0">
                <a:latin typeface="微软雅黑" panose="020B0503020204020204" charset="-122"/>
                <a:cs typeface="微软雅黑" panose="020B0503020204020204" charset="-122"/>
              </a:rPr>
              <a:t>【</a:t>
            </a:r>
            <a:r>
              <a:rPr lang="it-IT" altLang="zh-CN" sz="2800" spc="40" dirty="0" smtClean="0">
                <a:solidFill>
                  <a:srgbClr val="C00000"/>
                </a:solidFill>
                <a:latin typeface="微软雅黑" panose="020B0503020204020204" charset="-122"/>
                <a:ea typeface="微软雅黑" panose="020B0503020204020204" charset="-122"/>
                <a:cs typeface="微软雅黑" panose="020B0503020204020204" charset="-122"/>
              </a:rPr>
              <a:t> B </a:t>
            </a:r>
            <a:r>
              <a:rPr lang="en-US" altLang="zh-CN" sz="2600" b="1" spc="40" dirty="0" smtClean="0">
                <a:latin typeface="微软雅黑" panose="020B0503020204020204" charset="-122"/>
                <a:cs typeface="微软雅黑" panose="020B0503020204020204" charset="-122"/>
              </a:rPr>
              <a:t>】</a:t>
            </a:r>
            <a:endParaRPr sz="2600" dirty="0">
              <a:latin typeface="微软雅黑" panose="020B0503020204020204" charset="-122"/>
              <a:cs typeface="微软雅黑" panose="020B0503020204020204" charset="-122"/>
            </a:endParaRPr>
          </a:p>
          <a:p>
            <a:pPr marL="606425" marR="4765675" algn="just">
              <a:lnSpc>
                <a:spcPct val="154000"/>
              </a:lnSpc>
              <a:spcBef>
                <a:spcPts val="480"/>
              </a:spcBef>
            </a:pPr>
            <a:r>
              <a:rPr lang="zh-CN" altLang="en-US" sz="2000" spc="33" dirty="0">
                <a:latin typeface="微软雅黑" panose="020B0503020204020204" charset="-122"/>
                <a:ea typeface="微软雅黑" panose="020B0503020204020204" charset="-122"/>
                <a:cs typeface="微软雅黑" panose="020B0503020204020204" charset="-122"/>
              </a:rPr>
              <a:t>A.马林诺夫斯基</a:t>
            </a:r>
            <a:r>
              <a:rPr sz="2000" spc="33" dirty="0">
                <a:latin typeface="微软雅黑" panose="020B0503020204020204" charset="-122"/>
                <a:ea typeface="微软雅黑" panose="020B0503020204020204" charset="-122"/>
                <a:cs typeface="微软雅黑" panose="020B0503020204020204" charset="-122"/>
              </a:rPr>
              <a:t>  </a:t>
            </a:r>
            <a:endParaRPr lang="en-US" sz="2000" spc="33"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40" dirty="0">
                <a:solidFill>
                  <a:srgbClr val="C00000"/>
                </a:solidFill>
                <a:latin typeface="微软雅黑" panose="020B0503020204020204" charset="-122"/>
                <a:ea typeface="微软雅黑" panose="020B0503020204020204" charset="-122"/>
                <a:cs typeface="微软雅黑" panose="020B0503020204020204" charset="-122"/>
              </a:rPr>
              <a:t>B</a:t>
            </a:r>
            <a:r>
              <a:rPr lang="en-US" sz="2000" spc="40" dirty="0">
                <a:solidFill>
                  <a:srgbClr val="C00000"/>
                </a:solidFill>
                <a:latin typeface="微软雅黑" panose="020B0503020204020204" charset="-122"/>
                <a:ea typeface="微软雅黑" panose="020B0503020204020204" charset="-122"/>
                <a:cs typeface="微软雅黑" panose="020B0503020204020204" charset="-122"/>
              </a:rPr>
              <a:t>.</a:t>
            </a:r>
            <a:r>
              <a:rPr sz="2000" spc="40" dirty="0">
                <a:solidFill>
                  <a:srgbClr val="C00000"/>
                </a:solidFill>
                <a:latin typeface="微软雅黑" panose="020B0503020204020204" charset="-122"/>
                <a:ea typeface="微软雅黑" panose="020B0503020204020204" charset="-122"/>
                <a:cs typeface="微软雅黑" panose="020B0503020204020204" charset="-122"/>
              </a:rPr>
              <a:t> 维柯</a:t>
            </a:r>
          </a:p>
          <a:p>
            <a:pPr marL="606425" marR="4765675" algn="just">
              <a:lnSpc>
                <a:spcPct val="154000"/>
              </a:lnSpc>
              <a:spcBef>
                <a:spcPts val="480"/>
              </a:spcBef>
            </a:pPr>
            <a:r>
              <a:rPr sz="2000" spc="40" dirty="0">
                <a:latin typeface="微软雅黑" panose="020B0503020204020204" charset="-122"/>
                <a:ea typeface="微软雅黑" panose="020B0503020204020204" charset="-122"/>
                <a:cs typeface="微软雅黑" panose="020B0503020204020204" charset="-122"/>
              </a:rPr>
              <a:t>C</a:t>
            </a:r>
            <a:r>
              <a:rPr lang="en-US" sz="2000" spc="40" dirty="0">
                <a:latin typeface="微软雅黑" panose="020B0503020204020204" charset="-122"/>
                <a:ea typeface="微软雅黑" panose="020B0503020204020204" charset="-122"/>
                <a:cs typeface="微软雅黑" panose="020B0503020204020204" charset="-122"/>
              </a:rPr>
              <a:t>.</a:t>
            </a:r>
            <a:r>
              <a:rPr sz="2000" spc="40" dirty="0">
                <a:latin typeface="微软雅黑" panose="020B0503020204020204" charset="-122"/>
                <a:ea typeface="微软雅黑" panose="020B0503020204020204" charset="-122"/>
                <a:cs typeface="微软雅黑" panose="020B0503020204020204" charset="-122"/>
              </a:rPr>
              <a:t> 汤姆斯 </a:t>
            </a:r>
            <a:endParaRPr lang="en-US" sz="2000" spc="40" dirty="0">
              <a:latin typeface="微软雅黑" panose="020B0503020204020204" charset="-122"/>
              <a:ea typeface="微软雅黑" panose="020B0503020204020204" charset="-122"/>
              <a:cs typeface="微软雅黑" panose="020B0503020204020204" charset="-122"/>
            </a:endParaRPr>
          </a:p>
          <a:p>
            <a:pPr marL="606425" marR="4765675" algn="just">
              <a:lnSpc>
                <a:spcPct val="154000"/>
              </a:lnSpc>
              <a:spcBef>
                <a:spcPts val="480"/>
              </a:spcBef>
            </a:pPr>
            <a:r>
              <a:rPr sz="2000" spc="13" dirty="0">
                <a:latin typeface="微软雅黑" panose="020B0503020204020204" charset="-122"/>
                <a:ea typeface="微软雅黑" panose="020B0503020204020204" charset="-122"/>
                <a:cs typeface="微软雅黑" panose="020B0503020204020204" charset="-122"/>
              </a:rPr>
              <a:t>D</a:t>
            </a:r>
            <a:r>
              <a:rPr lang="en-US" sz="2000" spc="40" dirty="0">
                <a:latin typeface="微软雅黑" panose="020B0503020204020204" charset="-122"/>
                <a:ea typeface="微软雅黑" panose="020B0503020204020204" charset="-122"/>
                <a:cs typeface="微软雅黑" panose="020B0503020204020204" charset="-122"/>
              </a:rPr>
              <a:t>.丁乃通</a:t>
            </a: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7060601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345" y="1271850"/>
            <a:ext cx="9839592" cy="3323987"/>
          </a:xfrm>
          <a:prstGeom prst="rect">
            <a:avLst/>
          </a:prstGeom>
        </p:spPr>
        <p:txBody>
          <a:bodyPr vert="horz" wrap="square" lIns="0" tIns="0" rIns="0" bIns="0" rtlCol="0">
            <a:spAutoFit/>
          </a:bodyPr>
          <a:lstStyle/>
          <a:p>
            <a:pPr>
              <a:lnSpc>
                <a:spcPct val="150000"/>
              </a:lnSpc>
            </a:pPr>
            <a:r>
              <a:rPr lang="en-US" altLang="zh-CN" sz="2400" spc="47" smtClean="0">
                <a:latin typeface="微软雅黑" panose="020B0503020204020204" charset="-122"/>
                <a:ea typeface="微软雅黑" panose="020B0503020204020204" charset="-122"/>
                <a:cs typeface="微软雅黑" panose="020B0503020204020204" charset="-122"/>
              </a:rPr>
              <a:t>6.</a:t>
            </a:r>
            <a:r>
              <a:rPr lang="zh-CN" altLang="en-US" sz="2400" smtClean="0"/>
              <a:t>讲述</a:t>
            </a:r>
            <a:r>
              <a:rPr lang="zh-CN" altLang="en-US" sz="2400" dirty="0"/>
              <a:t>人类在遭遇洪水几乎灭绝之后重新繁衍的故事的神话是（ ）</a:t>
            </a:r>
            <a:br>
              <a:rPr lang="zh-CN" altLang="en-US" sz="2400" dirty="0"/>
            </a:br>
            <a:endParaRPr lang="zh-CN" altLang="en-US" sz="2400" dirty="0"/>
          </a:p>
          <a:p>
            <a:pPr>
              <a:lnSpc>
                <a:spcPct val="150000"/>
              </a:lnSpc>
            </a:pPr>
            <a:r>
              <a:rPr lang="en-US" altLang="zh-CN" sz="2400" dirty="0"/>
              <a:t>A:</a:t>
            </a:r>
            <a:r>
              <a:rPr lang="zh-CN" altLang="en-US" sz="2400" dirty="0"/>
              <a:t>洪水再生神话 </a:t>
            </a:r>
          </a:p>
          <a:p>
            <a:pPr>
              <a:lnSpc>
                <a:spcPct val="150000"/>
              </a:lnSpc>
            </a:pPr>
            <a:r>
              <a:rPr lang="en-US" altLang="zh-CN" sz="2400" dirty="0"/>
              <a:t>B:</a:t>
            </a:r>
            <a:r>
              <a:rPr lang="zh-CN" altLang="en-US" sz="2400" dirty="0"/>
              <a:t>族群起源神话</a:t>
            </a:r>
          </a:p>
          <a:p>
            <a:pPr>
              <a:lnSpc>
                <a:spcPct val="150000"/>
              </a:lnSpc>
            </a:pPr>
            <a:r>
              <a:rPr lang="en-US" altLang="zh-CN" sz="2400" dirty="0"/>
              <a:t>C:</a:t>
            </a:r>
            <a:r>
              <a:rPr lang="zh-CN" altLang="en-US" sz="2400" dirty="0"/>
              <a:t>宇宙起源神话</a:t>
            </a:r>
          </a:p>
          <a:p>
            <a:pPr>
              <a:lnSpc>
                <a:spcPct val="150000"/>
              </a:lnSpc>
            </a:pPr>
            <a:r>
              <a:rPr lang="en-US" altLang="zh-CN" sz="2400" dirty="0"/>
              <a:t>D:</a:t>
            </a:r>
            <a:r>
              <a:rPr lang="zh-CN" altLang="en-US" sz="2400" dirty="0"/>
              <a:t>文化发明神话</a:t>
            </a: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6918691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345" y="1271850"/>
            <a:ext cx="9839592" cy="3323987"/>
          </a:xfrm>
          <a:prstGeom prst="rect">
            <a:avLst/>
          </a:prstGeom>
        </p:spPr>
        <p:txBody>
          <a:bodyPr vert="horz" wrap="square" lIns="0" tIns="0" rIns="0" bIns="0" rtlCol="0">
            <a:spAutoFit/>
          </a:bodyPr>
          <a:lstStyle/>
          <a:p>
            <a:pPr>
              <a:lnSpc>
                <a:spcPct val="150000"/>
              </a:lnSpc>
            </a:pPr>
            <a:r>
              <a:rPr lang="en-US" altLang="zh-CN" sz="2400" spc="47" dirty="0" smtClean="0">
                <a:latin typeface="微软雅黑" panose="020B0503020204020204" charset="-122"/>
                <a:ea typeface="微软雅黑" panose="020B0503020204020204" charset="-122"/>
                <a:cs typeface="微软雅黑" panose="020B0503020204020204" charset="-122"/>
              </a:rPr>
              <a:t>6.</a:t>
            </a:r>
            <a:r>
              <a:rPr lang="zh-CN" altLang="en-US" sz="2400" dirty="0" smtClean="0"/>
              <a:t>讲述</a:t>
            </a:r>
            <a:r>
              <a:rPr lang="zh-CN" altLang="en-US" sz="2400" dirty="0"/>
              <a:t>人类在遭遇洪水几乎灭绝之后重新繁衍的故事的神话是</a:t>
            </a:r>
            <a:r>
              <a:rPr lang="zh-CN" altLang="en-US" sz="2400" dirty="0" smtClean="0"/>
              <a:t>（</a:t>
            </a:r>
            <a:r>
              <a:rPr lang="en-US" altLang="zh-CN" sz="2400" dirty="0" smtClean="0">
                <a:solidFill>
                  <a:srgbClr val="C00000"/>
                </a:solidFill>
              </a:rPr>
              <a:t> A</a:t>
            </a:r>
            <a:r>
              <a:rPr lang="zh-CN" altLang="en-US" sz="2400" dirty="0" smtClean="0"/>
              <a:t> </a:t>
            </a:r>
            <a:r>
              <a:rPr lang="zh-CN" altLang="en-US" sz="2400" dirty="0"/>
              <a:t>）</a:t>
            </a:r>
            <a:br>
              <a:rPr lang="zh-CN" altLang="en-US" sz="2400" dirty="0"/>
            </a:br>
            <a:endParaRPr lang="zh-CN" altLang="en-US" sz="2400" dirty="0"/>
          </a:p>
          <a:p>
            <a:pPr>
              <a:lnSpc>
                <a:spcPct val="150000"/>
              </a:lnSpc>
            </a:pPr>
            <a:r>
              <a:rPr lang="en-US" altLang="zh-CN" sz="2400" dirty="0">
                <a:solidFill>
                  <a:srgbClr val="C00000"/>
                </a:solidFill>
              </a:rPr>
              <a:t>A:</a:t>
            </a:r>
            <a:r>
              <a:rPr lang="zh-CN" altLang="en-US" sz="2400" dirty="0">
                <a:solidFill>
                  <a:srgbClr val="C00000"/>
                </a:solidFill>
              </a:rPr>
              <a:t>洪水再生神话 </a:t>
            </a:r>
          </a:p>
          <a:p>
            <a:pPr>
              <a:lnSpc>
                <a:spcPct val="150000"/>
              </a:lnSpc>
            </a:pPr>
            <a:r>
              <a:rPr lang="en-US" altLang="zh-CN" sz="2400" dirty="0"/>
              <a:t>B:</a:t>
            </a:r>
            <a:r>
              <a:rPr lang="zh-CN" altLang="en-US" sz="2400" dirty="0"/>
              <a:t>族群起源神话</a:t>
            </a:r>
          </a:p>
          <a:p>
            <a:pPr>
              <a:lnSpc>
                <a:spcPct val="150000"/>
              </a:lnSpc>
            </a:pPr>
            <a:r>
              <a:rPr lang="en-US" altLang="zh-CN" sz="2400" dirty="0"/>
              <a:t>C:</a:t>
            </a:r>
            <a:r>
              <a:rPr lang="zh-CN" altLang="en-US" sz="2400" dirty="0"/>
              <a:t>宇宙起源神话</a:t>
            </a:r>
          </a:p>
          <a:p>
            <a:pPr>
              <a:lnSpc>
                <a:spcPct val="150000"/>
              </a:lnSpc>
            </a:pPr>
            <a:r>
              <a:rPr lang="en-US" altLang="zh-CN" sz="2400" dirty="0"/>
              <a:t>D:</a:t>
            </a:r>
            <a:r>
              <a:rPr lang="zh-CN" altLang="en-US" sz="2400" dirty="0"/>
              <a:t>文化发明神话</a:t>
            </a: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7675156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4655" y="1816735"/>
            <a:ext cx="10280650" cy="1689100"/>
          </a:xfrm>
          <a:prstGeom prst="rect">
            <a:avLst/>
          </a:prstGeom>
        </p:spPr>
        <p:txBody>
          <a:bodyPr vert="horz" wrap="square" lIns="0" tIns="0" rIns="0" bIns="0" rtlCol="0">
            <a:spAutoFit/>
          </a:bodyPr>
          <a:lstStyle/>
          <a:p>
            <a:pPr marL="17145">
              <a:lnSpc>
                <a:spcPct val="150000"/>
              </a:lnSpc>
            </a:pPr>
            <a:r>
              <a:rPr lang="en-US" altLang="zh-CN" sz="2000" spc="33" dirty="0" smtClean="0">
                <a:latin typeface="微软雅黑" panose="020B0503020204020204" charset="-122"/>
                <a:ea typeface="微软雅黑" panose="020B0503020204020204" charset="-122"/>
                <a:cs typeface="微软雅黑" panose="020B0503020204020204" charset="-122"/>
              </a:rPr>
              <a:t>7</a:t>
            </a:r>
            <a:r>
              <a:rPr lang="zh-CN" altLang="en-US" sz="2000" spc="33" dirty="0" smtClean="0">
                <a:latin typeface="微软雅黑" panose="020B0503020204020204" charset="-122"/>
                <a:ea typeface="微软雅黑" panose="020B0503020204020204" charset="-122"/>
                <a:cs typeface="微软雅黑" panose="020B0503020204020204" charset="-122"/>
              </a:rPr>
              <a:t>、</a:t>
            </a:r>
            <a:r>
              <a:rPr lang="zh-CN" altLang="en-US" sz="2400" spc="33" dirty="0">
                <a:latin typeface="微软雅黑" panose="020B0503020204020204" charset="-122"/>
                <a:ea typeface="微软雅黑" panose="020B0503020204020204" charset="-122"/>
                <a:cs typeface="微软雅黑" panose="020B0503020204020204" charset="-122"/>
              </a:rPr>
              <a:t>被称为中国神话学的第一篇文章是1903年</a:t>
            </a:r>
            <a:r>
              <a:rPr lang="zh-CN" altLang="en-US" sz="2400" u="sng" spc="33" dirty="0">
                <a:latin typeface="微软雅黑" panose="020B0503020204020204" charset="-122"/>
                <a:ea typeface="微软雅黑" panose="020B0503020204020204" charset="-122"/>
                <a:cs typeface="微软雅黑" panose="020B0503020204020204" charset="-122"/>
              </a:rPr>
              <a:t>蒋观云</a:t>
            </a:r>
            <a:r>
              <a:rPr lang="zh-CN" altLang="en-US" sz="2400" spc="33" dirty="0">
                <a:latin typeface="微软雅黑" panose="020B0503020204020204" charset="-122"/>
                <a:ea typeface="微软雅黑" panose="020B0503020204020204" charset="-122"/>
                <a:cs typeface="微软雅黑" panose="020B0503020204020204" charset="-122"/>
              </a:rPr>
              <a:t>发表的《神话·历史养成之人物》   </a:t>
            </a:r>
            <a:r>
              <a:rPr lang="en-US" altLang="zh-CN" sz="2400" b="1" spc="40" dirty="0">
                <a:latin typeface="微软雅黑" panose="020B0503020204020204" charset="-122"/>
                <a:cs typeface="微软雅黑" panose="020B0503020204020204" charset="-122"/>
                <a:sym typeface="+mn-ea"/>
              </a:rPr>
              <a:t>【】</a:t>
            </a:r>
            <a:r>
              <a:rPr lang="zh-CN" altLang="en-US" sz="2400" spc="33" dirty="0">
                <a:latin typeface="微软雅黑" panose="020B0503020204020204" charset="-122"/>
                <a:ea typeface="微软雅黑" panose="020B0503020204020204" charset="-122"/>
                <a:cs typeface="微软雅黑" panose="020B0503020204020204" charset="-122"/>
              </a:rPr>
              <a:t>  </a:t>
            </a:r>
            <a:r>
              <a:rPr lang="zh-CN" altLang="en-US" sz="2400" b="1" spc="40" dirty="0">
                <a:latin typeface="微软雅黑" panose="020B0503020204020204" charset="-122"/>
                <a:cs typeface="微软雅黑" panose="020B0503020204020204" charset="-122"/>
              </a:rPr>
              <a:t>  </a:t>
            </a:r>
            <a:r>
              <a:rPr lang="zh-CN" altLang="en-US" sz="2600" b="1" spc="40" dirty="0">
                <a:latin typeface="微软雅黑" panose="020B0503020204020204" charset="-122"/>
                <a:cs typeface="微软雅黑" panose="020B0503020204020204" charset="-122"/>
              </a:rPr>
              <a:t>                             </a:t>
            </a:r>
            <a:endParaRPr sz="2600" dirty="0">
              <a:latin typeface="微软雅黑" panose="020B0503020204020204" charset="-122"/>
              <a:cs typeface="微软雅黑" panose="020B0503020204020204" charset="-122"/>
            </a:endParaRPr>
          </a:p>
          <a:p>
            <a:pPr marL="606425" marR="4765675" algn="just">
              <a:lnSpc>
                <a:spcPct val="154000"/>
              </a:lnSpc>
              <a:spcBef>
                <a:spcPts val="480"/>
              </a:spcBef>
            </a:pPr>
            <a:endParaRPr lang="en-US" sz="2000" spc="40"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72220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1005" y="1217544"/>
            <a:ext cx="4390390" cy="737235"/>
          </a:xfrm>
          <a:prstGeom prst="rect">
            <a:avLst/>
          </a:prstGeom>
          <a:noFill/>
        </p:spPr>
        <p:txBody>
          <a:bodyPr wrap="square" rtlCol="0">
            <a:spAutoFit/>
          </a:bodyPr>
          <a:lstStyle/>
          <a:p>
            <a:pPr>
              <a:lnSpc>
                <a:spcPct val="150000"/>
              </a:lnSpc>
            </a:pPr>
            <a:r>
              <a:rPr lang="zh-CN" altLang="en-US" sz="2800" b="1" dirty="0">
                <a:solidFill>
                  <a:srgbClr val="0070C0"/>
                </a:solidFill>
                <a:effectLst/>
                <a:latin typeface="微软雅黑" panose="020B0503020204020204" charset="-122"/>
                <a:ea typeface="微软雅黑" panose="020B0503020204020204" charset="-122"/>
                <a:sym typeface="Wingdings" panose="05000000000000000000" charset="0"/>
              </a:rPr>
              <a:t></a:t>
            </a:r>
            <a:r>
              <a:rPr lang="zh-CN" altLang="en-US" sz="2800" b="1" dirty="0">
                <a:solidFill>
                  <a:srgbClr val="0070C0"/>
                </a:solidFill>
                <a:latin typeface="微软雅黑" panose="020B0503020204020204" charset="-122"/>
                <a:ea typeface="微软雅黑" panose="020B0503020204020204" charset="-122"/>
              </a:rPr>
              <a:t>民间文学 </a:t>
            </a:r>
            <a:r>
              <a:rPr lang="en-US" altLang="zh-CN" sz="2800" b="1" dirty="0">
                <a:solidFill>
                  <a:srgbClr val="0070C0"/>
                </a:solidFill>
                <a:latin typeface="微软雅黑" panose="020B0503020204020204" charset="-122"/>
                <a:ea typeface="微软雅黑" panose="020B0503020204020204" charset="-122"/>
              </a:rPr>
              <a:t>vs </a:t>
            </a:r>
            <a:r>
              <a:rPr lang="zh-CN" altLang="en-US" sz="2800" b="1" dirty="0">
                <a:solidFill>
                  <a:srgbClr val="0070C0"/>
                </a:solidFill>
                <a:latin typeface="微软雅黑" panose="020B0503020204020204" charset="-122"/>
                <a:ea typeface="微软雅黑" panose="020B0503020204020204" charset="-122"/>
              </a:rPr>
              <a:t>通俗文学</a:t>
            </a:r>
          </a:p>
        </p:txBody>
      </p:sp>
      <p:graphicFrame>
        <p:nvGraphicFramePr>
          <p:cNvPr id="5" name="表格 4"/>
          <p:cNvGraphicFramePr/>
          <p:nvPr>
            <p:extLst/>
          </p:nvPr>
        </p:nvGraphicFramePr>
        <p:xfrm>
          <a:off x="421005" y="2942396"/>
          <a:ext cx="11433175" cy="3284855"/>
        </p:xfrm>
        <a:graphic>
          <a:graphicData uri="http://schemas.openxmlformats.org/drawingml/2006/table">
            <a:tbl>
              <a:tblPr firstRow="1" bandRow="1">
                <a:tableStyleId>{5C22544A-7EE6-4342-B048-85BDC9FD1C3A}</a:tableStyleId>
              </a:tblPr>
              <a:tblGrid>
                <a:gridCol w="3811270">
                  <a:extLst>
                    <a:ext uri="{9D8B030D-6E8A-4147-A177-3AD203B41FA5}">
                      <a16:colId xmlns:a16="http://schemas.microsoft.com/office/drawing/2014/main" xmlns="" val="20000"/>
                    </a:ext>
                  </a:extLst>
                </a:gridCol>
                <a:gridCol w="3749675">
                  <a:extLst>
                    <a:ext uri="{9D8B030D-6E8A-4147-A177-3AD203B41FA5}">
                      <a16:colId xmlns:a16="http://schemas.microsoft.com/office/drawing/2014/main" xmlns="" val="20001"/>
                    </a:ext>
                  </a:extLst>
                </a:gridCol>
                <a:gridCol w="3872230">
                  <a:extLst>
                    <a:ext uri="{9D8B030D-6E8A-4147-A177-3AD203B41FA5}">
                      <a16:colId xmlns:a16="http://schemas.microsoft.com/office/drawing/2014/main" xmlns="" val="20002"/>
                    </a:ext>
                  </a:extLst>
                </a:gridCol>
              </a:tblGrid>
              <a:tr h="821055">
                <a:tc>
                  <a:txBody>
                    <a:bodyPr/>
                    <a:lstStyle/>
                    <a:p>
                      <a:pPr>
                        <a:buNone/>
                      </a:pPr>
                      <a:endParaRPr lang="zh-CN" altLang="en-US" dirty="0">
                        <a:solidFill>
                          <a:schemeClr val="tx1"/>
                        </a:solidFill>
                      </a:endParaRPr>
                    </a:p>
                  </a:txBody>
                  <a:tcPr/>
                </a:tc>
                <a:tc>
                  <a:txBody>
                    <a:bodyPr/>
                    <a:lstStyle/>
                    <a:p>
                      <a:pPr algn="ctr">
                        <a:buNone/>
                      </a:pPr>
                      <a:r>
                        <a:rPr lang="zh-CN" altLang="en-US" sz="2800" dirty="0">
                          <a:solidFill>
                            <a:schemeClr val="tx1"/>
                          </a:solidFill>
                          <a:latin typeface="微软雅黑" panose="020B0503020204020204" charset="-122"/>
                          <a:ea typeface="微软雅黑" panose="020B0503020204020204" charset="-122"/>
                        </a:rPr>
                        <a:t>民间文学</a:t>
                      </a:r>
                    </a:p>
                  </a:txBody>
                  <a:tcPr/>
                </a:tc>
                <a:tc>
                  <a:txBody>
                    <a:bodyPr/>
                    <a:lstStyle/>
                    <a:p>
                      <a:pPr algn="ctr">
                        <a:buNone/>
                      </a:pPr>
                      <a:r>
                        <a:rPr lang="zh-CN" altLang="en-US" sz="2800">
                          <a:solidFill>
                            <a:schemeClr val="tx1"/>
                          </a:solidFill>
                          <a:latin typeface="微软雅黑" panose="020B0503020204020204" charset="-122"/>
                          <a:ea typeface="微软雅黑" panose="020B0503020204020204" charset="-122"/>
                        </a:rPr>
                        <a:t>通俗文学</a:t>
                      </a:r>
                    </a:p>
                  </a:txBody>
                  <a:tcPr/>
                </a:tc>
                <a:extLst>
                  <a:ext uri="{0D108BD9-81ED-4DB2-BD59-A6C34878D82A}">
                    <a16:rowId xmlns:a16="http://schemas.microsoft.com/office/drawing/2014/main" xmlns="" val="10000"/>
                  </a:ext>
                </a:extLst>
              </a:tr>
              <a:tr h="821055">
                <a:tc>
                  <a:txBody>
                    <a:bodyPr/>
                    <a:lstStyle/>
                    <a:p>
                      <a:pPr algn="ctr">
                        <a:buNone/>
                      </a:pPr>
                      <a:r>
                        <a:rPr lang="zh-CN" altLang="en-US" sz="2400"/>
                        <a:t>1.创作者</a:t>
                      </a:r>
                    </a:p>
                  </a:txBody>
                  <a:tcPr/>
                </a:tc>
                <a:tc>
                  <a:txBody>
                    <a:bodyPr/>
                    <a:lstStyle/>
                    <a:p>
                      <a:pPr algn="ctr">
                        <a:buNone/>
                      </a:pPr>
                      <a:r>
                        <a:rPr lang="zh-CN" altLang="en-US" sz="2400"/>
                        <a:t>集体创作</a:t>
                      </a:r>
                    </a:p>
                  </a:txBody>
                  <a:tcPr/>
                </a:tc>
                <a:tc>
                  <a:txBody>
                    <a:bodyPr/>
                    <a:lstStyle/>
                    <a:p>
                      <a:pPr algn="ctr">
                        <a:buNone/>
                      </a:pPr>
                      <a:r>
                        <a:rPr lang="zh-CN" altLang="en-US" sz="2400"/>
                        <a:t>个人创作</a:t>
                      </a:r>
                    </a:p>
                  </a:txBody>
                  <a:tcPr/>
                </a:tc>
                <a:extLst>
                  <a:ext uri="{0D108BD9-81ED-4DB2-BD59-A6C34878D82A}">
                    <a16:rowId xmlns:a16="http://schemas.microsoft.com/office/drawing/2014/main" xmlns="" val="10001"/>
                  </a:ext>
                </a:extLst>
              </a:tr>
              <a:tr h="819785">
                <a:tc>
                  <a:txBody>
                    <a:bodyPr/>
                    <a:lstStyle/>
                    <a:p>
                      <a:pPr algn="ctr">
                        <a:buNone/>
                      </a:pPr>
                      <a:r>
                        <a:rPr lang="zh-CN" altLang="en-US" sz="2400"/>
                        <a:t>2.创作流传形式</a:t>
                      </a:r>
                    </a:p>
                  </a:txBody>
                  <a:tcPr/>
                </a:tc>
                <a:tc>
                  <a:txBody>
                    <a:bodyPr/>
                    <a:lstStyle/>
                    <a:p>
                      <a:pPr algn="ctr">
                        <a:buNone/>
                      </a:pPr>
                      <a:r>
                        <a:rPr lang="zh-CN" altLang="en-US" sz="2400"/>
                        <a:t>口语</a:t>
                      </a:r>
                    </a:p>
                  </a:txBody>
                  <a:tcPr/>
                </a:tc>
                <a:tc>
                  <a:txBody>
                    <a:bodyPr/>
                    <a:lstStyle/>
                    <a:p>
                      <a:pPr algn="ctr">
                        <a:buNone/>
                      </a:pPr>
                      <a:r>
                        <a:rPr lang="zh-CN" altLang="en-US" sz="2400"/>
                        <a:t>书面</a:t>
                      </a:r>
                    </a:p>
                  </a:txBody>
                  <a:tcPr/>
                </a:tc>
                <a:extLst>
                  <a:ext uri="{0D108BD9-81ED-4DB2-BD59-A6C34878D82A}">
                    <a16:rowId xmlns:a16="http://schemas.microsoft.com/office/drawing/2014/main" xmlns="" val="10002"/>
                  </a:ext>
                </a:extLst>
              </a:tr>
              <a:tr h="821055">
                <a:tc>
                  <a:txBody>
                    <a:bodyPr/>
                    <a:lstStyle/>
                    <a:p>
                      <a:pPr algn="ctr">
                        <a:buNone/>
                      </a:pPr>
                      <a:r>
                        <a:rPr lang="zh-CN" altLang="en-US" sz="2400"/>
                        <a:t>3.内容与思想倾向</a:t>
                      </a:r>
                    </a:p>
                  </a:txBody>
                  <a:tcPr/>
                </a:tc>
                <a:tc>
                  <a:txBody>
                    <a:bodyPr/>
                    <a:lstStyle/>
                    <a:p>
                      <a:pPr algn="ctr">
                        <a:buNone/>
                      </a:pPr>
                      <a:r>
                        <a:rPr lang="zh-CN" altLang="en-US" sz="2400"/>
                        <a:t>反映整个民族或某一群体的思想与情趣</a:t>
                      </a:r>
                    </a:p>
                  </a:txBody>
                  <a:tcPr/>
                </a:tc>
                <a:tc>
                  <a:txBody>
                    <a:bodyPr/>
                    <a:lstStyle/>
                    <a:p>
                      <a:pPr algn="ctr">
                        <a:buNone/>
                      </a:pPr>
                      <a:r>
                        <a:rPr lang="zh-CN" altLang="en-US" sz="2400" dirty="0"/>
                        <a:t>反映个人生活感受</a:t>
                      </a:r>
                    </a:p>
                  </a:txBody>
                  <a:tcPr/>
                </a:tc>
                <a:extLst>
                  <a:ext uri="{0D108BD9-81ED-4DB2-BD59-A6C34878D82A}">
                    <a16:rowId xmlns:a16="http://schemas.microsoft.com/office/drawing/2014/main" xmlns="" val="10003"/>
                  </a:ext>
                </a:extLst>
              </a:tr>
            </a:tbl>
          </a:graphicData>
        </a:graphic>
      </p:graphicFrame>
      <p:sp>
        <p:nvSpPr>
          <p:cNvPr id="3" name="文本框 2"/>
          <p:cNvSpPr txBox="1"/>
          <p:nvPr/>
        </p:nvSpPr>
        <p:spPr>
          <a:xfrm>
            <a:off x="501332" y="2109995"/>
            <a:ext cx="11272520" cy="521970"/>
          </a:xfrm>
          <a:prstGeom prst="rect">
            <a:avLst/>
          </a:prstGeom>
          <a:noFill/>
        </p:spPr>
        <p:txBody>
          <a:bodyPr wrap="square" rtlCol="0" anchor="t">
            <a:spAutoFit/>
          </a:bodyPr>
          <a:lstStyle/>
          <a:p>
            <a:r>
              <a:rPr lang="zh-CN" altLang="en-US" sz="2800" b="1" u="sng" dirty="0">
                <a:solidFill>
                  <a:srgbClr val="C00000"/>
                </a:solidFill>
                <a:sym typeface="+mn-ea"/>
              </a:rPr>
              <a:t>郑振铎</a:t>
            </a:r>
            <a:r>
              <a:rPr lang="zh-CN" altLang="en-US" sz="2400" dirty="0">
                <a:sym typeface="+mn-ea"/>
              </a:rPr>
              <a:t>曾说 </a:t>
            </a:r>
            <a:r>
              <a:rPr lang="en-US" altLang="zh-CN" sz="2400" dirty="0">
                <a:sym typeface="+mn-ea"/>
              </a:rPr>
              <a:t>“</a:t>
            </a:r>
            <a:r>
              <a:rPr lang="zh-CN" altLang="en-US" sz="2400" dirty="0">
                <a:sym typeface="+mn-ea"/>
              </a:rPr>
              <a:t>俗文学就是通俗的文学，就是民间文学，也就是大众的文学。</a:t>
            </a:r>
            <a:endParaRPr lang="zh-CN" altLang="en-US" sz="2400" dirty="0"/>
          </a:p>
        </p:txBody>
      </p:sp>
      <p:sp>
        <p:nvSpPr>
          <p:cNvPr id="7" name="文本框 6">
            <a:extLst>
              <a:ext uri="{FF2B5EF4-FFF2-40B4-BE49-F238E27FC236}">
                <a16:creationId xmlns:a16="http://schemas.microsoft.com/office/drawing/2014/main" xmlns="" id="{DC2FD56D-FF31-C34A-82C7-B4B89A8498AE}"/>
              </a:ext>
            </a:extLst>
          </p:cNvPr>
          <p:cNvSpPr txBox="1"/>
          <p:nvPr/>
        </p:nvSpPr>
        <p:spPr>
          <a:xfrm>
            <a:off x="499469" y="332006"/>
            <a:ext cx="3820740"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1.1.2</a:t>
            </a:r>
            <a:r>
              <a:rPr lang="zh-CN" altLang="en-US" sz="2800" b="1" dirty="0">
                <a:solidFill>
                  <a:srgbClr val="0070C0"/>
                </a:solidFill>
                <a:latin typeface="微软雅黑" panose="020B0503020204020204" charset="-122"/>
                <a:ea typeface="微软雅黑" panose="020B0503020204020204" charset="-122"/>
              </a:rPr>
              <a:t> </a:t>
            </a:r>
            <a:r>
              <a:rPr lang="zh-CN" altLang="en-US" sz="2800" b="1" dirty="0">
                <a:solidFill>
                  <a:srgbClr val="0070C0"/>
                </a:solidFill>
                <a:effectLst/>
                <a:latin typeface="微软雅黑" panose="020B0503020204020204" charset="-122"/>
                <a:ea typeface="微软雅黑" panose="020B0503020204020204" charset="-122"/>
              </a:rPr>
              <a:t>民间文学的范围  </a:t>
            </a:r>
            <a:r>
              <a:rPr lang="zh-CN" altLang="en-US" sz="2800" dirty="0">
                <a:solidFill>
                  <a:schemeClr val="tx1"/>
                </a:solidFill>
                <a:latin typeface="微软雅黑" panose="020B0503020204020204" charset="-122"/>
                <a:ea typeface="微软雅黑" panose="020B0503020204020204" charset="-122"/>
              </a:rPr>
              <a:t> </a:t>
            </a:r>
            <a:endParaRPr lang="zh-CN" altLang="en-US" sz="2800" dirty="0">
              <a:solidFill>
                <a:srgbClr val="C00000"/>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64187915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4655" y="1816735"/>
            <a:ext cx="10280650" cy="1689100"/>
          </a:xfrm>
          <a:prstGeom prst="rect">
            <a:avLst/>
          </a:prstGeom>
        </p:spPr>
        <p:txBody>
          <a:bodyPr vert="horz" wrap="square" lIns="0" tIns="0" rIns="0" bIns="0" rtlCol="0">
            <a:spAutoFit/>
          </a:bodyPr>
          <a:lstStyle/>
          <a:p>
            <a:pPr marL="17145">
              <a:lnSpc>
                <a:spcPct val="150000"/>
              </a:lnSpc>
            </a:pPr>
            <a:r>
              <a:rPr lang="en-US" altLang="zh-CN" sz="2000" spc="33" dirty="0" smtClean="0">
                <a:latin typeface="微软雅黑" panose="020B0503020204020204" charset="-122"/>
                <a:ea typeface="微软雅黑" panose="020B0503020204020204" charset="-122"/>
                <a:cs typeface="微软雅黑" panose="020B0503020204020204" charset="-122"/>
              </a:rPr>
              <a:t>7</a:t>
            </a:r>
            <a:r>
              <a:rPr lang="zh-CN" altLang="en-US" sz="2000" spc="33" dirty="0" smtClean="0">
                <a:latin typeface="微软雅黑" panose="020B0503020204020204" charset="-122"/>
                <a:ea typeface="微软雅黑" panose="020B0503020204020204" charset="-122"/>
                <a:cs typeface="微软雅黑" panose="020B0503020204020204" charset="-122"/>
              </a:rPr>
              <a:t>、</a:t>
            </a:r>
            <a:r>
              <a:rPr lang="zh-CN" altLang="en-US" sz="2400" spc="33" dirty="0">
                <a:latin typeface="微软雅黑" panose="020B0503020204020204" charset="-122"/>
                <a:ea typeface="微软雅黑" panose="020B0503020204020204" charset="-122"/>
                <a:cs typeface="微软雅黑" panose="020B0503020204020204" charset="-122"/>
              </a:rPr>
              <a:t>被称为中国神话学的第一篇文章是1903年</a:t>
            </a:r>
            <a:r>
              <a:rPr lang="zh-CN" altLang="en-US" sz="2400" u="sng" spc="33" dirty="0">
                <a:latin typeface="微软雅黑" panose="020B0503020204020204" charset="-122"/>
                <a:ea typeface="微软雅黑" panose="020B0503020204020204" charset="-122"/>
                <a:cs typeface="微软雅黑" panose="020B0503020204020204" charset="-122"/>
              </a:rPr>
              <a:t>蒋观云</a:t>
            </a:r>
            <a:r>
              <a:rPr lang="zh-CN" altLang="en-US" sz="2400" spc="33" dirty="0">
                <a:latin typeface="微软雅黑" panose="020B0503020204020204" charset="-122"/>
                <a:ea typeface="微软雅黑" panose="020B0503020204020204" charset="-122"/>
                <a:cs typeface="微软雅黑" panose="020B0503020204020204" charset="-122"/>
              </a:rPr>
              <a:t>发表的《神话·历史养成之人物》   </a:t>
            </a:r>
            <a:r>
              <a:rPr lang="en-US" altLang="zh-CN" sz="2400" b="1" spc="40" dirty="0" smtClean="0">
                <a:latin typeface="微软雅黑" panose="020B0503020204020204" charset="-122"/>
                <a:cs typeface="微软雅黑" panose="020B0503020204020204" charset="-122"/>
                <a:sym typeface="+mn-ea"/>
              </a:rPr>
              <a:t>【</a:t>
            </a:r>
            <a:r>
              <a:rPr lang="en-US" altLang="zh-CN" sz="2400" b="1" spc="40" dirty="0" smtClean="0">
                <a:solidFill>
                  <a:srgbClr val="C00000"/>
                </a:solidFill>
                <a:latin typeface="微软雅黑" panose="020B0503020204020204" charset="-122"/>
                <a:cs typeface="微软雅黑" panose="020B0503020204020204" charset="-122"/>
                <a:sym typeface="+mn-ea"/>
              </a:rPr>
              <a:t> √ </a:t>
            </a:r>
            <a:r>
              <a:rPr lang="en-US" altLang="zh-CN" sz="2400" b="1" spc="40" dirty="0" smtClean="0">
                <a:latin typeface="微软雅黑" panose="020B0503020204020204" charset="-122"/>
                <a:cs typeface="微软雅黑" panose="020B0503020204020204" charset="-122"/>
                <a:sym typeface="+mn-ea"/>
              </a:rPr>
              <a:t>】</a:t>
            </a:r>
            <a:r>
              <a:rPr lang="zh-CN" altLang="en-US" sz="2400" spc="33" dirty="0" smtClean="0">
                <a:latin typeface="微软雅黑" panose="020B0503020204020204" charset="-122"/>
                <a:ea typeface="微软雅黑" panose="020B0503020204020204" charset="-122"/>
                <a:cs typeface="微软雅黑" panose="020B0503020204020204" charset="-122"/>
              </a:rPr>
              <a:t>  </a:t>
            </a:r>
            <a:r>
              <a:rPr lang="zh-CN" altLang="en-US" sz="2400" b="1" spc="40" dirty="0" smtClean="0">
                <a:latin typeface="微软雅黑" panose="020B0503020204020204" charset="-122"/>
                <a:cs typeface="微软雅黑" panose="020B0503020204020204" charset="-122"/>
              </a:rPr>
              <a:t>  </a:t>
            </a:r>
            <a:r>
              <a:rPr lang="zh-CN" altLang="en-US" sz="2600" b="1" spc="40" dirty="0" smtClean="0">
                <a:latin typeface="微软雅黑" panose="020B0503020204020204" charset="-122"/>
                <a:cs typeface="微软雅黑" panose="020B0503020204020204" charset="-122"/>
              </a:rPr>
              <a:t>                             </a:t>
            </a:r>
            <a:endParaRPr sz="2600" dirty="0">
              <a:latin typeface="微软雅黑" panose="020B0503020204020204" charset="-122"/>
              <a:cs typeface="微软雅黑" panose="020B0503020204020204" charset="-122"/>
            </a:endParaRPr>
          </a:p>
          <a:p>
            <a:pPr marL="606425" marR="4765675" algn="just">
              <a:lnSpc>
                <a:spcPct val="154000"/>
              </a:lnSpc>
              <a:spcBef>
                <a:spcPts val="480"/>
              </a:spcBef>
            </a:pPr>
            <a:endParaRPr lang="en-US" sz="2000" spc="40"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49422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1005" y="1217544"/>
            <a:ext cx="4390390" cy="737235"/>
          </a:xfrm>
          <a:prstGeom prst="rect">
            <a:avLst/>
          </a:prstGeom>
          <a:noFill/>
        </p:spPr>
        <p:txBody>
          <a:bodyPr wrap="square" rtlCol="0">
            <a:spAutoFit/>
          </a:bodyPr>
          <a:lstStyle/>
          <a:p>
            <a:pPr>
              <a:lnSpc>
                <a:spcPct val="150000"/>
              </a:lnSpc>
            </a:pPr>
            <a:r>
              <a:rPr lang="zh-CN" altLang="en-US" sz="2800" b="1" dirty="0">
                <a:solidFill>
                  <a:srgbClr val="0070C0"/>
                </a:solidFill>
                <a:effectLst/>
                <a:latin typeface="微软雅黑" panose="020B0503020204020204" charset="-122"/>
                <a:ea typeface="微软雅黑" panose="020B0503020204020204" charset="-122"/>
                <a:sym typeface="Wingdings" panose="05000000000000000000" charset="0"/>
              </a:rPr>
              <a:t></a:t>
            </a:r>
            <a:r>
              <a:rPr lang="zh-CN" altLang="en-US" sz="2800" b="1" dirty="0">
                <a:solidFill>
                  <a:srgbClr val="0070C0"/>
                </a:solidFill>
                <a:latin typeface="微软雅黑" panose="020B0503020204020204" charset="-122"/>
                <a:ea typeface="微软雅黑" panose="020B0503020204020204" charset="-122"/>
              </a:rPr>
              <a:t>民间文学 </a:t>
            </a:r>
            <a:r>
              <a:rPr lang="en-US" altLang="zh-CN" sz="2800" b="1" dirty="0">
                <a:solidFill>
                  <a:srgbClr val="0070C0"/>
                </a:solidFill>
                <a:latin typeface="微软雅黑" panose="020B0503020204020204" charset="-122"/>
                <a:ea typeface="微软雅黑" panose="020B0503020204020204" charset="-122"/>
              </a:rPr>
              <a:t>vs </a:t>
            </a:r>
            <a:r>
              <a:rPr lang="zh-CN" altLang="en-US" sz="2800" b="1" dirty="0">
                <a:solidFill>
                  <a:srgbClr val="0070C0"/>
                </a:solidFill>
                <a:latin typeface="微软雅黑" panose="020B0503020204020204" charset="-122"/>
                <a:ea typeface="微软雅黑" panose="020B0503020204020204" charset="-122"/>
              </a:rPr>
              <a:t>通俗文学</a:t>
            </a:r>
          </a:p>
        </p:txBody>
      </p:sp>
      <p:graphicFrame>
        <p:nvGraphicFramePr>
          <p:cNvPr id="5" name="表格 4"/>
          <p:cNvGraphicFramePr/>
          <p:nvPr>
            <p:extLst>
              <p:ext uri="{D42A27DB-BD31-4B8C-83A1-F6EECF244321}">
                <p14:modId xmlns:p14="http://schemas.microsoft.com/office/powerpoint/2010/main" val="581596280"/>
              </p:ext>
            </p:extLst>
          </p:nvPr>
        </p:nvGraphicFramePr>
        <p:xfrm>
          <a:off x="421005" y="2942396"/>
          <a:ext cx="11433175" cy="3284855"/>
        </p:xfrm>
        <a:graphic>
          <a:graphicData uri="http://schemas.openxmlformats.org/drawingml/2006/table">
            <a:tbl>
              <a:tblPr firstRow="1" bandRow="1">
                <a:tableStyleId>{5C22544A-7EE6-4342-B048-85BDC9FD1C3A}</a:tableStyleId>
              </a:tblPr>
              <a:tblGrid>
                <a:gridCol w="3811270">
                  <a:extLst>
                    <a:ext uri="{9D8B030D-6E8A-4147-A177-3AD203B41FA5}">
                      <a16:colId xmlns:a16="http://schemas.microsoft.com/office/drawing/2014/main" xmlns="" val="20000"/>
                    </a:ext>
                  </a:extLst>
                </a:gridCol>
                <a:gridCol w="3749675">
                  <a:extLst>
                    <a:ext uri="{9D8B030D-6E8A-4147-A177-3AD203B41FA5}">
                      <a16:colId xmlns:a16="http://schemas.microsoft.com/office/drawing/2014/main" xmlns="" val="20001"/>
                    </a:ext>
                  </a:extLst>
                </a:gridCol>
                <a:gridCol w="3872230">
                  <a:extLst>
                    <a:ext uri="{9D8B030D-6E8A-4147-A177-3AD203B41FA5}">
                      <a16:colId xmlns:a16="http://schemas.microsoft.com/office/drawing/2014/main" xmlns="" val="20002"/>
                    </a:ext>
                  </a:extLst>
                </a:gridCol>
              </a:tblGrid>
              <a:tr h="821055">
                <a:tc>
                  <a:txBody>
                    <a:bodyPr/>
                    <a:lstStyle/>
                    <a:p>
                      <a:pPr>
                        <a:buNone/>
                      </a:pPr>
                      <a:endParaRPr lang="zh-CN" altLang="en-US" dirty="0">
                        <a:solidFill>
                          <a:schemeClr val="tx1"/>
                        </a:solidFill>
                      </a:endParaRPr>
                    </a:p>
                  </a:txBody>
                  <a:tcPr/>
                </a:tc>
                <a:tc>
                  <a:txBody>
                    <a:bodyPr/>
                    <a:lstStyle/>
                    <a:p>
                      <a:pPr algn="ctr">
                        <a:buNone/>
                      </a:pPr>
                      <a:r>
                        <a:rPr lang="zh-CN" altLang="en-US" sz="2800" dirty="0">
                          <a:solidFill>
                            <a:schemeClr val="tx1"/>
                          </a:solidFill>
                          <a:latin typeface="微软雅黑" panose="020B0503020204020204" charset="-122"/>
                          <a:ea typeface="微软雅黑" panose="020B0503020204020204" charset="-122"/>
                        </a:rPr>
                        <a:t>民间文学</a:t>
                      </a:r>
                    </a:p>
                  </a:txBody>
                  <a:tcPr/>
                </a:tc>
                <a:tc>
                  <a:txBody>
                    <a:bodyPr/>
                    <a:lstStyle/>
                    <a:p>
                      <a:pPr algn="ctr">
                        <a:buNone/>
                      </a:pPr>
                      <a:r>
                        <a:rPr lang="zh-CN" altLang="en-US" sz="2800">
                          <a:solidFill>
                            <a:schemeClr val="tx1"/>
                          </a:solidFill>
                          <a:latin typeface="微软雅黑" panose="020B0503020204020204" charset="-122"/>
                          <a:ea typeface="微软雅黑" panose="020B0503020204020204" charset="-122"/>
                        </a:rPr>
                        <a:t>通俗文学</a:t>
                      </a:r>
                    </a:p>
                  </a:txBody>
                  <a:tcPr/>
                </a:tc>
                <a:extLst>
                  <a:ext uri="{0D108BD9-81ED-4DB2-BD59-A6C34878D82A}">
                    <a16:rowId xmlns:a16="http://schemas.microsoft.com/office/drawing/2014/main" xmlns="" val="10000"/>
                  </a:ext>
                </a:extLst>
              </a:tr>
              <a:tr h="821055">
                <a:tc>
                  <a:txBody>
                    <a:bodyPr/>
                    <a:lstStyle/>
                    <a:p>
                      <a:pPr algn="ctr">
                        <a:buNone/>
                      </a:pPr>
                      <a:r>
                        <a:rPr lang="zh-CN" altLang="en-US" sz="2400" dirty="0"/>
                        <a:t>1</a:t>
                      </a:r>
                      <a:r>
                        <a:rPr lang="zh-CN" altLang="en-US" sz="2400" dirty="0" smtClean="0"/>
                        <a:t>.（      ）</a:t>
                      </a:r>
                      <a:endParaRPr lang="zh-CN" altLang="en-US" sz="2400" dirty="0"/>
                    </a:p>
                  </a:txBody>
                  <a:tcPr/>
                </a:tc>
                <a:tc>
                  <a:txBody>
                    <a:bodyPr/>
                    <a:lstStyle/>
                    <a:p>
                      <a:pPr algn="ctr">
                        <a:buNone/>
                      </a:pPr>
                      <a:r>
                        <a:rPr lang="zh-CN" altLang="en-US" sz="2400"/>
                        <a:t>集体创作</a:t>
                      </a:r>
                    </a:p>
                  </a:txBody>
                  <a:tcPr/>
                </a:tc>
                <a:tc>
                  <a:txBody>
                    <a:bodyPr/>
                    <a:lstStyle/>
                    <a:p>
                      <a:pPr algn="ctr">
                        <a:buNone/>
                      </a:pPr>
                      <a:r>
                        <a:rPr lang="zh-CN" altLang="en-US" sz="2400"/>
                        <a:t>个人创作</a:t>
                      </a:r>
                    </a:p>
                  </a:txBody>
                  <a:tcPr/>
                </a:tc>
                <a:extLst>
                  <a:ext uri="{0D108BD9-81ED-4DB2-BD59-A6C34878D82A}">
                    <a16:rowId xmlns:a16="http://schemas.microsoft.com/office/drawing/2014/main" xmlns="" val="10001"/>
                  </a:ext>
                </a:extLst>
              </a:tr>
              <a:tr h="819785">
                <a:tc>
                  <a:txBody>
                    <a:bodyPr/>
                    <a:lstStyle/>
                    <a:p>
                      <a:pPr algn="ctr">
                        <a:buNone/>
                      </a:pPr>
                      <a:r>
                        <a:rPr lang="zh-CN" altLang="en-US" sz="2400" dirty="0"/>
                        <a:t>2.创作流传形式</a:t>
                      </a:r>
                    </a:p>
                  </a:txBody>
                  <a:tcPr/>
                </a:tc>
                <a:tc>
                  <a:txBody>
                    <a:bodyPr/>
                    <a:lstStyle/>
                    <a:p>
                      <a:pPr algn="ctr">
                        <a:buNone/>
                      </a:pPr>
                      <a:r>
                        <a:rPr lang="zh-CN" altLang="en-US" sz="2400" dirty="0" smtClean="0"/>
                        <a:t>（       ）</a:t>
                      </a:r>
                      <a:endParaRPr lang="zh-CN" altLang="en-US" sz="2400" dirty="0"/>
                    </a:p>
                  </a:txBody>
                  <a:tcPr/>
                </a:tc>
                <a:tc>
                  <a:txBody>
                    <a:bodyPr/>
                    <a:lstStyle/>
                    <a:p>
                      <a:pPr algn="ctr">
                        <a:buNone/>
                      </a:pPr>
                      <a:r>
                        <a:rPr lang="zh-CN" altLang="en-US" sz="2400"/>
                        <a:t>书面</a:t>
                      </a:r>
                    </a:p>
                  </a:txBody>
                  <a:tcPr/>
                </a:tc>
                <a:extLst>
                  <a:ext uri="{0D108BD9-81ED-4DB2-BD59-A6C34878D82A}">
                    <a16:rowId xmlns:a16="http://schemas.microsoft.com/office/drawing/2014/main" xmlns="" val="10002"/>
                  </a:ext>
                </a:extLst>
              </a:tr>
              <a:tr h="821055">
                <a:tc>
                  <a:txBody>
                    <a:bodyPr/>
                    <a:lstStyle/>
                    <a:p>
                      <a:pPr algn="ctr">
                        <a:buNone/>
                      </a:pPr>
                      <a:r>
                        <a:rPr lang="zh-CN" altLang="en-US" sz="2400"/>
                        <a:t>3.内容与思想倾向</a:t>
                      </a:r>
                    </a:p>
                  </a:txBody>
                  <a:tcPr/>
                </a:tc>
                <a:tc>
                  <a:txBody>
                    <a:bodyPr/>
                    <a:lstStyle/>
                    <a:p>
                      <a:pPr algn="ctr">
                        <a:buNone/>
                      </a:pPr>
                      <a:r>
                        <a:rPr lang="zh-CN" altLang="en-US" sz="2400"/>
                        <a:t>反映整个民族或某一群体的思想与情趣</a:t>
                      </a:r>
                    </a:p>
                  </a:txBody>
                  <a:tcPr/>
                </a:tc>
                <a:tc>
                  <a:txBody>
                    <a:bodyPr/>
                    <a:lstStyle/>
                    <a:p>
                      <a:pPr algn="ctr">
                        <a:buNone/>
                      </a:pPr>
                      <a:r>
                        <a:rPr lang="zh-CN" altLang="en-US" sz="2400" dirty="0" smtClean="0"/>
                        <a:t>（       ）</a:t>
                      </a:r>
                      <a:endParaRPr lang="zh-CN" altLang="en-US" sz="2400" dirty="0"/>
                    </a:p>
                  </a:txBody>
                  <a:tcPr/>
                </a:tc>
                <a:extLst>
                  <a:ext uri="{0D108BD9-81ED-4DB2-BD59-A6C34878D82A}">
                    <a16:rowId xmlns:a16="http://schemas.microsoft.com/office/drawing/2014/main" xmlns="" val="10003"/>
                  </a:ext>
                </a:extLst>
              </a:tr>
            </a:tbl>
          </a:graphicData>
        </a:graphic>
      </p:graphicFrame>
      <p:sp>
        <p:nvSpPr>
          <p:cNvPr id="3" name="文本框 2"/>
          <p:cNvSpPr txBox="1"/>
          <p:nvPr/>
        </p:nvSpPr>
        <p:spPr>
          <a:xfrm>
            <a:off x="501332" y="2109995"/>
            <a:ext cx="11272520" cy="521970"/>
          </a:xfrm>
          <a:prstGeom prst="rect">
            <a:avLst/>
          </a:prstGeom>
          <a:noFill/>
        </p:spPr>
        <p:txBody>
          <a:bodyPr wrap="square" rtlCol="0" anchor="t">
            <a:spAutoFit/>
          </a:bodyPr>
          <a:lstStyle/>
          <a:p>
            <a:r>
              <a:rPr lang="zh-CN" altLang="en-US" sz="2800" b="1" u="sng" dirty="0">
                <a:solidFill>
                  <a:srgbClr val="C00000"/>
                </a:solidFill>
                <a:sym typeface="+mn-ea"/>
              </a:rPr>
              <a:t>郑振铎</a:t>
            </a:r>
            <a:r>
              <a:rPr lang="zh-CN" altLang="en-US" sz="2400" dirty="0">
                <a:sym typeface="+mn-ea"/>
              </a:rPr>
              <a:t>曾说 </a:t>
            </a:r>
            <a:r>
              <a:rPr lang="en-US" altLang="zh-CN" sz="2400" dirty="0">
                <a:sym typeface="+mn-ea"/>
              </a:rPr>
              <a:t>“</a:t>
            </a:r>
            <a:r>
              <a:rPr lang="zh-CN" altLang="en-US" sz="2400" dirty="0">
                <a:sym typeface="+mn-ea"/>
              </a:rPr>
              <a:t>俗文学就是通俗的文学，就是民间文学，也就是大众的文学。</a:t>
            </a:r>
            <a:endParaRPr lang="zh-CN" altLang="en-US" sz="2400" dirty="0"/>
          </a:p>
        </p:txBody>
      </p:sp>
      <p:sp>
        <p:nvSpPr>
          <p:cNvPr id="7" name="文本框 6">
            <a:extLst>
              <a:ext uri="{FF2B5EF4-FFF2-40B4-BE49-F238E27FC236}">
                <a16:creationId xmlns:a16="http://schemas.microsoft.com/office/drawing/2014/main" xmlns="" id="{DC2FD56D-FF31-C34A-82C7-B4B89A8498AE}"/>
              </a:ext>
            </a:extLst>
          </p:cNvPr>
          <p:cNvSpPr txBox="1"/>
          <p:nvPr/>
        </p:nvSpPr>
        <p:spPr>
          <a:xfrm>
            <a:off x="499469" y="332006"/>
            <a:ext cx="3820740"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1.1.2</a:t>
            </a:r>
            <a:r>
              <a:rPr lang="zh-CN" altLang="en-US" sz="2800" b="1" dirty="0">
                <a:solidFill>
                  <a:srgbClr val="0070C0"/>
                </a:solidFill>
                <a:latin typeface="微软雅黑" panose="020B0503020204020204" charset="-122"/>
                <a:ea typeface="微软雅黑" panose="020B0503020204020204" charset="-122"/>
              </a:rPr>
              <a:t> </a:t>
            </a:r>
            <a:r>
              <a:rPr lang="zh-CN" altLang="en-US" sz="2800" b="1" dirty="0">
                <a:solidFill>
                  <a:srgbClr val="0070C0"/>
                </a:solidFill>
                <a:effectLst/>
                <a:latin typeface="微软雅黑" panose="020B0503020204020204" charset="-122"/>
                <a:ea typeface="微软雅黑" panose="020B0503020204020204" charset="-122"/>
              </a:rPr>
              <a:t>民间文学的范围  </a:t>
            </a:r>
            <a:r>
              <a:rPr lang="zh-CN" altLang="en-US" sz="2800" dirty="0">
                <a:solidFill>
                  <a:schemeClr val="tx1"/>
                </a:solidFill>
                <a:latin typeface="微软雅黑" panose="020B0503020204020204" charset="-122"/>
                <a:ea typeface="微软雅黑" panose="020B0503020204020204" charset="-122"/>
              </a:rPr>
              <a:t> </a:t>
            </a:r>
            <a:endParaRPr lang="zh-CN" altLang="en-US" sz="2800" dirty="0">
              <a:solidFill>
                <a:srgbClr val="C00000"/>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574055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656" y="87176"/>
            <a:ext cx="10515600" cy="619480"/>
          </a:xfrm>
        </p:spPr>
        <p:txBody>
          <a:bodyPr>
            <a:normAutofit fontScale="90000"/>
          </a:bodyPr>
          <a:lstStyle/>
          <a:p>
            <a:r>
              <a:rPr lang="zh-CN" altLang="en-US" dirty="0" smtClean="0">
                <a:solidFill>
                  <a:schemeClr val="tx1"/>
                </a:solidFill>
                <a:ea typeface="华文新魏" panose="02010800040101010101" pitchFamily="2" charset="-122"/>
              </a:rPr>
              <a:t>学习是一种信仰！</a:t>
            </a:r>
            <a:endParaRPr lang="zh-CN" altLang="en-US" dirty="0">
              <a:solidFill>
                <a:schemeClr val="tx1"/>
              </a:solidFill>
              <a:ea typeface="华文新魏" panose="02010800040101010101" pitchFamily="2" charset="-122"/>
            </a:endParaRPr>
          </a:p>
        </p:txBody>
      </p:sp>
      <p:sp>
        <p:nvSpPr>
          <p:cNvPr id="10" name="文本框 9"/>
          <p:cNvSpPr txBox="1"/>
          <p:nvPr/>
        </p:nvSpPr>
        <p:spPr>
          <a:xfrm>
            <a:off x="280934" y="3294945"/>
            <a:ext cx="10269044" cy="1458861"/>
          </a:xfrm>
          <a:prstGeom prst="rect">
            <a:avLst/>
          </a:prstGeom>
        </p:spPr>
        <p:txBody>
          <a:bodyPr vert="horz" wrap="square" lIns="0" tIns="0" rIns="0" bIns="0" rtlCol="0">
            <a:spAutoFit/>
          </a:bodyPr>
          <a:lstStyle/>
          <a:p>
            <a:pPr marL="12700" marR="4093210">
              <a:lnSpc>
                <a:spcPct val="157800"/>
              </a:lnSpc>
            </a:pPr>
            <a:r>
              <a:rPr kumimoji="1" lang="zh-CN" altLang="en-US" sz="2000" b="1" dirty="0" smtClean="0">
                <a:latin typeface="SimHei" charset="-122"/>
                <a:ea typeface="SimHei" charset="-122"/>
                <a:cs typeface="SimHei" charset="-122"/>
              </a:rPr>
              <a:t>毕业于西南交通大学／汉语国际教育专业</a:t>
            </a:r>
            <a:endParaRPr kumimoji="1" lang="en-US" altLang="zh-CN" sz="2000" b="1" dirty="0" smtClean="0">
              <a:latin typeface="SimHei" charset="-122"/>
              <a:ea typeface="SimHei" charset="-122"/>
              <a:cs typeface="SimHei" charset="-122"/>
            </a:endParaRPr>
          </a:p>
          <a:p>
            <a:pPr marL="12700" marR="4093210">
              <a:lnSpc>
                <a:spcPct val="157800"/>
              </a:lnSpc>
            </a:pPr>
            <a:r>
              <a:rPr kumimoji="1" lang="en-US" altLang="zh-CN" sz="2000" b="1" dirty="0" smtClean="0">
                <a:latin typeface="SimHei" charset="-122"/>
                <a:ea typeface="SimHei" charset="-122"/>
                <a:cs typeface="SimHei" charset="-122"/>
              </a:rPr>
              <a:t>5</a:t>
            </a:r>
            <a:r>
              <a:rPr kumimoji="1" lang="zh-CN" altLang="en-US" sz="2000" b="1" dirty="0" smtClean="0">
                <a:latin typeface="SimHei" charset="-122"/>
                <a:ea typeface="SimHei" charset="-122"/>
                <a:cs typeface="SimHei" charset="-122"/>
              </a:rPr>
              <a:t>年专注并致力于汉语言文学的教学和研究工作</a:t>
            </a:r>
            <a:endParaRPr kumimoji="1" lang="en-US" altLang="zh-CN" sz="2000" b="1" dirty="0" smtClean="0">
              <a:latin typeface="SimHei" charset="-122"/>
              <a:ea typeface="SimHei" charset="-122"/>
              <a:cs typeface="SimHei" charset="-122"/>
            </a:endParaRPr>
          </a:p>
          <a:p>
            <a:pPr marL="12700" marR="4093210">
              <a:lnSpc>
                <a:spcPct val="157800"/>
              </a:lnSpc>
            </a:pPr>
            <a:r>
              <a:rPr kumimoji="1" lang="zh-CN" altLang="en-US" sz="2000" b="1" dirty="0" smtClean="0">
                <a:latin typeface="SimHei" charset="-122"/>
                <a:ea typeface="SimHei" charset="-122"/>
                <a:cs typeface="SimHei" charset="-122"/>
              </a:rPr>
              <a:t>教授课程</a:t>
            </a:r>
            <a:r>
              <a:rPr kumimoji="1" lang="en-US" altLang="zh-CN" sz="2000" b="1" dirty="0" smtClean="0">
                <a:latin typeface="SimHei" charset="-122"/>
                <a:ea typeface="SimHei" charset="-122"/>
                <a:cs typeface="SimHei" charset="-122"/>
              </a:rPr>
              <a:t>《</a:t>
            </a:r>
            <a:r>
              <a:rPr kumimoji="1" lang="zh-CN" altLang="en-US" sz="2000" b="1" dirty="0" smtClean="0">
                <a:latin typeface="SimHei" charset="-122"/>
                <a:ea typeface="SimHei" charset="-122"/>
                <a:cs typeface="SimHei" charset="-122"/>
              </a:rPr>
              <a:t>中国文化概论</a:t>
            </a:r>
            <a:r>
              <a:rPr kumimoji="1" lang="en-US" altLang="zh-CN" sz="2000" b="1" dirty="0" smtClean="0">
                <a:latin typeface="SimHei" charset="-122"/>
                <a:ea typeface="SimHei" charset="-122"/>
                <a:cs typeface="SimHei" charset="-122"/>
              </a:rPr>
              <a:t>》《</a:t>
            </a:r>
            <a:r>
              <a:rPr kumimoji="1" lang="zh-CN" altLang="en-US" sz="2000" b="1" dirty="0" smtClean="0">
                <a:latin typeface="SimHei" charset="-122"/>
                <a:ea typeface="SimHei" charset="-122"/>
                <a:cs typeface="SimHei" charset="-122"/>
              </a:rPr>
              <a:t>古代文学史</a:t>
            </a:r>
            <a:r>
              <a:rPr kumimoji="1" lang="en-US" altLang="zh-CN" sz="2000" b="1" dirty="0" smtClean="0">
                <a:latin typeface="SimHei" charset="-122"/>
                <a:ea typeface="SimHei" charset="-122"/>
                <a:cs typeface="SimHei" charset="-122"/>
              </a:rPr>
              <a:t>》《</a:t>
            </a:r>
            <a:r>
              <a:rPr kumimoji="1" lang="zh-CN" altLang="en-US" sz="2000" b="1" dirty="0" smtClean="0">
                <a:latin typeface="SimHei" charset="-122"/>
                <a:ea typeface="SimHei" charset="-122"/>
                <a:cs typeface="SimHei" charset="-122"/>
              </a:rPr>
              <a:t>美学</a:t>
            </a:r>
            <a:r>
              <a:rPr kumimoji="1" lang="en-US" altLang="zh-CN" sz="2000" b="1" dirty="0" smtClean="0">
                <a:latin typeface="SimHei" charset="-122"/>
                <a:ea typeface="SimHei" charset="-122"/>
                <a:cs typeface="SimHei" charset="-122"/>
              </a:rPr>
              <a:t>》</a:t>
            </a:r>
            <a:r>
              <a:rPr kumimoji="1" lang="zh-CN" altLang="en-US" sz="2000" b="1" dirty="0" smtClean="0">
                <a:latin typeface="SimHei" charset="-122"/>
                <a:ea typeface="SimHei" charset="-122"/>
                <a:cs typeface="SimHei" charset="-122"/>
              </a:rPr>
              <a:t>等</a:t>
            </a:r>
            <a:endParaRPr kumimoji="1" lang="zh-CN" altLang="en-US" sz="2000" b="1" dirty="0">
              <a:latin typeface="SimHei" charset="-122"/>
              <a:ea typeface="SimHei" charset="-122"/>
              <a:cs typeface="SimHei" charset="-122"/>
            </a:endParaRPr>
          </a:p>
        </p:txBody>
      </p:sp>
      <p:sp>
        <p:nvSpPr>
          <p:cNvPr id="11" name="文本框 10"/>
          <p:cNvSpPr txBox="1"/>
          <p:nvPr/>
        </p:nvSpPr>
        <p:spPr>
          <a:xfrm>
            <a:off x="1689100" y="2419641"/>
            <a:ext cx="6273800" cy="875304"/>
          </a:xfrm>
          <a:prstGeom prst="rect">
            <a:avLst/>
          </a:prstGeom>
        </p:spPr>
        <p:txBody>
          <a:bodyPr vert="horz" wrap="square" lIns="0" tIns="0" rIns="0" bIns="0" rtlCol="0">
            <a:spAutoFit/>
          </a:bodyPr>
          <a:lstStyle/>
          <a:p>
            <a:pPr marL="12700" marR="4093210">
              <a:lnSpc>
                <a:spcPct val="157800"/>
              </a:lnSpc>
            </a:pPr>
            <a:r>
              <a:rPr kumimoji="1" lang="zh-CN" altLang="en-US" sz="3600" b="1" dirty="0" smtClean="0">
                <a:latin typeface="微软雅黑" pitchFamily="34" charset="-122"/>
                <a:ea typeface="微软雅黑" pitchFamily="34" charset="-122"/>
                <a:cs typeface="Microsoft YaHei"/>
              </a:rPr>
              <a:t>李东洋</a:t>
            </a:r>
            <a:endParaRPr kumimoji="1" lang="zh-CN" altLang="en-US" sz="3600" b="1" dirty="0">
              <a:latin typeface="微软雅黑" pitchFamily="34" charset="-122"/>
              <a:ea typeface="微软雅黑" pitchFamily="34" charset="-122"/>
              <a:cs typeface="Microsoft YaHei"/>
            </a:endParaRPr>
          </a:p>
        </p:txBody>
      </p:sp>
      <p:pic>
        <p:nvPicPr>
          <p:cNvPr id="12" name="图片 11"/>
          <p:cNvPicPr>
            <a:picLocks noChangeAspect="1"/>
          </p:cNvPicPr>
          <p:nvPr/>
        </p:nvPicPr>
        <p:blipFill>
          <a:blip r:embed="rId2"/>
          <a:stretch>
            <a:fillRect/>
          </a:stretch>
        </p:blipFill>
        <p:spPr>
          <a:xfrm>
            <a:off x="8209545" y="1533537"/>
            <a:ext cx="3138482" cy="3949700"/>
          </a:xfrm>
          <a:prstGeom prst="rect">
            <a:avLst/>
          </a:prstGeom>
        </p:spPr>
      </p:pic>
    </p:spTree>
    <p:extLst>
      <p:ext uri="{BB962C8B-B14F-4D97-AF65-F5344CB8AC3E}">
        <p14:creationId xmlns:p14="http://schemas.microsoft.com/office/powerpoint/2010/main" val="16278690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1005" y="1217544"/>
            <a:ext cx="4390390" cy="737235"/>
          </a:xfrm>
          <a:prstGeom prst="rect">
            <a:avLst/>
          </a:prstGeom>
          <a:noFill/>
        </p:spPr>
        <p:txBody>
          <a:bodyPr wrap="square" rtlCol="0">
            <a:spAutoFit/>
          </a:bodyPr>
          <a:lstStyle/>
          <a:p>
            <a:pPr>
              <a:lnSpc>
                <a:spcPct val="150000"/>
              </a:lnSpc>
            </a:pPr>
            <a:r>
              <a:rPr lang="zh-CN" altLang="en-US" sz="2800" b="1" dirty="0">
                <a:solidFill>
                  <a:srgbClr val="0070C0"/>
                </a:solidFill>
                <a:effectLst/>
                <a:latin typeface="微软雅黑" panose="020B0503020204020204" charset="-122"/>
                <a:ea typeface="微软雅黑" panose="020B0503020204020204" charset="-122"/>
                <a:sym typeface="Wingdings" panose="05000000000000000000" charset="0"/>
              </a:rPr>
              <a:t></a:t>
            </a:r>
            <a:r>
              <a:rPr lang="zh-CN" altLang="en-US" sz="2800" b="1" dirty="0">
                <a:solidFill>
                  <a:srgbClr val="0070C0"/>
                </a:solidFill>
                <a:latin typeface="微软雅黑" panose="020B0503020204020204" charset="-122"/>
                <a:ea typeface="微软雅黑" panose="020B0503020204020204" charset="-122"/>
              </a:rPr>
              <a:t>民间文学 </a:t>
            </a:r>
            <a:r>
              <a:rPr lang="en-US" altLang="zh-CN" sz="2800" b="1" dirty="0">
                <a:solidFill>
                  <a:srgbClr val="0070C0"/>
                </a:solidFill>
                <a:latin typeface="微软雅黑" panose="020B0503020204020204" charset="-122"/>
                <a:ea typeface="微软雅黑" panose="020B0503020204020204" charset="-122"/>
              </a:rPr>
              <a:t>vs </a:t>
            </a:r>
            <a:r>
              <a:rPr lang="zh-CN" altLang="en-US" sz="2800" b="1" dirty="0">
                <a:solidFill>
                  <a:srgbClr val="0070C0"/>
                </a:solidFill>
                <a:latin typeface="微软雅黑" panose="020B0503020204020204" charset="-122"/>
                <a:ea typeface="微软雅黑" panose="020B0503020204020204" charset="-122"/>
              </a:rPr>
              <a:t>通俗文学</a:t>
            </a:r>
          </a:p>
        </p:txBody>
      </p:sp>
      <p:graphicFrame>
        <p:nvGraphicFramePr>
          <p:cNvPr id="5" name="表格 4"/>
          <p:cNvGraphicFramePr/>
          <p:nvPr>
            <p:extLst>
              <p:ext uri="{D42A27DB-BD31-4B8C-83A1-F6EECF244321}">
                <p14:modId xmlns:p14="http://schemas.microsoft.com/office/powerpoint/2010/main" val="762792334"/>
              </p:ext>
            </p:extLst>
          </p:nvPr>
        </p:nvGraphicFramePr>
        <p:xfrm>
          <a:off x="421005" y="2942396"/>
          <a:ext cx="11433175" cy="3284855"/>
        </p:xfrm>
        <a:graphic>
          <a:graphicData uri="http://schemas.openxmlformats.org/drawingml/2006/table">
            <a:tbl>
              <a:tblPr firstRow="1" bandRow="1">
                <a:tableStyleId>{5C22544A-7EE6-4342-B048-85BDC9FD1C3A}</a:tableStyleId>
              </a:tblPr>
              <a:tblGrid>
                <a:gridCol w="3811270">
                  <a:extLst>
                    <a:ext uri="{9D8B030D-6E8A-4147-A177-3AD203B41FA5}">
                      <a16:colId xmlns:a16="http://schemas.microsoft.com/office/drawing/2014/main" xmlns="" val="20000"/>
                    </a:ext>
                  </a:extLst>
                </a:gridCol>
                <a:gridCol w="3749675">
                  <a:extLst>
                    <a:ext uri="{9D8B030D-6E8A-4147-A177-3AD203B41FA5}">
                      <a16:colId xmlns:a16="http://schemas.microsoft.com/office/drawing/2014/main" xmlns="" val="20001"/>
                    </a:ext>
                  </a:extLst>
                </a:gridCol>
                <a:gridCol w="3872230">
                  <a:extLst>
                    <a:ext uri="{9D8B030D-6E8A-4147-A177-3AD203B41FA5}">
                      <a16:colId xmlns:a16="http://schemas.microsoft.com/office/drawing/2014/main" xmlns="" val="20002"/>
                    </a:ext>
                  </a:extLst>
                </a:gridCol>
              </a:tblGrid>
              <a:tr h="821055">
                <a:tc>
                  <a:txBody>
                    <a:bodyPr/>
                    <a:lstStyle/>
                    <a:p>
                      <a:pPr>
                        <a:buNone/>
                      </a:pPr>
                      <a:endParaRPr lang="zh-CN" altLang="en-US" dirty="0">
                        <a:solidFill>
                          <a:schemeClr val="tx1"/>
                        </a:solidFill>
                      </a:endParaRPr>
                    </a:p>
                  </a:txBody>
                  <a:tcPr/>
                </a:tc>
                <a:tc>
                  <a:txBody>
                    <a:bodyPr/>
                    <a:lstStyle/>
                    <a:p>
                      <a:pPr algn="ctr">
                        <a:buNone/>
                      </a:pPr>
                      <a:r>
                        <a:rPr lang="zh-CN" altLang="en-US" sz="2800" dirty="0">
                          <a:solidFill>
                            <a:schemeClr val="tx1"/>
                          </a:solidFill>
                          <a:latin typeface="微软雅黑" panose="020B0503020204020204" charset="-122"/>
                          <a:ea typeface="微软雅黑" panose="020B0503020204020204" charset="-122"/>
                        </a:rPr>
                        <a:t>民间文学</a:t>
                      </a:r>
                    </a:p>
                  </a:txBody>
                  <a:tcPr/>
                </a:tc>
                <a:tc>
                  <a:txBody>
                    <a:bodyPr/>
                    <a:lstStyle/>
                    <a:p>
                      <a:pPr algn="ctr">
                        <a:buNone/>
                      </a:pPr>
                      <a:r>
                        <a:rPr lang="zh-CN" altLang="en-US" sz="2800">
                          <a:solidFill>
                            <a:schemeClr val="tx1"/>
                          </a:solidFill>
                          <a:latin typeface="微软雅黑" panose="020B0503020204020204" charset="-122"/>
                          <a:ea typeface="微软雅黑" panose="020B0503020204020204" charset="-122"/>
                        </a:rPr>
                        <a:t>通俗文学</a:t>
                      </a:r>
                    </a:p>
                  </a:txBody>
                  <a:tcPr/>
                </a:tc>
                <a:extLst>
                  <a:ext uri="{0D108BD9-81ED-4DB2-BD59-A6C34878D82A}">
                    <a16:rowId xmlns:a16="http://schemas.microsoft.com/office/drawing/2014/main" xmlns="" val="10000"/>
                  </a:ext>
                </a:extLst>
              </a:tr>
              <a:tr h="821055">
                <a:tc>
                  <a:txBody>
                    <a:bodyPr/>
                    <a:lstStyle/>
                    <a:p>
                      <a:pPr algn="ctr">
                        <a:buNone/>
                      </a:pPr>
                      <a:r>
                        <a:rPr lang="zh-CN" altLang="en-US" sz="2400" dirty="0"/>
                        <a:t>1</a:t>
                      </a:r>
                      <a:r>
                        <a:rPr lang="zh-CN" altLang="en-US" sz="2400" dirty="0" smtClean="0"/>
                        <a:t>.（</a:t>
                      </a:r>
                      <a:r>
                        <a:rPr lang="zh-CN" altLang="en-US" sz="2400" dirty="0" smtClean="0">
                          <a:solidFill>
                            <a:srgbClr val="FF0000"/>
                          </a:solidFill>
                        </a:rPr>
                        <a:t>创作者</a:t>
                      </a:r>
                      <a:r>
                        <a:rPr lang="zh-CN" altLang="en-US" sz="2400" dirty="0" smtClean="0"/>
                        <a:t>）</a:t>
                      </a:r>
                      <a:endParaRPr lang="zh-CN" altLang="en-US" sz="2400" dirty="0"/>
                    </a:p>
                  </a:txBody>
                  <a:tcPr/>
                </a:tc>
                <a:tc>
                  <a:txBody>
                    <a:bodyPr/>
                    <a:lstStyle/>
                    <a:p>
                      <a:pPr algn="ctr">
                        <a:buNone/>
                      </a:pPr>
                      <a:r>
                        <a:rPr lang="zh-CN" altLang="en-US" sz="2400"/>
                        <a:t>集体创作</a:t>
                      </a:r>
                    </a:p>
                  </a:txBody>
                  <a:tcPr/>
                </a:tc>
                <a:tc>
                  <a:txBody>
                    <a:bodyPr/>
                    <a:lstStyle/>
                    <a:p>
                      <a:pPr algn="ctr">
                        <a:buNone/>
                      </a:pPr>
                      <a:r>
                        <a:rPr lang="zh-CN" altLang="en-US" sz="2400"/>
                        <a:t>个人创作</a:t>
                      </a:r>
                    </a:p>
                  </a:txBody>
                  <a:tcPr/>
                </a:tc>
                <a:extLst>
                  <a:ext uri="{0D108BD9-81ED-4DB2-BD59-A6C34878D82A}">
                    <a16:rowId xmlns:a16="http://schemas.microsoft.com/office/drawing/2014/main" xmlns="" val="10001"/>
                  </a:ext>
                </a:extLst>
              </a:tr>
              <a:tr h="819785">
                <a:tc>
                  <a:txBody>
                    <a:bodyPr/>
                    <a:lstStyle/>
                    <a:p>
                      <a:pPr algn="ctr">
                        <a:buNone/>
                      </a:pPr>
                      <a:r>
                        <a:rPr lang="zh-CN" altLang="en-US" sz="2400"/>
                        <a:t>2.创作流传形式</a:t>
                      </a:r>
                    </a:p>
                  </a:txBody>
                  <a:tcPr/>
                </a:tc>
                <a:tc>
                  <a:txBody>
                    <a:bodyPr/>
                    <a:lstStyle/>
                    <a:p>
                      <a:pPr algn="ctr">
                        <a:buNone/>
                      </a:pPr>
                      <a:r>
                        <a:rPr lang="zh-CN" altLang="en-US" sz="2400" dirty="0" smtClean="0"/>
                        <a:t>（</a:t>
                      </a:r>
                      <a:r>
                        <a:rPr lang="zh-CN" altLang="en-US" sz="2400" dirty="0" smtClean="0">
                          <a:solidFill>
                            <a:srgbClr val="FF0000"/>
                          </a:solidFill>
                        </a:rPr>
                        <a:t>口语</a:t>
                      </a:r>
                      <a:r>
                        <a:rPr lang="zh-CN" altLang="en-US" sz="2400" dirty="0" smtClean="0"/>
                        <a:t>）</a:t>
                      </a:r>
                      <a:endParaRPr lang="zh-CN" altLang="en-US" sz="2400" dirty="0"/>
                    </a:p>
                  </a:txBody>
                  <a:tcPr/>
                </a:tc>
                <a:tc>
                  <a:txBody>
                    <a:bodyPr/>
                    <a:lstStyle/>
                    <a:p>
                      <a:pPr algn="ctr">
                        <a:buNone/>
                      </a:pPr>
                      <a:r>
                        <a:rPr lang="zh-CN" altLang="en-US" sz="2400"/>
                        <a:t>书面</a:t>
                      </a:r>
                    </a:p>
                  </a:txBody>
                  <a:tcPr/>
                </a:tc>
                <a:extLst>
                  <a:ext uri="{0D108BD9-81ED-4DB2-BD59-A6C34878D82A}">
                    <a16:rowId xmlns:a16="http://schemas.microsoft.com/office/drawing/2014/main" xmlns="" val="10002"/>
                  </a:ext>
                </a:extLst>
              </a:tr>
              <a:tr h="821055">
                <a:tc>
                  <a:txBody>
                    <a:bodyPr/>
                    <a:lstStyle/>
                    <a:p>
                      <a:pPr algn="ctr">
                        <a:buNone/>
                      </a:pPr>
                      <a:r>
                        <a:rPr lang="zh-CN" altLang="en-US" sz="2400"/>
                        <a:t>3.内容与思想倾向</a:t>
                      </a:r>
                    </a:p>
                  </a:txBody>
                  <a:tcPr/>
                </a:tc>
                <a:tc>
                  <a:txBody>
                    <a:bodyPr/>
                    <a:lstStyle/>
                    <a:p>
                      <a:pPr algn="ctr">
                        <a:buNone/>
                      </a:pPr>
                      <a:r>
                        <a:rPr lang="zh-CN" altLang="en-US" sz="2400"/>
                        <a:t>反映整个民族或某一群体的思想与情趣</a:t>
                      </a:r>
                    </a:p>
                  </a:txBody>
                  <a:tcPr/>
                </a:tc>
                <a:tc>
                  <a:txBody>
                    <a:bodyPr/>
                    <a:lstStyle/>
                    <a:p>
                      <a:pPr algn="ctr">
                        <a:buNone/>
                      </a:pPr>
                      <a:r>
                        <a:rPr lang="zh-CN" altLang="en-US" sz="2400" dirty="0" smtClean="0"/>
                        <a:t>（</a:t>
                      </a:r>
                      <a:r>
                        <a:rPr lang="zh-CN" altLang="en-US" sz="2400" dirty="0" smtClean="0">
                          <a:solidFill>
                            <a:srgbClr val="FF0000"/>
                          </a:solidFill>
                        </a:rPr>
                        <a:t>反映</a:t>
                      </a:r>
                      <a:r>
                        <a:rPr lang="zh-CN" altLang="en-US" sz="2400" dirty="0">
                          <a:solidFill>
                            <a:srgbClr val="FF0000"/>
                          </a:solidFill>
                        </a:rPr>
                        <a:t>个人生活</a:t>
                      </a:r>
                      <a:r>
                        <a:rPr lang="zh-CN" altLang="en-US" sz="2400" dirty="0" smtClean="0">
                          <a:solidFill>
                            <a:srgbClr val="FF0000"/>
                          </a:solidFill>
                        </a:rPr>
                        <a:t>感受</a:t>
                      </a:r>
                      <a:r>
                        <a:rPr lang="zh-CN" altLang="en-US" sz="2400" dirty="0" smtClean="0"/>
                        <a:t>）</a:t>
                      </a:r>
                      <a:endParaRPr lang="zh-CN" altLang="en-US" sz="2400" dirty="0"/>
                    </a:p>
                  </a:txBody>
                  <a:tcPr/>
                </a:tc>
                <a:extLst>
                  <a:ext uri="{0D108BD9-81ED-4DB2-BD59-A6C34878D82A}">
                    <a16:rowId xmlns:a16="http://schemas.microsoft.com/office/drawing/2014/main" xmlns="" val="10003"/>
                  </a:ext>
                </a:extLst>
              </a:tr>
            </a:tbl>
          </a:graphicData>
        </a:graphic>
      </p:graphicFrame>
      <p:sp>
        <p:nvSpPr>
          <p:cNvPr id="3" name="文本框 2"/>
          <p:cNvSpPr txBox="1"/>
          <p:nvPr/>
        </p:nvSpPr>
        <p:spPr>
          <a:xfrm>
            <a:off x="501332" y="2109995"/>
            <a:ext cx="11272520" cy="521970"/>
          </a:xfrm>
          <a:prstGeom prst="rect">
            <a:avLst/>
          </a:prstGeom>
          <a:noFill/>
        </p:spPr>
        <p:txBody>
          <a:bodyPr wrap="square" rtlCol="0" anchor="t">
            <a:spAutoFit/>
          </a:bodyPr>
          <a:lstStyle/>
          <a:p>
            <a:r>
              <a:rPr lang="zh-CN" altLang="en-US" sz="2800" b="1" u="sng" dirty="0">
                <a:solidFill>
                  <a:srgbClr val="C00000"/>
                </a:solidFill>
                <a:sym typeface="+mn-ea"/>
              </a:rPr>
              <a:t>郑振铎</a:t>
            </a:r>
            <a:r>
              <a:rPr lang="zh-CN" altLang="en-US" sz="2400" dirty="0">
                <a:sym typeface="+mn-ea"/>
              </a:rPr>
              <a:t>曾说 </a:t>
            </a:r>
            <a:r>
              <a:rPr lang="en-US" altLang="zh-CN" sz="2400" dirty="0">
                <a:sym typeface="+mn-ea"/>
              </a:rPr>
              <a:t>“</a:t>
            </a:r>
            <a:r>
              <a:rPr lang="zh-CN" altLang="en-US" sz="2400" dirty="0">
                <a:sym typeface="+mn-ea"/>
              </a:rPr>
              <a:t>俗文学就是通俗的文学，就是民间文学，也就是大众的文学。</a:t>
            </a:r>
            <a:endParaRPr lang="zh-CN" altLang="en-US" sz="2400" dirty="0"/>
          </a:p>
        </p:txBody>
      </p:sp>
      <p:sp>
        <p:nvSpPr>
          <p:cNvPr id="7" name="文本框 6">
            <a:extLst>
              <a:ext uri="{FF2B5EF4-FFF2-40B4-BE49-F238E27FC236}">
                <a16:creationId xmlns:a16="http://schemas.microsoft.com/office/drawing/2014/main" xmlns="" id="{DC2FD56D-FF31-C34A-82C7-B4B89A8498AE}"/>
              </a:ext>
            </a:extLst>
          </p:cNvPr>
          <p:cNvSpPr txBox="1"/>
          <p:nvPr/>
        </p:nvSpPr>
        <p:spPr>
          <a:xfrm>
            <a:off x="499469" y="332006"/>
            <a:ext cx="3820740"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1.1.2</a:t>
            </a:r>
            <a:r>
              <a:rPr lang="zh-CN" altLang="en-US" sz="2800" b="1" dirty="0">
                <a:solidFill>
                  <a:srgbClr val="0070C0"/>
                </a:solidFill>
                <a:latin typeface="微软雅黑" panose="020B0503020204020204" charset="-122"/>
                <a:ea typeface="微软雅黑" panose="020B0503020204020204" charset="-122"/>
              </a:rPr>
              <a:t> </a:t>
            </a:r>
            <a:r>
              <a:rPr lang="zh-CN" altLang="en-US" sz="2800" b="1" dirty="0">
                <a:solidFill>
                  <a:srgbClr val="0070C0"/>
                </a:solidFill>
                <a:effectLst/>
                <a:latin typeface="微软雅黑" panose="020B0503020204020204" charset="-122"/>
                <a:ea typeface="微软雅黑" panose="020B0503020204020204" charset="-122"/>
              </a:rPr>
              <a:t>民间文学的范围  </a:t>
            </a:r>
            <a:r>
              <a:rPr lang="zh-CN" altLang="en-US" sz="2800" dirty="0">
                <a:solidFill>
                  <a:schemeClr val="tx1"/>
                </a:solidFill>
                <a:latin typeface="微软雅黑" panose="020B0503020204020204" charset="-122"/>
                <a:ea typeface="微软雅黑" panose="020B0503020204020204" charset="-122"/>
              </a:rPr>
              <a:t> </a:t>
            </a:r>
            <a:endParaRPr lang="zh-CN" altLang="en-US" sz="2800" dirty="0">
              <a:solidFill>
                <a:srgbClr val="C00000"/>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5658481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01065" y="2051685"/>
            <a:ext cx="10325735" cy="1753235"/>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忠实于原作的前提下进行</a:t>
            </a:r>
            <a:r>
              <a:rPr lang="zh-CN" altLang="en-US" sz="2400" b="1" dirty="0">
                <a:solidFill>
                  <a:srgbClr val="FF0000"/>
                </a:solidFill>
                <a:latin typeface="微软雅黑" panose="020B0503020204020204" charset="-122"/>
                <a:ea typeface="微软雅黑" panose="020B0503020204020204" charset="-122"/>
              </a:rPr>
              <a:t>科学整理</a:t>
            </a:r>
            <a:r>
              <a:rPr lang="zh-CN" altLang="en-US" sz="2400" dirty="0">
                <a:latin typeface="微软雅黑" panose="020B0503020204020204" charset="-122"/>
                <a:ea typeface="微软雅黑" panose="020B0503020204020204" charset="-122"/>
              </a:rPr>
              <a:t>再发表出来 </a:t>
            </a:r>
            <a:r>
              <a:rPr lang="zh-CN" altLang="en-US" sz="2400" dirty="0">
                <a:latin typeface="微软雅黑" panose="020B0503020204020204" charset="-122"/>
                <a:ea typeface="微软雅黑" panose="020B0503020204020204" charset="-122"/>
                <a:cs typeface="Arial" panose="020B0604020202020204" pitchFamily="34" charset="0"/>
              </a:rPr>
              <a:t>→ </a:t>
            </a:r>
            <a:r>
              <a:rPr lang="zh-CN" altLang="en-US" sz="2400" b="1" dirty="0">
                <a:latin typeface="微软雅黑" panose="020B0503020204020204" charset="-122"/>
                <a:ea typeface="微软雅黑" panose="020B0503020204020204" charset="-122"/>
              </a:rPr>
              <a:t>民间文学</a:t>
            </a:r>
          </a:p>
          <a:p>
            <a:pPr>
              <a:lnSpc>
                <a:spcPct val="150000"/>
              </a:lnSpc>
            </a:pP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吸取民间文学素材，重新</a:t>
            </a:r>
            <a:r>
              <a:rPr lang="zh-CN" altLang="en-US" sz="2400" b="1" dirty="0">
                <a:solidFill>
                  <a:srgbClr val="FF0000"/>
                </a:solidFill>
                <a:latin typeface="微软雅黑" panose="020B0503020204020204" charset="-122"/>
                <a:ea typeface="微软雅黑" panose="020B0503020204020204" charset="-122"/>
              </a:rPr>
              <a:t>改编</a:t>
            </a:r>
            <a:r>
              <a:rPr lang="zh-CN" altLang="en-US" sz="2400" dirty="0">
                <a:latin typeface="微软雅黑" panose="020B0503020204020204" charset="-122"/>
                <a:ea typeface="微软雅黑" panose="020B0503020204020204" charset="-122"/>
              </a:rPr>
              <a:t>和</a:t>
            </a:r>
            <a:r>
              <a:rPr lang="zh-CN" altLang="en-US" sz="2400" b="1" dirty="0">
                <a:solidFill>
                  <a:srgbClr val="FF0000"/>
                </a:solidFill>
                <a:latin typeface="微软雅黑" panose="020B0503020204020204" charset="-122"/>
                <a:ea typeface="微软雅黑" panose="020B0503020204020204" charset="-122"/>
              </a:rPr>
              <a:t>再创作</a:t>
            </a:r>
            <a:r>
              <a:rPr lang="zh-CN" altLang="en-US" sz="2400" dirty="0">
                <a:solidFill>
                  <a:srgbClr val="C00000"/>
                </a:solidFill>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cs typeface="Arial" panose="020B0604020202020204" pitchFamily="34" charset="0"/>
              </a:rPr>
              <a:t>→ </a:t>
            </a:r>
            <a:r>
              <a:rPr lang="zh-CN" altLang="en-US" sz="2400" b="1" dirty="0">
                <a:latin typeface="微软雅黑" panose="020B0503020204020204" charset="-122"/>
                <a:ea typeface="微软雅黑" panose="020B0503020204020204" charset="-122"/>
                <a:cs typeface="Arial" panose="020B0604020202020204" pitchFamily="34" charset="0"/>
              </a:rPr>
              <a:t>作家文学</a:t>
            </a:r>
          </a:p>
        </p:txBody>
      </p:sp>
      <p:sp>
        <p:nvSpPr>
          <p:cNvPr id="4" name="文本框 3">
            <a:extLst>
              <a:ext uri="{FF2B5EF4-FFF2-40B4-BE49-F238E27FC236}">
                <a16:creationId xmlns:a16="http://schemas.microsoft.com/office/drawing/2014/main" xmlns="" id="{DD9B6994-7C92-4745-9DE0-8031612EE117}"/>
              </a:ext>
            </a:extLst>
          </p:cNvPr>
          <p:cNvSpPr txBox="1"/>
          <p:nvPr/>
        </p:nvSpPr>
        <p:spPr>
          <a:xfrm>
            <a:off x="499469" y="332006"/>
            <a:ext cx="3820740" cy="662489"/>
          </a:xfrm>
          <a:prstGeom prst="rect">
            <a:avLst/>
          </a:prstGeom>
          <a:noFill/>
        </p:spPr>
        <p:txBody>
          <a:bodyPr wrap="square" rtlCol="0">
            <a:spAutoFit/>
          </a:bodyPr>
          <a:lstStyle/>
          <a:p>
            <a:pPr>
              <a:lnSpc>
                <a:spcPct val="150000"/>
              </a:lnSpc>
            </a:pPr>
            <a:r>
              <a:rPr lang="en-US" altLang="zh-CN" sz="2800" b="1" dirty="0">
                <a:solidFill>
                  <a:srgbClr val="0070C0"/>
                </a:solidFill>
                <a:latin typeface="微软雅黑" panose="020B0503020204020204" charset="-122"/>
                <a:ea typeface="微软雅黑" panose="020B0503020204020204" charset="-122"/>
              </a:rPr>
              <a:t>1.1.2</a:t>
            </a:r>
            <a:r>
              <a:rPr lang="zh-CN" altLang="en-US" sz="2800" b="1" dirty="0">
                <a:solidFill>
                  <a:srgbClr val="0070C0"/>
                </a:solidFill>
                <a:latin typeface="微软雅黑" panose="020B0503020204020204" charset="-122"/>
                <a:ea typeface="微软雅黑" panose="020B0503020204020204" charset="-122"/>
              </a:rPr>
              <a:t> </a:t>
            </a:r>
            <a:r>
              <a:rPr lang="zh-CN" altLang="en-US" sz="2800" b="1" dirty="0">
                <a:solidFill>
                  <a:srgbClr val="0070C0"/>
                </a:solidFill>
                <a:effectLst/>
                <a:latin typeface="微软雅黑" panose="020B0503020204020204" charset="-122"/>
                <a:ea typeface="微软雅黑" panose="020B0503020204020204" charset="-122"/>
              </a:rPr>
              <a:t>民间文学的范围  </a:t>
            </a:r>
            <a:r>
              <a:rPr lang="zh-CN" altLang="en-US" sz="2800" dirty="0">
                <a:solidFill>
                  <a:schemeClr val="tx1"/>
                </a:solidFill>
                <a:latin typeface="微软雅黑" panose="020B0503020204020204" charset="-122"/>
                <a:ea typeface="微软雅黑" panose="020B0503020204020204" charset="-122"/>
              </a:rPr>
              <a:t> </a:t>
            </a:r>
            <a:endParaRPr lang="zh-CN" altLang="en-US" sz="2800" dirty="0">
              <a:solidFill>
                <a:srgbClr val="C00000"/>
              </a:solidFill>
              <a:latin typeface="微软雅黑" panose="020B0503020204020204" charset="-122"/>
              <a:ea typeface="微软雅黑" panose="020B0503020204020204" charset="-122"/>
            </a:endParaRPr>
          </a:p>
        </p:txBody>
      </p:sp>
      <p:sp>
        <p:nvSpPr>
          <p:cNvPr id="5" name="文本框 4"/>
          <p:cNvSpPr txBox="1"/>
          <p:nvPr/>
        </p:nvSpPr>
        <p:spPr>
          <a:xfrm>
            <a:off x="421005" y="1217544"/>
            <a:ext cx="4390390" cy="738664"/>
          </a:xfrm>
          <a:prstGeom prst="rect">
            <a:avLst/>
          </a:prstGeom>
          <a:noFill/>
        </p:spPr>
        <p:txBody>
          <a:bodyPr wrap="square" rtlCol="0">
            <a:spAutoFit/>
          </a:bodyPr>
          <a:lstStyle/>
          <a:p>
            <a:pPr>
              <a:lnSpc>
                <a:spcPct val="150000"/>
              </a:lnSpc>
            </a:pPr>
            <a:r>
              <a:rPr lang="zh-CN" altLang="en-US" sz="2800" b="1" dirty="0">
                <a:solidFill>
                  <a:srgbClr val="0070C0"/>
                </a:solidFill>
                <a:effectLst/>
                <a:latin typeface="微软雅黑" panose="020B0503020204020204" charset="-122"/>
                <a:ea typeface="微软雅黑" panose="020B0503020204020204" charset="-122"/>
                <a:sym typeface="Wingdings" panose="05000000000000000000" charset="0"/>
              </a:rPr>
              <a:t></a:t>
            </a:r>
            <a:r>
              <a:rPr lang="zh-CN" altLang="en-US" sz="2800" b="1" dirty="0">
                <a:solidFill>
                  <a:srgbClr val="0070C0"/>
                </a:solidFill>
                <a:latin typeface="微软雅黑" panose="020B0503020204020204" charset="-122"/>
                <a:ea typeface="微软雅黑" panose="020B0503020204020204" charset="-122"/>
              </a:rPr>
              <a:t>民间文学 </a:t>
            </a:r>
            <a:r>
              <a:rPr lang="en-US" altLang="zh-CN" sz="2800" b="1" dirty="0">
                <a:solidFill>
                  <a:srgbClr val="0070C0"/>
                </a:solidFill>
                <a:latin typeface="微软雅黑" panose="020B0503020204020204" charset="-122"/>
                <a:ea typeface="微软雅黑" panose="020B0503020204020204" charset="-122"/>
              </a:rPr>
              <a:t>vs </a:t>
            </a:r>
            <a:r>
              <a:rPr lang="zh-CN" altLang="en-US" sz="2800" b="1" dirty="0" smtClean="0">
                <a:solidFill>
                  <a:srgbClr val="0070C0"/>
                </a:solidFill>
                <a:latin typeface="微软雅黑" panose="020B0503020204020204" charset="-122"/>
                <a:ea typeface="微软雅黑" panose="020B0503020204020204" charset="-122"/>
              </a:rPr>
              <a:t>作家文学</a:t>
            </a:r>
            <a:endParaRPr lang="zh-CN" altLang="en-US" sz="2800" b="1" dirty="0">
              <a:solidFill>
                <a:srgbClr val="0070C0"/>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935105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095" y="1761490"/>
            <a:ext cx="9056370" cy="1198880"/>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、（判断）民间文学作为一个民族共有的文化传统，是相对独立于官方文化和作家文学之外的一种民间文化形态。        【    】</a:t>
            </a:r>
          </a:p>
        </p:txBody>
      </p:sp>
      <p:sp>
        <p:nvSpPr>
          <p:cNvPr id="3" name="文本框 2"/>
          <p:cNvSpPr txBox="1"/>
          <p:nvPr/>
        </p:nvSpPr>
        <p:spPr>
          <a:xfrm>
            <a:off x="684061" y="1117007"/>
            <a:ext cx="4145280"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随堂演练</a:t>
            </a:r>
          </a:p>
        </p:txBody>
      </p:sp>
      <p:pic>
        <p:nvPicPr>
          <p:cNvPr id="4" name="图片 3"/>
          <p:cNvPicPr>
            <a:picLocks noChangeAspect="1"/>
          </p:cNvPicPr>
          <p:nvPr/>
        </p:nvPicPr>
        <p:blipFill>
          <a:blip r:embed="rId3"/>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1241916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8411" y="1709861"/>
            <a:ext cx="9102090" cy="1135054"/>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sym typeface="+mn-ea"/>
              </a:rPr>
              <a:t>1</a:t>
            </a:r>
            <a:r>
              <a:rPr lang="zh-CN" altLang="en-US" sz="2400" dirty="0">
                <a:latin typeface="微软雅黑" panose="020B0503020204020204" charset="-122"/>
                <a:ea typeface="微软雅黑" panose="020B0503020204020204" charset="-122"/>
                <a:sym typeface="+mn-ea"/>
              </a:rPr>
              <a:t>、（判断）民间文学作为一个民族共有的文化传统，是相对独立于官方文化和作家文学之外的一种民间文化形态。        【 </a:t>
            </a:r>
            <a:r>
              <a:rPr lang="en-US" altLang="zh-CN" sz="2400" dirty="0">
                <a:solidFill>
                  <a:srgbClr val="FF0000"/>
                </a:solidFill>
                <a:latin typeface="微软雅黑" panose="020B0503020204020204" charset="-122"/>
                <a:ea typeface="微软雅黑" panose="020B0503020204020204" charset="-122"/>
                <a:sym typeface="+mn-ea"/>
              </a:rPr>
              <a:t>√</a:t>
            </a:r>
            <a:r>
              <a:rPr lang="zh-CN" altLang="en-US" sz="2400" dirty="0">
                <a:latin typeface="微软雅黑" panose="020B0503020204020204" charset="-122"/>
                <a:ea typeface="微软雅黑" panose="020B0503020204020204" charset="-122"/>
                <a:sym typeface="+mn-ea"/>
              </a:rPr>
              <a:t>   】</a:t>
            </a:r>
            <a:endParaRPr lang="zh-CN" altLang="en-US" sz="2400" dirty="0">
              <a:latin typeface="微软雅黑" panose="020B0503020204020204" charset="-122"/>
              <a:ea typeface="微软雅黑" panose="020B0503020204020204" charset="-122"/>
            </a:endParaRP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4" name="图片 3"/>
          <p:cNvPicPr>
            <a:picLocks noChangeAspect="1"/>
          </p:cNvPicPr>
          <p:nvPr/>
        </p:nvPicPr>
        <p:blipFill>
          <a:blip r:embed="rId3"/>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1491588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095" y="1761490"/>
            <a:ext cx="9056370" cy="1198880"/>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、（判断）</a:t>
            </a:r>
            <a:r>
              <a:rPr lang="zh-CN" altLang="en-US" sz="2400" u="sng" dirty="0">
                <a:latin typeface="微软雅黑" panose="020B0503020204020204" charset="-122"/>
                <a:ea typeface="微软雅黑" panose="020B0503020204020204" charset="-122"/>
              </a:rPr>
              <a:t>周作人</a:t>
            </a:r>
            <a:r>
              <a:rPr lang="zh-CN" altLang="en-US" sz="2400" dirty="0">
                <a:latin typeface="微软雅黑" panose="020B0503020204020204" charset="-122"/>
                <a:ea typeface="微软雅黑" panose="020B0503020204020204" charset="-122"/>
              </a:rPr>
              <a:t>在1938年出版的《中国俗文学史》中将通俗文学统统看成民间文学。        【    】</a:t>
            </a: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4" name="图片 3"/>
          <p:cNvPicPr>
            <a:picLocks noChangeAspect="1"/>
          </p:cNvPicPr>
          <p:nvPr/>
        </p:nvPicPr>
        <p:blipFill>
          <a:blip r:embed="rId3"/>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15434423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095" y="1761490"/>
            <a:ext cx="9056370" cy="1198880"/>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、（判断）</a:t>
            </a:r>
            <a:r>
              <a:rPr lang="zh-CN" altLang="en-US" sz="2400" u="sng" dirty="0">
                <a:latin typeface="微软雅黑" panose="020B0503020204020204" charset="-122"/>
                <a:ea typeface="微软雅黑" panose="020B0503020204020204" charset="-122"/>
              </a:rPr>
              <a:t>周作人</a:t>
            </a:r>
            <a:r>
              <a:rPr lang="zh-CN" altLang="en-US" sz="2400" dirty="0">
                <a:latin typeface="微软雅黑" panose="020B0503020204020204" charset="-122"/>
                <a:ea typeface="微软雅黑" panose="020B0503020204020204" charset="-122"/>
              </a:rPr>
              <a:t>在1938年出版的《中国俗文学史》中将通俗文学统统看成民间文学。        【   </a:t>
            </a:r>
            <a:r>
              <a:rPr lang="zh-CN" altLang="en-US" sz="2400" dirty="0">
                <a:solidFill>
                  <a:srgbClr val="C00000"/>
                </a:solidFill>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 】   </a:t>
            </a:r>
            <a:r>
              <a:rPr lang="zh-CN" altLang="en-US" sz="2400" dirty="0">
                <a:solidFill>
                  <a:srgbClr val="C00000"/>
                </a:solidFill>
                <a:latin typeface="微软雅黑" panose="020B0503020204020204" charset="-122"/>
                <a:ea typeface="微软雅黑" panose="020B0503020204020204" charset="-122"/>
              </a:rPr>
              <a:t>郑振铎</a:t>
            </a: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4" name="图片 3"/>
          <p:cNvPicPr>
            <a:picLocks noChangeAspect="1"/>
          </p:cNvPicPr>
          <p:nvPr/>
        </p:nvPicPr>
        <p:blipFill>
          <a:blip r:embed="rId3"/>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11813270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3835" y="1460437"/>
            <a:ext cx="9915525" cy="4008277"/>
          </a:xfrm>
          <a:prstGeom prst="rect">
            <a:avLst/>
          </a:prstGeom>
          <a:noFill/>
        </p:spPr>
        <p:txBody>
          <a:bodyPr wrap="square" rtlCol="0" anchor="t">
            <a:spAutoFit/>
          </a:bodyPr>
          <a:lstStyle/>
          <a:p>
            <a:pPr>
              <a:lnSpc>
                <a:spcPct val="110000"/>
              </a:lnSpc>
            </a:pPr>
            <a:r>
              <a:rPr lang="en-US" altLang="zh-CN" sz="2800" dirty="0">
                <a:latin typeface="微软雅黑" panose="020B0503020204020204" charset="-122"/>
                <a:ea typeface="微软雅黑" panose="020B0503020204020204" charset="-122"/>
              </a:rPr>
              <a:t>3</a:t>
            </a:r>
            <a:r>
              <a:rPr lang="zh-CN" altLang="en-US" sz="2800" dirty="0">
                <a:latin typeface="微软雅黑" panose="020B0503020204020204" charset="-122"/>
                <a:ea typeface="微软雅黑" panose="020B0503020204020204" charset="-122"/>
              </a:rPr>
              <a:t>、最早提出“Folkore(民俗）”这一学科名词的是</a:t>
            </a:r>
            <a:r>
              <a:rPr lang="zh-CN" altLang="en-US" sz="2800" dirty="0">
                <a:latin typeface="微软雅黑" panose="020B0503020204020204" charset="-122"/>
                <a:ea typeface="微软雅黑" panose="020B0503020204020204" charset="-122"/>
                <a:sym typeface="+mn-ea"/>
              </a:rPr>
              <a:t>【    】</a:t>
            </a:r>
            <a:endParaRPr lang="zh-CN" altLang="en-US" sz="2800" dirty="0">
              <a:latin typeface="微软雅黑" panose="020B0503020204020204" charset="-122"/>
              <a:ea typeface="微软雅黑" panose="020B0503020204020204" charset="-122"/>
            </a:endParaRPr>
          </a:p>
          <a:p>
            <a:pPr>
              <a:lnSpc>
                <a:spcPct val="110000"/>
              </a:lnSpc>
            </a:pPr>
            <a:endParaRPr lang="zh-CN" altLang="en-US" sz="2800" dirty="0">
              <a:latin typeface="微软雅黑" panose="020B0503020204020204" charset="-122"/>
              <a:ea typeface="微软雅黑" panose="020B0503020204020204" charset="-122"/>
              <a:sym typeface="+mn-ea"/>
            </a:endParaRPr>
          </a:p>
          <a:p>
            <a:pPr marR="1062355" algn="just">
              <a:lnSpc>
                <a:spcPct val="110000"/>
              </a:lnSpc>
              <a:spcBef>
                <a:spcPts val="800"/>
              </a:spcBef>
              <a:buNone/>
            </a:pPr>
            <a:r>
              <a:rPr sz="2600" spc="27" dirty="0" err="1">
                <a:latin typeface="微软雅黑" panose="020B0503020204020204" charset="-122"/>
                <a:cs typeface="微软雅黑" panose="020B0503020204020204" charset="-122"/>
                <a:sym typeface="+mn-ea"/>
              </a:rPr>
              <a:t>A.阿尔奈</a:t>
            </a:r>
            <a:endParaRPr sz="2600" spc="27" dirty="0" err="1">
              <a:latin typeface="微软雅黑" panose="020B0503020204020204" charset="-122"/>
              <a:cs typeface="微软雅黑" panose="020B0503020204020204" charset="-122"/>
            </a:endParaRPr>
          </a:p>
          <a:p>
            <a:pPr marR="1062355" algn="just">
              <a:lnSpc>
                <a:spcPct val="60000"/>
              </a:lnSpc>
              <a:spcBef>
                <a:spcPts val="800"/>
              </a:spcBef>
              <a:buNone/>
            </a:pPr>
            <a:endParaRPr sz="2600" spc="27" dirty="0" err="1">
              <a:latin typeface="微软雅黑" panose="020B0503020204020204" charset="-122"/>
              <a:cs typeface="微软雅黑" panose="020B0503020204020204" charset="-122"/>
            </a:endParaRPr>
          </a:p>
          <a:p>
            <a:pPr marR="1062355" algn="just">
              <a:lnSpc>
                <a:spcPct val="60000"/>
              </a:lnSpc>
              <a:spcBef>
                <a:spcPts val="800"/>
              </a:spcBef>
              <a:buNone/>
            </a:pPr>
            <a:r>
              <a:rPr sz="2600" spc="27" dirty="0" err="1">
                <a:latin typeface="微软雅黑" panose="020B0503020204020204" charset="-122"/>
                <a:cs typeface="微软雅黑" panose="020B0503020204020204" charset="-122"/>
              </a:rPr>
              <a:t>B.阿尔宿特·贝茨·洛德</a:t>
            </a:r>
          </a:p>
          <a:p>
            <a:pPr marR="1062355" algn="just">
              <a:lnSpc>
                <a:spcPct val="60000"/>
              </a:lnSpc>
              <a:spcBef>
                <a:spcPts val="800"/>
              </a:spcBef>
              <a:buNone/>
            </a:pPr>
            <a:endParaRPr sz="2600" spc="27" dirty="0" err="1">
              <a:latin typeface="微软雅黑" panose="020B0503020204020204" charset="-122"/>
              <a:cs typeface="微软雅黑" panose="020B0503020204020204" charset="-122"/>
              <a:sym typeface="+mn-ea"/>
            </a:endParaRPr>
          </a:p>
          <a:p>
            <a:pPr marR="1062355" algn="just">
              <a:lnSpc>
                <a:spcPct val="60000"/>
              </a:lnSpc>
              <a:spcBef>
                <a:spcPts val="800"/>
              </a:spcBef>
              <a:buNone/>
            </a:pPr>
            <a:r>
              <a:rPr sz="2600" spc="27" dirty="0" err="1">
                <a:latin typeface="微软雅黑" panose="020B0503020204020204" charset="-122"/>
                <a:cs typeface="微软雅黑" panose="020B0503020204020204" charset="-122"/>
                <a:sym typeface="+mn-ea"/>
              </a:rPr>
              <a:t>C.汤姆斯</a:t>
            </a:r>
            <a:endParaRPr sz="2600" spc="27" dirty="0" err="1">
              <a:latin typeface="微软雅黑" panose="020B0503020204020204" charset="-122"/>
              <a:cs typeface="微软雅黑" panose="020B0503020204020204" charset="-122"/>
            </a:endParaRPr>
          </a:p>
          <a:p>
            <a:pPr marR="1062355" algn="just">
              <a:lnSpc>
                <a:spcPct val="60000"/>
              </a:lnSpc>
              <a:spcBef>
                <a:spcPts val="800"/>
              </a:spcBef>
              <a:buNone/>
            </a:pPr>
            <a:endParaRPr sz="2600" spc="27" dirty="0" err="1">
              <a:latin typeface="微软雅黑" panose="020B0503020204020204" charset="-122"/>
              <a:cs typeface="微软雅黑" panose="020B0503020204020204" charset="-122"/>
            </a:endParaRPr>
          </a:p>
          <a:p>
            <a:pPr marR="1062355" algn="just">
              <a:lnSpc>
                <a:spcPct val="60000"/>
              </a:lnSpc>
              <a:spcBef>
                <a:spcPts val="800"/>
              </a:spcBef>
              <a:buNone/>
            </a:pPr>
            <a:r>
              <a:rPr sz="2600" spc="27" dirty="0" err="1">
                <a:latin typeface="微软雅黑" panose="020B0503020204020204" charset="-122"/>
                <a:cs typeface="微软雅黑" panose="020B0503020204020204" charset="-122"/>
              </a:rPr>
              <a:t>D.理查德·鲍曼</a:t>
            </a:r>
            <a:endParaRPr lang="zh-CN" altLang="en-US" sz="2400" dirty="0"/>
          </a:p>
          <a:p>
            <a:endParaRPr lang="zh-CN" altLang="en-US" sz="2400" dirty="0"/>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4" name="图片 3"/>
          <p:cNvPicPr>
            <a:picLocks noChangeAspect="1"/>
          </p:cNvPicPr>
          <p:nvPr/>
        </p:nvPicPr>
        <p:blipFill>
          <a:blip r:embed="rId3"/>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10772111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7300" y="1460437"/>
            <a:ext cx="9915525" cy="3937000"/>
          </a:xfrm>
          <a:prstGeom prst="rect">
            <a:avLst/>
          </a:prstGeom>
          <a:noFill/>
        </p:spPr>
        <p:txBody>
          <a:bodyPr wrap="square" rtlCol="0" anchor="t">
            <a:spAutoFit/>
          </a:bodyPr>
          <a:lstStyle/>
          <a:p>
            <a:pPr>
              <a:lnSpc>
                <a:spcPct val="110000"/>
              </a:lnSpc>
            </a:pPr>
            <a:r>
              <a:rPr lang="en-US" altLang="zh-CN" sz="2800" dirty="0">
                <a:latin typeface="微软雅黑" panose="020B0503020204020204" charset="-122"/>
                <a:ea typeface="微软雅黑" panose="020B0503020204020204" charset="-122"/>
              </a:rPr>
              <a:t>3</a:t>
            </a:r>
            <a:r>
              <a:rPr lang="zh-CN" altLang="en-US" sz="2800" dirty="0">
                <a:latin typeface="微软雅黑" panose="020B0503020204020204" charset="-122"/>
                <a:ea typeface="微软雅黑" panose="020B0503020204020204" charset="-122"/>
              </a:rPr>
              <a:t>、最早提出“Folkore(民俗）”这一学科名词的是</a:t>
            </a:r>
            <a:r>
              <a:rPr lang="zh-CN" altLang="en-US" sz="2800" dirty="0">
                <a:latin typeface="微软雅黑" panose="020B0503020204020204" charset="-122"/>
                <a:ea typeface="微软雅黑" panose="020B0503020204020204" charset="-122"/>
                <a:sym typeface="+mn-ea"/>
              </a:rPr>
              <a:t>【 </a:t>
            </a:r>
            <a:r>
              <a:rPr lang="en-US" altLang="zh-CN" sz="2800" dirty="0">
                <a:solidFill>
                  <a:srgbClr val="C00000"/>
                </a:solidFill>
                <a:latin typeface="微软雅黑" panose="020B0503020204020204" charset="-122"/>
                <a:ea typeface="微软雅黑" panose="020B0503020204020204" charset="-122"/>
                <a:sym typeface="+mn-ea"/>
              </a:rPr>
              <a:t>C</a:t>
            </a:r>
            <a:r>
              <a:rPr lang="zh-CN" altLang="en-US" sz="2800" dirty="0">
                <a:solidFill>
                  <a:srgbClr val="C00000"/>
                </a:solidFill>
                <a:latin typeface="微软雅黑" panose="020B0503020204020204" charset="-122"/>
                <a:ea typeface="微软雅黑" panose="020B0503020204020204" charset="-122"/>
                <a:sym typeface="+mn-ea"/>
              </a:rPr>
              <a:t> </a:t>
            </a:r>
            <a:r>
              <a:rPr lang="zh-CN" altLang="en-US" sz="2800" dirty="0">
                <a:latin typeface="微软雅黑" panose="020B0503020204020204" charset="-122"/>
                <a:ea typeface="微软雅黑" panose="020B0503020204020204" charset="-122"/>
                <a:sym typeface="+mn-ea"/>
              </a:rPr>
              <a:t>  】</a:t>
            </a:r>
            <a:endParaRPr lang="zh-CN" altLang="en-US" sz="2800" dirty="0">
              <a:latin typeface="微软雅黑" panose="020B0503020204020204" charset="-122"/>
              <a:ea typeface="微软雅黑" panose="020B0503020204020204" charset="-122"/>
            </a:endParaRPr>
          </a:p>
          <a:p>
            <a:pPr>
              <a:lnSpc>
                <a:spcPct val="110000"/>
              </a:lnSpc>
            </a:pPr>
            <a:endParaRPr lang="zh-CN" altLang="en-US" sz="2400" dirty="0">
              <a:latin typeface="微软雅黑" panose="020B0503020204020204" charset="-122"/>
              <a:ea typeface="微软雅黑" panose="020B0503020204020204" charset="-122"/>
              <a:sym typeface="+mn-ea"/>
            </a:endParaRPr>
          </a:p>
          <a:p>
            <a:pPr marR="1062355" algn="just">
              <a:lnSpc>
                <a:spcPct val="110000"/>
              </a:lnSpc>
              <a:spcBef>
                <a:spcPts val="800"/>
              </a:spcBef>
              <a:buNone/>
            </a:pPr>
            <a:r>
              <a:rPr sz="2600" spc="27" dirty="0" err="1">
                <a:latin typeface="微软雅黑" panose="020B0503020204020204" charset="-122"/>
                <a:ea typeface="微软雅黑" panose="020B0503020204020204" charset="-122"/>
                <a:cs typeface="微软雅黑" panose="020B0503020204020204" charset="-122"/>
                <a:sym typeface="+mn-ea"/>
              </a:rPr>
              <a:t>A.阿尔奈</a:t>
            </a:r>
            <a:endParaRPr sz="2600" spc="27" dirty="0" err="1">
              <a:latin typeface="微软雅黑" panose="020B0503020204020204" charset="-122"/>
              <a:ea typeface="微软雅黑" panose="020B0503020204020204" charset="-122"/>
              <a:cs typeface="微软雅黑" panose="020B0503020204020204" charset="-122"/>
            </a:endParaRPr>
          </a:p>
          <a:p>
            <a:pPr marR="1062355" algn="just">
              <a:lnSpc>
                <a:spcPct val="60000"/>
              </a:lnSpc>
              <a:spcBef>
                <a:spcPts val="800"/>
              </a:spcBef>
              <a:buNone/>
            </a:pPr>
            <a:endParaRPr sz="2600" spc="27" dirty="0" err="1">
              <a:latin typeface="微软雅黑" panose="020B0503020204020204" charset="-122"/>
              <a:ea typeface="微软雅黑" panose="020B0503020204020204" charset="-122"/>
              <a:cs typeface="微软雅黑" panose="020B0503020204020204" charset="-122"/>
            </a:endParaRPr>
          </a:p>
          <a:p>
            <a:pPr marR="1062355" algn="just">
              <a:lnSpc>
                <a:spcPct val="60000"/>
              </a:lnSpc>
              <a:spcBef>
                <a:spcPts val="800"/>
              </a:spcBef>
              <a:buNone/>
            </a:pPr>
            <a:r>
              <a:rPr sz="2600" spc="27" dirty="0" err="1">
                <a:latin typeface="微软雅黑" panose="020B0503020204020204" charset="-122"/>
                <a:ea typeface="微软雅黑" panose="020B0503020204020204" charset="-122"/>
                <a:cs typeface="微软雅黑" panose="020B0503020204020204" charset="-122"/>
              </a:rPr>
              <a:t>B.阿尔宿特·贝茨·洛德</a:t>
            </a:r>
          </a:p>
          <a:p>
            <a:pPr marR="1062355" algn="just">
              <a:lnSpc>
                <a:spcPct val="60000"/>
              </a:lnSpc>
              <a:spcBef>
                <a:spcPts val="800"/>
              </a:spcBef>
              <a:buNone/>
            </a:pPr>
            <a:endParaRPr sz="2600" spc="27" dirty="0" err="1">
              <a:latin typeface="微软雅黑" panose="020B0503020204020204" charset="-122"/>
              <a:ea typeface="微软雅黑" panose="020B0503020204020204" charset="-122"/>
              <a:cs typeface="微软雅黑" panose="020B0503020204020204" charset="-122"/>
              <a:sym typeface="+mn-ea"/>
            </a:endParaRPr>
          </a:p>
          <a:p>
            <a:pPr marR="1062355" algn="just">
              <a:lnSpc>
                <a:spcPct val="60000"/>
              </a:lnSpc>
              <a:spcBef>
                <a:spcPts val="800"/>
              </a:spcBef>
              <a:buNone/>
            </a:pPr>
            <a:r>
              <a:rPr sz="2600" b="1" spc="27" dirty="0" err="1">
                <a:solidFill>
                  <a:srgbClr val="FF0000"/>
                </a:solidFill>
                <a:latin typeface="微软雅黑" panose="020B0503020204020204" charset="-122"/>
                <a:ea typeface="微软雅黑" panose="020B0503020204020204" charset="-122"/>
                <a:cs typeface="微软雅黑" panose="020B0503020204020204" charset="-122"/>
                <a:sym typeface="+mn-ea"/>
              </a:rPr>
              <a:t>C.汤姆斯</a:t>
            </a:r>
          </a:p>
          <a:p>
            <a:pPr marR="1062355" algn="just">
              <a:lnSpc>
                <a:spcPct val="60000"/>
              </a:lnSpc>
              <a:spcBef>
                <a:spcPts val="800"/>
              </a:spcBef>
              <a:buNone/>
            </a:pPr>
            <a:endParaRPr sz="2600" b="1" spc="27" dirty="0" err="1">
              <a:solidFill>
                <a:srgbClr val="FF0000"/>
              </a:solidFill>
              <a:latin typeface="微软雅黑" panose="020B0503020204020204" charset="-122"/>
              <a:ea typeface="微软雅黑" panose="020B0503020204020204" charset="-122"/>
              <a:cs typeface="微软雅黑" panose="020B0503020204020204" charset="-122"/>
              <a:sym typeface="+mn-ea"/>
            </a:endParaRPr>
          </a:p>
          <a:p>
            <a:pPr marR="1062355" algn="just">
              <a:lnSpc>
                <a:spcPct val="60000"/>
              </a:lnSpc>
              <a:spcBef>
                <a:spcPts val="800"/>
              </a:spcBef>
              <a:buNone/>
            </a:pPr>
            <a:r>
              <a:rPr sz="2600" spc="27" dirty="0" err="1">
                <a:latin typeface="微软雅黑" panose="020B0503020204020204" charset="-122"/>
                <a:ea typeface="微软雅黑" panose="020B0503020204020204" charset="-122"/>
                <a:cs typeface="微软雅黑" panose="020B0503020204020204" charset="-122"/>
              </a:rPr>
              <a:t>D.理查德·鲍曼</a:t>
            </a:r>
            <a:endParaRPr lang="zh-CN" altLang="en-US" sz="2400" dirty="0">
              <a:latin typeface="微软雅黑" panose="020B0503020204020204" charset="-122"/>
              <a:ea typeface="微软雅黑" panose="020B0503020204020204" charset="-122"/>
            </a:endParaRPr>
          </a:p>
          <a:p>
            <a:endParaRPr lang="zh-CN" altLang="en-US" sz="2400" dirty="0">
              <a:latin typeface="微软雅黑" panose="020B0503020204020204" charset="-122"/>
              <a:ea typeface="微软雅黑" panose="020B0503020204020204" charset="-122"/>
            </a:endParaRPr>
          </a:p>
        </p:txBody>
      </p:sp>
      <p:sp>
        <p:nvSpPr>
          <p:cNvPr id="3" name="文本框 2"/>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4" name="图片 3"/>
          <p:cNvPicPr>
            <a:picLocks noChangeAspect="1"/>
          </p:cNvPicPr>
          <p:nvPr/>
        </p:nvPicPr>
        <p:blipFill>
          <a:blip r:embed="rId3"/>
          <a:stretch>
            <a:fillRect/>
          </a:stretch>
        </p:blipFill>
        <p:spPr>
          <a:xfrm>
            <a:off x="8966200" y="0"/>
            <a:ext cx="3225800" cy="1460437"/>
          </a:xfrm>
          <a:prstGeom prst="rect">
            <a:avLst/>
          </a:prstGeom>
        </p:spPr>
      </p:pic>
    </p:spTree>
    <p:custDataLst>
      <p:tags r:id="rId1"/>
    </p:custDataLst>
    <p:extLst>
      <p:ext uri="{BB962C8B-B14F-4D97-AF65-F5344CB8AC3E}">
        <p14:creationId xmlns:p14="http://schemas.microsoft.com/office/powerpoint/2010/main" val="1400670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72208" y="1352298"/>
            <a:ext cx="9462053" cy="3573447"/>
            <a:chOff x="609599" y="1180019"/>
            <a:chExt cx="9462053"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694322"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bg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416026"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69"/>
              <a:ext cx="892010" cy="67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10"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536372" y="4096264"/>
            <a:ext cx="2347392" cy="132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55825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0884" y="1811255"/>
            <a:ext cx="7010400" cy="521970"/>
          </a:xfrm>
          <a:prstGeom prst="rect">
            <a:avLst/>
          </a:prstGeom>
          <a:noFill/>
        </p:spPr>
        <p:txBody>
          <a:bodyPr wrap="none" rtlCol="0" anchor="t">
            <a:spAutoFit/>
          </a:bodyPr>
          <a:lstStyle/>
          <a:p>
            <a:r>
              <a:rPr lang="en-US" altLang="zh-CN" sz="2800" b="1" dirty="0">
                <a:latin typeface="微软雅黑" panose="020B0503020204020204" charset="-122"/>
                <a:ea typeface="微软雅黑" panose="020B0503020204020204" charset="-122"/>
                <a:sym typeface="+mn-ea"/>
              </a:rPr>
              <a:t>1. </a:t>
            </a:r>
            <a:r>
              <a:rPr lang="zh-CN" altLang="en-US" sz="2800" b="1" dirty="0">
                <a:latin typeface="微软雅黑" panose="020B0503020204020204" charset="-122"/>
                <a:ea typeface="微软雅黑" panose="020B0503020204020204" charset="-122"/>
                <a:sym typeface="+mn-ea"/>
              </a:rPr>
              <a:t>原始形态的民间文学包括哪些方面的内容</a:t>
            </a:r>
            <a:endParaRPr lang="zh-CN" altLang="en-US" sz="2800" b="1" dirty="0"/>
          </a:p>
        </p:txBody>
      </p:sp>
      <p:sp>
        <p:nvSpPr>
          <p:cNvPr id="3" name="文本框 2"/>
          <p:cNvSpPr txBox="1"/>
          <p:nvPr/>
        </p:nvSpPr>
        <p:spPr>
          <a:xfrm>
            <a:off x="245110" y="2592705"/>
            <a:ext cx="11246485" cy="2306955"/>
          </a:xfrm>
          <a:prstGeom prst="rect">
            <a:avLst/>
          </a:prstGeom>
          <a:noFill/>
        </p:spPr>
        <p:txBody>
          <a:bodyPr wrap="square" rtlCol="0">
            <a:spAutoFit/>
          </a:bodyPr>
          <a:lstStyle/>
          <a:p>
            <a:pPr>
              <a:lnSpc>
                <a:spcPct val="150000"/>
              </a:lnSpc>
            </a:pPr>
            <a:r>
              <a:rPr sz="2400" spc="-7" dirty="0">
                <a:latin typeface="微软雅黑" panose="020B0503020204020204" charset="-122"/>
                <a:ea typeface="微软雅黑" panose="020B0503020204020204" charset="-122"/>
                <a:cs typeface="微软雅黑" panose="020B0503020204020204" charset="-122"/>
                <a:sym typeface="+mn-ea"/>
              </a:rPr>
              <a:t>（1）建立在</a:t>
            </a:r>
            <a:r>
              <a:rPr sz="2400" spc="-7" dirty="0">
                <a:solidFill>
                  <a:srgbClr val="C00000"/>
                </a:solidFill>
                <a:latin typeface="微软雅黑" panose="020B0503020204020204" charset="-122"/>
                <a:ea typeface="微软雅黑" panose="020B0503020204020204" charset="-122"/>
                <a:cs typeface="微软雅黑" panose="020B0503020204020204" charset="-122"/>
                <a:sym typeface="+mn-ea"/>
              </a:rPr>
              <a:t>劳动</a:t>
            </a:r>
            <a:r>
              <a:rPr sz="2400" spc="-7" dirty="0">
                <a:latin typeface="微软雅黑" panose="020B0503020204020204" charset="-122"/>
                <a:ea typeface="微软雅黑" panose="020B0503020204020204" charset="-122"/>
                <a:cs typeface="微软雅黑" panose="020B0503020204020204" charset="-122"/>
                <a:sym typeface="+mn-ea"/>
              </a:rPr>
              <a:t>节奏基础上渗透于生活各个方面的</a:t>
            </a:r>
            <a:r>
              <a:rPr sz="2400" spc="-7" dirty="0">
                <a:solidFill>
                  <a:srgbClr val="C00000"/>
                </a:solidFill>
                <a:latin typeface="微软雅黑" panose="020B0503020204020204" charset="-122"/>
                <a:ea typeface="微软雅黑" panose="020B0503020204020204" charset="-122"/>
                <a:cs typeface="微软雅黑" panose="020B0503020204020204" charset="-122"/>
                <a:sym typeface="+mn-ea"/>
              </a:rPr>
              <a:t>歌谣</a:t>
            </a:r>
            <a:r>
              <a:rPr sz="2400" spc="7" dirty="0">
                <a:latin typeface="微软雅黑" panose="020B0503020204020204" charset="-122"/>
                <a:ea typeface="微软雅黑" panose="020B0503020204020204" charset="-122"/>
                <a:cs typeface="微软雅黑" panose="020B0503020204020204" charset="-122"/>
                <a:sym typeface="+mn-ea"/>
              </a:rPr>
              <a:t>活动。</a:t>
            </a:r>
          </a:p>
          <a:p>
            <a:pPr>
              <a:lnSpc>
                <a:spcPct val="150000"/>
              </a:lnSpc>
            </a:pPr>
            <a:r>
              <a:rPr lang="zh-CN" sz="2400" spc="-7"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2400" spc="-7" dirty="0">
                <a:solidFill>
                  <a:srgbClr val="C00000"/>
                </a:solidFill>
                <a:latin typeface="微软雅黑" panose="020B0503020204020204" charset="-122"/>
                <a:ea typeface="微软雅黑" panose="020B0503020204020204" charset="-122"/>
                <a:cs typeface="微软雅黑" panose="020B0503020204020204" charset="-122"/>
                <a:sym typeface="+mn-ea"/>
              </a:rPr>
              <a:t>2</a:t>
            </a:r>
            <a:r>
              <a:rPr lang="zh-CN" sz="2400" spc="-7"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sz="2400" spc="-7" dirty="0">
                <a:solidFill>
                  <a:srgbClr val="C00000"/>
                </a:solidFill>
                <a:latin typeface="微软雅黑" panose="020B0503020204020204" charset="-122"/>
                <a:ea typeface="微软雅黑" panose="020B0503020204020204" charset="-122"/>
                <a:cs typeface="微软雅黑" panose="020B0503020204020204" charset="-122"/>
                <a:sym typeface="+mn-ea"/>
              </a:rPr>
              <a:t>宗教活动</a:t>
            </a:r>
            <a:r>
              <a:rPr sz="2400" spc="-7" dirty="0">
                <a:latin typeface="微软雅黑" panose="020B0503020204020204" charset="-122"/>
                <a:ea typeface="微软雅黑" panose="020B0503020204020204" charset="-122"/>
                <a:cs typeface="微软雅黑" panose="020B0503020204020204" charset="-122"/>
                <a:sym typeface="+mn-ea"/>
              </a:rPr>
              <a:t>中与</a:t>
            </a:r>
            <a:r>
              <a:rPr sz="2400" spc="-7" dirty="0">
                <a:solidFill>
                  <a:schemeClr val="tx1"/>
                </a:solidFill>
                <a:latin typeface="微软雅黑" panose="020B0503020204020204" charset="-122"/>
                <a:ea typeface="微软雅黑" panose="020B0503020204020204" charset="-122"/>
                <a:cs typeface="微软雅黑" panose="020B0503020204020204" charset="-122"/>
                <a:sym typeface="+mn-ea"/>
              </a:rPr>
              <a:t>仪式行为</a:t>
            </a:r>
            <a:r>
              <a:rPr sz="2400" spc="-7" dirty="0">
                <a:latin typeface="微软雅黑" panose="020B0503020204020204" charset="-122"/>
                <a:ea typeface="微软雅黑" panose="020B0503020204020204" charset="-122"/>
                <a:cs typeface="微软雅黑" panose="020B0503020204020204" charset="-122"/>
                <a:sym typeface="+mn-ea"/>
              </a:rPr>
              <a:t>相伴随的神圣故事，我们今天称之为“</a:t>
            </a:r>
            <a:r>
              <a:rPr sz="2400" spc="-7" dirty="0">
                <a:solidFill>
                  <a:srgbClr val="C00000"/>
                </a:solidFill>
                <a:latin typeface="微软雅黑" panose="020B0503020204020204" charset="-122"/>
                <a:ea typeface="微软雅黑" panose="020B0503020204020204" charset="-122"/>
                <a:cs typeface="微软雅黑" panose="020B0503020204020204" charset="-122"/>
                <a:sym typeface="+mn-ea"/>
              </a:rPr>
              <a:t>神话”</a:t>
            </a:r>
            <a:r>
              <a:rPr sz="2400" spc="-7" dirty="0">
                <a:latin typeface="微软雅黑" panose="020B0503020204020204" charset="-122"/>
                <a:ea typeface="微软雅黑" panose="020B0503020204020204" charset="-122"/>
                <a:cs typeface="微软雅黑" panose="020B0503020204020204" charset="-122"/>
                <a:sym typeface="+mn-ea"/>
              </a:rPr>
              <a:t>。</a:t>
            </a:r>
          </a:p>
          <a:p>
            <a:pPr>
              <a:lnSpc>
                <a:spcPct val="150000"/>
              </a:lnSpc>
            </a:pPr>
            <a:r>
              <a:rPr sz="2400" spc="-7" dirty="0">
                <a:latin typeface="微软雅黑" panose="020B0503020204020204" charset="-122"/>
                <a:ea typeface="微软雅黑" panose="020B0503020204020204" charset="-122"/>
                <a:cs typeface="微软雅黑" panose="020B0503020204020204" charset="-122"/>
                <a:sym typeface="+mn-ea"/>
              </a:rPr>
              <a:t>（3）休闲时借以消遣的</a:t>
            </a:r>
            <a:r>
              <a:rPr sz="2400" spc="-7" dirty="0">
                <a:solidFill>
                  <a:srgbClr val="C00000"/>
                </a:solidFill>
                <a:latin typeface="微软雅黑" panose="020B0503020204020204" charset="-122"/>
                <a:ea typeface="微软雅黑" panose="020B0503020204020204" charset="-122"/>
                <a:cs typeface="微软雅黑" panose="020B0503020204020204" charset="-122"/>
                <a:sym typeface="+mn-ea"/>
              </a:rPr>
              <a:t>传说与故事</a:t>
            </a:r>
            <a:r>
              <a:rPr sz="2400" spc="-7" dirty="0">
                <a:latin typeface="微软雅黑" panose="020B0503020204020204" charset="-122"/>
                <a:ea typeface="微软雅黑" panose="020B0503020204020204" charset="-122"/>
                <a:cs typeface="微软雅黑" panose="020B0503020204020204" charset="-122"/>
                <a:sym typeface="+mn-ea"/>
              </a:rPr>
              <a:t>。</a:t>
            </a:r>
            <a:endParaRPr sz="2400" spc="-7"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endParaRPr lang="zh-CN" altLang="en-US" sz="2400"/>
          </a:p>
        </p:txBody>
      </p:sp>
      <p:sp>
        <p:nvSpPr>
          <p:cNvPr id="6" name="五边形 5"/>
          <p:cNvSpPr/>
          <p:nvPr/>
        </p:nvSpPr>
        <p:spPr>
          <a:xfrm flipH="1">
            <a:off x="7628154" y="168704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4" name="矩形 3"/>
          <p:cNvSpPr/>
          <p:nvPr/>
        </p:nvSpPr>
        <p:spPr>
          <a:xfrm>
            <a:off x="390884" y="188676"/>
            <a:ext cx="7548880" cy="1308820"/>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800" b="1" dirty="0">
                <a:latin typeface="微软雅黑" panose="020B0503020204020204" charset="-122"/>
                <a:ea typeface="微软雅黑" panose="020B0503020204020204" charset="-122"/>
                <a:cs typeface="Calibri" panose="020F0502020204030204" charset="0"/>
              </a:rPr>
              <a:t>1.2</a:t>
            </a:r>
            <a:r>
              <a:rPr lang="zh-CN" altLang="en-US" sz="2800" b="1" dirty="0">
                <a:latin typeface="微软雅黑" panose="020B0503020204020204" charset="-122"/>
                <a:ea typeface="微软雅黑" panose="020B0503020204020204" charset="-122"/>
                <a:cs typeface="Calibri" panose="020F0502020204030204" charset="0"/>
              </a:rPr>
              <a:t> 中国民间文学的发生和发展</a:t>
            </a:r>
          </a:p>
          <a:p>
            <a:pPr lvl="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中国民间文学的起源</a:t>
            </a:r>
          </a:p>
        </p:txBody>
      </p:sp>
      <p:pic>
        <p:nvPicPr>
          <p:cNvPr id="5" name="图片 4"/>
          <p:cNvPicPr>
            <a:picLocks noChangeAspect="1"/>
          </p:cNvPicPr>
          <p:nvPr/>
        </p:nvPicPr>
        <p:blipFill>
          <a:blip r:embed="rId4"/>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1768318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532765" y="388843"/>
            <a:ext cx="2742565" cy="521970"/>
          </a:xfrm>
          <a:prstGeom prst="rect">
            <a:avLst/>
          </a:prstGeom>
          <a:noFill/>
        </p:spPr>
        <p:txBody>
          <a:bodyPr wrap="square" rtlCol="0">
            <a:spAutoFit/>
          </a:bodyPr>
          <a:lstStyle>
            <a:defPPr>
              <a:defRPr lang="zh-CN"/>
            </a:defPPr>
            <a:lvl1pPr>
              <a:defRPr sz="2800" b="1">
                <a:latin typeface="微软雅黑" panose="020B0503020204020204" charset="-122"/>
                <a:ea typeface="微软雅黑" panose="020B0503020204020204" charset="-122"/>
              </a:defRPr>
            </a:lvl1pPr>
          </a:lstStyle>
          <a:p>
            <a:r>
              <a:rPr lang="en-US" altLang="zh-CN" dirty="0"/>
              <a:t>1. </a:t>
            </a:r>
            <a:r>
              <a:rPr lang="zh-CN" altLang="en-US" dirty="0"/>
              <a:t>教材书目</a:t>
            </a:r>
          </a:p>
        </p:txBody>
      </p:sp>
      <p:sp>
        <p:nvSpPr>
          <p:cNvPr id="5" name="内容占位符 2"/>
          <p:cNvSpPr txBox="1"/>
          <p:nvPr/>
        </p:nvSpPr>
        <p:spPr>
          <a:xfrm>
            <a:off x="5590785" y="910813"/>
            <a:ext cx="5935963" cy="4886695"/>
          </a:xfrm>
          <a:prstGeom prst="rect">
            <a:avLst/>
          </a:prstGeom>
        </p:spPr>
        <p:txBody>
          <a:bodyPr lIns="0" tIns="0" rIns="0" bIns="0">
            <a:noAutofit/>
          </a:bodyPr>
          <a:lstStyle>
            <a:lvl1pPr marL="0">
              <a:defRPr sz="2400" b="0" i="0">
                <a:solidFill>
                  <a:schemeClr val="tx1"/>
                </a:solidFill>
                <a:latin typeface="微软雅黑" panose="020B0503020204020204" charset="-122"/>
                <a:ea typeface="微软雅黑" panose="020B0503020204020204" charset="-122"/>
                <a:cs typeface="微软雅黑" panose="020B0503020204020204" charset="-122"/>
              </a:defRPr>
            </a:lvl1pPr>
            <a:lvl2pPr marL="609600">
              <a:defRPr>
                <a:latin typeface="+mn-lt"/>
                <a:ea typeface="+mn-ea"/>
                <a:cs typeface="+mn-cs"/>
              </a:defRPr>
            </a:lvl2pPr>
            <a:lvl3pPr marL="1219200">
              <a:defRPr>
                <a:latin typeface="+mn-lt"/>
                <a:ea typeface="+mn-ea"/>
                <a:cs typeface="+mn-cs"/>
              </a:defRPr>
            </a:lvl3pPr>
            <a:lvl4pPr marL="1828800">
              <a:defRPr>
                <a:latin typeface="+mn-lt"/>
                <a:ea typeface="+mn-ea"/>
                <a:cs typeface="+mn-cs"/>
              </a:defRPr>
            </a:lvl4pPr>
            <a:lvl5pPr marL="2438400">
              <a:defRPr>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a:lstStyle>
          <a:p>
            <a:pPr>
              <a:lnSpc>
                <a:spcPct val="200000"/>
              </a:lnSpc>
              <a:buFont typeface="Wingdings" panose="05000000000000000000" pitchFamily="2" charset="2"/>
              <a:buChar char="Ø"/>
            </a:pPr>
            <a:r>
              <a:rPr lang="zh-CN" altLang="en-US" kern="0" dirty="0"/>
              <a:t>指定用书：</a:t>
            </a:r>
            <a:r>
              <a:rPr lang="en-US" altLang="zh-CN" kern="0" dirty="0"/>
              <a:t>《</a:t>
            </a:r>
            <a:r>
              <a:rPr lang="zh-CN" altLang="en-US" kern="0" dirty="0"/>
              <a:t>民间文学教程</a:t>
            </a:r>
            <a:r>
              <a:rPr lang="en-US" altLang="zh-CN" kern="0" dirty="0"/>
              <a:t>》</a:t>
            </a:r>
          </a:p>
          <a:p>
            <a:pPr>
              <a:lnSpc>
                <a:spcPct val="200000"/>
              </a:lnSpc>
              <a:buFont typeface="Wingdings" panose="05000000000000000000" pitchFamily="2" charset="2"/>
              <a:buChar char="Ø"/>
            </a:pPr>
            <a:r>
              <a:rPr lang="zh-CN" altLang="en-US" kern="0" dirty="0"/>
              <a:t>主</a:t>
            </a:r>
            <a:r>
              <a:rPr lang="en-US" altLang="zh-CN" kern="0" dirty="0"/>
              <a:t>       </a:t>
            </a:r>
            <a:r>
              <a:rPr lang="zh-CN" altLang="en-US" kern="0" dirty="0"/>
              <a:t>编：刘守华  陈建宪</a:t>
            </a:r>
          </a:p>
          <a:p>
            <a:pPr>
              <a:lnSpc>
                <a:spcPct val="200000"/>
              </a:lnSpc>
              <a:buFont typeface="Wingdings" panose="05000000000000000000" pitchFamily="2" charset="2"/>
              <a:buChar char="Ø"/>
            </a:pPr>
            <a:r>
              <a:rPr lang="zh-CN" altLang="en-US" kern="0" dirty="0"/>
              <a:t>出版机构：华中师范大学出版社</a:t>
            </a:r>
          </a:p>
          <a:p>
            <a:pPr>
              <a:lnSpc>
                <a:spcPct val="200000"/>
              </a:lnSpc>
              <a:buFont typeface="Wingdings" panose="05000000000000000000" pitchFamily="2" charset="2"/>
              <a:buChar char="Ø"/>
            </a:pPr>
            <a:r>
              <a:rPr lang="zh-CN" altLang="en-US" kern="0" dirty="0"/>
              <a:t>专业代码：</a:t>
            </a:r>
            <a:r>
              <a:rPr lang="en-US" altLang="zh-CN" kern="0" dirty="0"/>
              <a:t>11342</a:t>
            </a:r>
          </a:p>
          <a:p>
            <a:pPr>
              <a:lnSpc>
                <a:spcPct val="200000"/>
              </a:lnSpc>
              <a:buFont typeface="Wingdings" panose="05000000000000000000" pitchFamily="2" charset="2"/>
              <a:buChar char="Ø"/>
            </a:pPr>
            <a:r>
              <a:rPr lang="zh-CN" altLang="en-US" kern="0" dirty="0"/>
              <a:t>考试形式：闭卷考试，</a:t>
            </a:r>
            <a:endParaRPr lang="en-US" altLang="zh-CN" kern="0" dirty="0"/>
          </a:p>
          <a:p>
            <a:pPr>
              <a:lnSpc>
                <a:spcPct val="200000"/>
              </a:lnSpc>
              <a:buFont typeface="Wingdings" panose="05000000000000000000" pitchFamily="2" charset="2"/>
              <a:buChar char="Ø"/>
            </a:pPr>
            <a:r>
              <a:rPr lang="zh-CN" altLang="en-US" kern="0" dirty="0"/>
              <a:t>考试总分：</a:t>
            </a:r>
            <a:r>
              <a:rPr lang="en-US" altLang="zh-CN" kern="0" dirty="0">
                <a:solidFill>
                  <a:srgbClr val="FF0000"/>
                </a:solidFill>
              </a:rPr>
              <a:t>100</a:t>
            </a:r>
            <a:r>
              <a:rPr lang="zh-CN" altLang="en-US" kern="0" dirty="0">
                <a:solidFill>
                  <a:srgbClr val="FF0000"/>
                </a:solidFill>
              </a:rPr>
              <a:t>分</a:t>
            </a:r>
            <a:r>
              <a:rPr lang="zh-CN" altLang="en-US" kern="0" dirty="0"/>
              <a:t>，</a:t>
            </a:r>
            <a:r>
              <a:rPr lang="en-US" altLang="zh-CN" kern="0" dirty="0">
                <a:solidFill>
                  <a:srgbClr val="FF0000"/>
                </a:solidFill>
              </a:rPr>
              <a:t>60</a:t>
            </a:r>
            <a:r>
              <a:rPr lang="zh-CN" altLang="en-US" kern="0" dirty="0">
                <a:solidFill>
                  <a:srgbClr val="FF0000"/>
                </a:solidFill>
              </a:rPr>
              <a:t>分</a:t>
            </a:r>
            <a:r>
              <a:rPr lang="zh-CN" altLang="en-US" kern="0" dirty="0"/>
              <a:t>合格，</a:t>
            </a:r>
            <a:endParaRPr lang="en-US" altLang="zh-CN" kern="0" dirty="0"/>
          </a:p>
          <a:p>
            <a:pPr>
              <a:lnSpc>
                <a:spcPct val="200000"/>
              </a:lnSpc>
              <a:buFont typeface="Wingdings" panose="05000000000000000000" pitchFamily="2" charset="2"/>
              <a:buChar char="Ø"/>
            </a:pPr>
            <a:r>
              <a:rPr lang="zh-CN" altLang="en-US" kern="0" dirty="0"/>
              <a:t>考试时长：</a:t>
            </a:r>
            <a:r>
              <a:rPr lang="en-US" altLang="zh-CN" kern="0" dirty="0">
                <a:solidFill>
                  <a:srgbClr val="FF0000"/>
                </a:solidFill>
              </a:rPr>
              <a:t>150</a:t>
            </a:r>
            <a:r>
              <a:rPr lang="zh-CN" altLang="en-US" kern="0" dirty="0">
                <a:solidFill>
                  <a:srgbClr val="FF0000"/>
                </a:solidFill>
              </a:rPr>
              <a:t>分钟。</a:t>
            </a:r>
          </a:p>
          <a:p>
            <a:pPr>
              <a:buFont typeface="Wingdings" panose="05000000000000000000" pitchFamily="2" charset="2"/>
              <a:buChar char="Ø"/>
            </a:pPr>
            <a:endParaRPr lang="zh-CN" altLang="en-US" kern="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317" y="1414396"/>
            <a:ext cx="3231892" cy="4290122"/>
          </a:xfrm>
          <a:prstGeom prst="rect">
            <a:avLst/>
          </a:prstGeom>
        </p:spPr>
      </p:pic>
    </p:spTree>
    <p:custDataLst>
      <p:tags r:id="rId1"/>
    </p:custDataLst>
    <p:extLst>
      <p:ext uri="{BB962C8B-B14F-4D97-AF65-F5344CB8AC3E}">
        <p14:creationId xmlns:p14="http://schemas.microsoft.com/office/powerpoint/2010/main" val="1610330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070" y="689610"/>
            <a:ext cx="8749030" cy="737235"/>
          </a:xfrm>
          <a:prstGeom prst="rect">
            <a:avLst/>
          </a:prstGeom>
          <a:noFill/>
        </p:spPr>
        <p:txBody>
          <a:bodyPr wrap="square" rtlCol="0">
            <a:spAutoFit/>
          </a:bodyPr>
          <a:lstStyle/>
          <a:p>
            <a:pPr marR="116205">
              <a:lnSpc>
                <a:spcPct val="150000"/>
              </a:lnSpc>
            </a:pPr>
            <a:r>
              <a:rPr lang="zh-CN" altLang="en-US" sz="2800" dirty="0">
                <a:latin typeface="微软雅黑" panose="020B0503020204020204" charset="-122"/>
                <a:ea typeface="微软雅黑" panose="020B0503020204020204" charset="-122"/>
                <a:sym typeface="+mn-ea"/>
              </a:rPr>
              <a:t>  </a:t>
            </a: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239077" y="1938655"/>
            <a:ext cx="11933555" cy="1198880"/>
          </a:xfrm>
          <a:prstGeom prst="rect">
            <a:avLst/>
          </a:prstGeom>
          <a:noFill/>
        </p:spPr>
        <p:txBody>
          <a:bodyPr wrap="square" rtlCol="0">
            <a:spAutoFit/>
          </a:bodyPr>
          <a:lstStyle/>
          <a:p>
            <a:pPr marL="0" marR="116205" indent="0">
              <a:lnSpc>
                <a:spcPct val="150000"/>
              </a:lnSpc>
              <a:buNone/>
            </a:pPr>
            <a:r>
              <a:rPr lang="en-US" sz="2400" spc="-7" dirty="0">
                <a:latin typeface="微软雅黑" panose="020B0503020204020204" charset="-122"/>
                <a:ea typeface="微软雅黑" panose="020B0503020204020204" charset="-122"/>
                <a:cs typeface="微软雅黑" panose="020B0503020204020204" charset="-122"/>
                <a:sym typeface="+mn-ea"/>
              </a:rPr>
              <a:t>       </a:t>
            </a:r>
            <a:r>
              <a:rPr sz="2400" b="1" spc="-7" dirty="0">
                <a:latin typeface="微软雅黑" panose="020B0503020204020204" charset="-122"/>
                <a:ea typeface="微软雅黑" panose="020B0503020204020204" charset="-122"/>
                <a:cs typeface="微软雅黑" panose="020B0503020204020204" charset="-122"/>
                <a:sym typeface="+mn-ea"/>
              </a:rPr>
              <a:t>（1）建立在</a:t>
            </a:r>
            <a:r>
              <a:rPr sz="2400" b="1" u="sng" spc="-7" dirty="0">
                <a:solidFill>
                  <a:srgbClr val="C00000"/>
                </a:solidFill>
                <a:latin typeface="微软雅黑" panose="020B0503020204020204" charset="-122"/>
                <a:ea typeface="微软雅黑" panose="020B0503020204020204" charset="-122"/>
                <a:sym typeface="+mn-ea"/>
              </a:rPr>
              <a:t>劳动</a:t>
            </a:r>
            <a:r>
              <a:rPr sz="2400" b="1" spc="-7" dirty="0">
                <a:latin typeface="微软雅黑" panose="020B0503020204020204" charset="-122"/>
                <a:ea typeface="微软雅黑" panose="020B0503020204020204" charset="-122"/>
                <a:cs typeface="微软雅黑" panose="020B0503020204020204" charset="-122"/>
                <a:sym typeface="+mn-ea"/>
              </a:rPr>
              <a:t>节奏基础上渗透于生活各个方面的</a:t>
            </a:r>
            <a:r>
              <a:rPr sz="2400" b="1" u="sng" spc="-7" dirty="0">
                <a:solidFill>
                  <a:srgbClr val="C00000"/>
                </a:solidFill>
                <a:latin typeface="微软雅黑" panose="020B0503020204020204" charset="-122"/>
                <a:ea typeface="微软雅黑" panose="020B0503020204020204" charset="-122"/>
                <a:sym typeface="+mn-ea"/>
              </a:rPr>
              <a:t>歌谣</a:t>
            </a:r>
            <a:r>
              <a:rPr sz="2400" b="1" spc="7" dirty="0">
                <a:latin typeface="微软雅黑" panose="020B0503020204020204" charset="-122"/>
                <a:ea typeface="微软雅黑" panose="020B0503020204020204" charset="-122"/>
                <a:cs typeface="微软雅黑" panose="020B0503020204020204" charset="-122"/>
                <a:sym typeface="+mn-ea"/>
              </a:rPr>
              <a:t>活动。</a:t>
            </a:r>
            <a:r>
              <a:rPr sz="2400" spc="7" dirty="0">
                <a:solidFill>
                  <a:srgbClr val="C00000"/>
                </a:solidFill>
                <a:latin typeface="微软雅黑" panose="020B0503020204020204" charset="-122"/>
                <a:ea typeface="微软雅黑" panose="020B0503020204020204" charset="-122"/>
                <a:cs typeface="微软雅黑" panose="020B0503020204020204" charset="-122"/>
                <a:sym typeface="+mn-ea"/>
              </a:rPr>
              <a:t>（2分）</a:t>
            </a:r>
            <a:endParaRPr sz="2400" dirty="0">
              <a:solidFill>
                <a:srgbClr val="C00000"/>
              </a:solidFill>
              <a:latin typeface="微软雅黑" panose="020B0503020204020204" charset="-122"/>
              <a:ea typeface="微软雅黑" panose="020B0503020204020204" charset="-122"/>
              <a:cs typeface="微软雅黑" panose="020B0503020204020204" charset="-122"/>
            </a:endParaRPr>
          </a:p>
          <a:p>
            <a:pPr marL="0" marR="6985" indent="0">
              <a:lnSpc>
                <a:spcPct val="150000"/>
              </a:lnSpc>
              <a:buNone/>
            </a:pPr>
            <a:r>
              <a:rPr lang="en-US" sz="2400" spc="-7" dirty="0">
                <a:latin typeface="微软雅黑" panose="020B0503020204020204" charset="-122"/>
                <a:ea typeface="微软雅黑" panose="020B0503020204020204" charset="-122"/>
                <a:cs typeface="微软雅黑" panose="020B0503020204020204" charset="-122"/>
                <a:sym typeface="+mn-ea"/>
              </a:rPr>
              <a:t>      </a:t>
            </a:r>
            <a:endParaRPr lang="zh-CN" altLang="en-US" sz="2400" dirty="0">
              <a:latin typeface="微软雅黑" panose="020B0503020204020204" charset="-122"/>
              <a:ea typeface="微软雅黑" panose="020B0503020204020204" charset="-122"/>
            </a:endParaRPr>
          </a:p>
        </p:txBody>
      </p:sp>
      <p:sp>
        <p:nvSpPr>
          <p:cNvPr id="5" name="文本框 4"/>
          <p:cNvSpPr txBox="1"/>
          <p:nvPr/>
        </p:nvSpPr>
        <p:spPr>
          <a:xfrm>
            <a:off x="1191895" y="3137535"/>
            <a:ext cx="9576435" cy="1753235"/>
          </a:xfrm>
          <a:prstGeom prst="rect">
            <a:avLst/>
          </a:prstGeom>
          <a:noFill/>
        </p:spPr>
        <p:txBody>
          <a:bodyPr wrap="square" rtlCol="0">
            <a:spAutoFit/>
          </a:bodyPr>
          <a:lstStyle/>
          <a:p>
            <a:pPr>
              <a:lnSpc>
                <a:spcPct val="150000"/>
              </a:lnSpc>
            </a:pPr>
            <a:r>
              <a:rPr lang="zh-CN" altLang="en-US" sz="2400" b="1" dirty="0">
                <a:latin typeface="楷体" panose="02010609060101010101" pitchFamily="49" charset="-122"/>
                <a:ea typeface="楷体" panose="02010609060101010101" pitchFamily="49" charset="-122"/>
              </a:rPr>
              <a:t>例如：《弹歌》</a:t>
            </a:r>
          </a:p>
          <a:p>
            <a:pPr>
              <a:lnSpc>
                <a:spcPct val="150000"/>
              </a:lnSpc>
            </a:pPr>
            <a:r>
              <a:rPr lang="zh-CN" altLang="en-US" sz="2400" b="1" dirty="0">
                <a:latin typeface="楷体" panose="02010609060101010101" pitchFamily="49" charset="-122"/>
                <a:ea typeface="楷体" panose="02010609060101010101" pitchFamily="49" charset="-122"/>
              </a:rPr>
              <a:t>        断竹，续竹；</a:t>
            </a:r>
          </a:p>
          <a:p>
            <a:pPr>
              <a:lnSpc>
                <a:spcPct val="150000"/>
              </a:lnSpc>
            </a:pPr>
            <a:r>
              <a:rPr lang="zh-CN" altLang="en-US" sz="2400" b="1" dirty="0">
                <a:latin typeface="楷体" panose="02010609060101010101" pitchFamily="49" charset="-122"/>
                <a:ea typeface="楷体" panose="02010609060101010101" pitchFamily="49" charset="-122"/>
              </a:rPr>
              <a:t>        飞土，逐肉。</a:t>
            </a:r>
          </a:p>
        </p:txBody>
      </p:sp>
      <p:pic>
        <p:nvPicPr>
          <p:cNvPr id="6" name="图片 5" descr="1"/>
          <p:cNvPicPr>
            <a:picLocks noChangeAspect="1"/>
          </p:cNvPicPr>
          <p:nvPr/>
        </p:nvPicPr>
        <p:blipFill>
          <a:blip r:embed="rId4"/>
          <a:stretch>
            <a:fillRect/>
          </a:stretch>
        </p:blipFill>
        <p:spPr>
          <a:xfrm>
            <a:off x="6338570" y="3137535"/>
            <a:ext cx="4429760" cy="3336290"/>
          </a:xfrm>
          <a:prstGeom prst="rect">
            <a:avLst/>
          </a:prstGeom>
        </p:spPr>
      </p:pic>
      <p:sp>
        <p:nvSpPr>
          <p:cNvPr id="7" name="矩形 6"/>
          <p:cNvSpPr/>
          <p:nvPr/>
        </p:nvSpPr>
        <p:spPr>
          <a:xfrm>
            <a:off x="245110" y="128905"/>
            <a:ext cx="7548880" cy="662489"/>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sp>
        <p:nvSpPr>
          <p:cNvPr id="8" name="文本框 7"/>
          <p:cNvSpPr txBox="1"/>
          <p:nvPr/>
        </p:nvSpPr>
        <p:spPr>
          <a:xfrm>
            <a:off x="245110" y="1127226"/>
            <a:ext cx="7010400" cy="521970"/>
          </a:xfrm>
          <a:prstGeom prst="rect">
            <a:avLst/>
          </a:prstGeom>
          <a:noFill/>
        </p:spPr>
        <p:txBody>
          <a:bodyPr wrap="none" rtlCol="0" anchor="t">
            <a:spAutoFit/>
          </a:bodyPr>
          <a:lstStyle/>
          <a:p>
            <a:r>
              <a:rPr lang="en-US" altLang="zh-CN" sz="2800" b="1" dirty="0">
                <a:latin typeface="微软雅黑" panose="020B0503020204020204" charset="-122"/>
                <a:ea typeface="微软雅黑" panose="020B0503020204020204" charset="-122"/>
                <a:sym typeface="+mn-ea"/>
              </a:rPr>
              <a:t>1. </a:t>
            </a:r>
            <a:r>
              <a:rPr lang="zh-CN" altLang="en-US" sz="2800" b="1" dirty="0">
                <a:latin typeface="微软雅黑" panose="020B0503020204020204" charset="-122"/>
                <a:ea typeface="微软雅黑" panose="020B0503020204020204" charset="-122"/>
                <a:sym typeface="+mn-ea"/>
              </a:rPr>
              <a:t>原始形态的民间文学包括哪些方面的内容</a:t>
            </a:r>
            <a:endParaRPr lang="zh-CN" altLang="en-US" sz="2800" b="1" dirty="0"/>
          </a:p>
        </p:txBody>
      </p:sp>
      <p:pic>
        <p:nvPicPr>
          <p:cNvPr id="9" name="图片 8"/>
          <p:cNvPicPr>
            <a:picLocks noChangeAspect="1"/>
          </p:cNvPicPr>
          <p:nvPr/>
        </p:nvPicPr>
        <p:blipFill>
          <a:blip r:embed="rId5"/>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598140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5110" y="1892560"/>
            <a:ext cx="11657648" cy="645160"/>
          </a:xfrm>
          <a:prstGeom prst="rect">
            <a:avLst/>
          </a:prstGeom>
          <a:noFill/>
        </p:spPr>
        <p:txBody>
          <a:bodyPr wrap="square" rtlCol="0">
            <a:spAutoFit/>
          </a:bodyPr>
          <a:lstStyle/>
          <a:p>
            <a:pPr>
              <a:lnSpc>
                <a:spcPct val="150000"/>
              </a:lnSpc>
            </a:pPr>
            <a:r>
              <a:rPr sz="2400" b="1" spc="-7" dirty="0">
                <a:latin typeface="微软雅黑" panose="020B0503020204020204" charset="-122"/>
                <a:ea typeface="微软雅黑" panose="020B0503020204020204" charset="-122"/>
                <a:cs typeface="微软雅黑" panose="020B0503020204020204" charset="-122"/>
                <a:sym typeface="+mn-ea"/>
              </a:rPr>
              <a:t>（2）</a:t>
            </a:r>
            <a:r>
              <a:rPr sz="2400" b="1" spc="-7" dirty="0">
                <a:solidFill>
                  <a:srgbClr val="C00000"/>
                </a:solidFill>
                <a:latin typeface="微软雅黑" panose="020B0503020204020204" charset="-122"/>
                <a:ea typeface="微软雅黑" panose="020B0503020204020204" charset="-122"/>
                <a:cs typeface="微软雅黑" panose="020B0503020204020204" charset="-122"/>
                <a:sym typeface="+mn-ea"/>
              </a:rPr>
              <a:t>宗教活动</a:t>
            </a:r>
            <a:r>
              <a:rPr sz="2400" b="1" spc="-7" dirty="0">
                <a:latin typeface="微软雅黑" panose="020B0503020204020204" charset="-122"/>
                <a:ea typeface="微软雅黑" panose="020B0503020204020204" charset="-122"/>
                <a:cs typeface="微软雅黑" panose="020B0503020204020204" charset="-122"/>
                <a:sym typeface="+mn-ea"/>
              </a:rPr>
              <a:t>中与</a:t>
            </a:r>
            <a:r>
              <a:rPr sz="2400" b="1" spc="-7" dirty="0">
                <a:solidFill>
                  <a:schemeClr val="tx1"/>
                </a:solidFill>
                <a:latin typeface="微软雅黑" panose="020B0503020204020204" charset="-122"/>
                <a:ea typeface="微软雅黑" panose="020B0503020204020204" charset="-122"/>
                <a:cs typeface="微软雅黑" panose="020B0503020204020204" charset="-122"/>
                <a:sym typeface="+mn-ea"/>
              </a:rPr>
              <a:t>仪式行为</a:t>
            </a:r>
            <a:r>
              <a:rPr sz="2400" b="1" spc="-7" dirty="0">
                <a:latin typeface="微软雅黑" panose="020B0503020204020204" charset="-122"/>
                <a:ea typeface="微软雅黑" panose="020B0503020204020204" charset="-122"/>
                <a:cs typeface="微软雅黑" panose="020B0503020204020204" charset="-122"/>
                <a:sym typeface="+mn-ea"/>
              </a:rPr>
              <a:t>相伴随的神圣故事，我们今天称之为“</a:t>
            </a:r>
            <a:r>
              <a:rPr sz="2400" b="1" spc="-7" dirty="0">
                <a:solidFill>
                  <a:srgbClr val="C00000"/>
                </a:solidFill>
                <a:latin typeface="微软雅黑" panose="020B0503020204020204" charset="-122"/>
                <a:ea typeface="微软雅黑" panose="020B0503020204020204" charset="-122"/>
                <a:cs typeface="微软雅黑" panose="020B0503020204020204" charset="-122"/>
                <a:sym typeface="+mn-ea"/>
              </a:rPr>
              <a:t>神话”</a:t>
            </a:r>
            <a:r>
              <a:rPr sz="2400" b="1" spc="-7" dirty="0">
                <a:latin typeface="微软雅黑" panose="020B0503020204020204" charset="-122"/>
                <a:ea typeface="微软雅黑" panose="020B0503020204020204" charset="-122"/>
                <a:cs typeface="微软雅黑" panose="020B0503020204020204" charset="-122"/>
                <a:sym typeface="+mn-ea"/>
              </a:rPr>
              <a:t>。</a:t>
            </a:r>
            <a:r>
              <a:rPr sz="2400" b="1" spc="-7" dirty="0">
                <a:solidFill>
                  <a:srgbClr val="C00000"/>
                </a:solidFill>
                <a:latin typeface="微软雅黑" panose="020B0503020204020204" charset="-122"/>
                <a:ea typeface="微软雅黑" panose="020B0503020204020204" charset="-122"/>
                <a:cs typeface="微软雅黑" panose="020B0503020204020204" charset="-122"/>
                <a:sym typeface="+mn-ea"/>
              </a:rPr>
              <a:t>（2分）</a:t>
            </a:r>
            <a:endParaRPr sz="2400" b="1" spc="-7"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084580" y="2647950"/>
            <a:ext cx="4588510" cy="645160"/>
          </a:xfrm>
          <a:prstGeom prst="rect">
            <a:avLst/>
          </a:prstGeom>
          <a:noFill/>
        </p:spPr>
        <p:txBody>
          <a:bodyPr wrap="square" rtlCol="0">
            <a:spAutoFit/>
          </a:bodyPr>
          <a:lstStyle/>
          <a:p>
            <a:pPr>
              <a:lnSpc>
                <a:spcPct val="150000"/>
              </a:lnSpc>
            </a:pPr>
            <a:r>
              <a:rPr lang="zh-CN" altLang="en-US" sz="2400" b="1" dirty="0">
                <a:latin typeface="楷体" panose="02010609060101010101" pitchFamily="49" charset="-122"/>
                <a:ea typeface="楷体" panose="02010609060101010101" pitchFamily="49" charset="-122"/>
              </a:rPr>
              <a:t>例如：《</a:t>
            </a:r>
            <a:r>
              <a:rPr lang="zh-CN" altLang="en-US" sz="2400" b="1" dirty="0">
                <a:latin typeface="楷体" panose="02010609060101010101" pitchFamily="49" charset="-122"/>
                <a:ea typeface="楷体" panose="02010609060101010101" pitchFamily="49" charset="-122"/>
                <a:sym typeface="+mn-ea"/>
              </a:rPr>
              <a:t>牛郎织女</a:t>
            </a:r>
            <a:r>
              <a:rPr lang="zh-CN" altLang="en-US" sz="2400" b="1" dirty="0">
                <a:latin typeface="楷体" panose="02010609060101010101" pitchFamily="49" charset="-122"/>
                <a:ea typeface="楷体" panose="02010609060101010101" pitchFamily="49" charset="-122"/>
              </a:rPr>
              <a:t>》</a:t>
            </a:r>
          </a:p>
        </p:txBody>
      </p:sp>
      <p:pic>
        <p:nvPicPr>
          <p:cNvPr id="5" name="图片 4" descr="2"/>
          <p:cNvPicPr>
            <a:picLocks noChangeAspect="1"/>
          </p:cNvPicPr>
          <p:nvPr/>
        </p:nvPicPr>
        <p:blipFill>
          <a:blip r:embed="rId3"/>
          <a:stretch>
            <a:fillRect/>
          </a:stretch>
        </p:blipFill>
        <p:spPr>
          <a:xfrm>
            <a:off x="6331585" y="2808610"/>
            <a:ext cx="4003675" cy="3281045"/>
          </a:xfrm>
          <a:prstGeom prst="rect">
            <a:avLst/>
          </a:prstGeom>
        </p:spPr>
      </p:pic>
      <p:sp>
        <p:nvSpPr>
          <p:cNvPr id="6" name="矩形 5">
            <a:extLst>
              <a:ext uri="{FF2B5EF4-FFF2-40B4-BE49-F238E27FC236}">
                <a16:creationId xmlns:a16="http://schemas.microsoft.com/office/drawing/2014/main" xmlns="" id="{25A32530-4BA2-AF4E-B76A-E53FFA170AD8}"/>
              </a:ext>
            </a:extLst>
          </p:cNvPr>
          <p:cNvSpPr/>
          <p:nvPr/>
        </p:nvSpPr>
        <p:spPr>
          <a:xfrm>
            <a:off x="245110" y="128905"/>
            <a:ext cx="7548880" cy="662489"/>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pic>
        <p:nvPicPr>
          <p:cNvPr id="7" name="图片 6"/>
          <p:cNvPicPr>
            <a:picLocks noChangeAspect="1"/>
          </p:cNvPicPr>
          <p:nvPr/>
        </p:nvPicPr>
        <p:blipFill>
          <a:blip r:embed="rId4"/>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3881788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5110" y="1150017"/>
            <a:ext cx="9193530" cy="1060450"/>
          </a:xfrm>
          <a:prstGeom prst="rect">
            <a:avLst/>
          </a:prstGeom>
          <a:noFill/>
        </p:spPr>
        <p:txBody>
          <a:bodyPr wrap="square" rtlCol="0" anchor="t">
            <a:spAutoFit/>
          </a:bodyPr>
          <a:lstStyle/>
          <a:p>
            <a:pPr marL="0" marR="6985" indent="0">
              <a:lnSpc>
                <a:spcPct val="150000"/>
              </a:lnSpc>
              <a:buNone/>
            </a:pPr>
            <a:endParaRPr lang="zh-CN" dirty="0">
              <a:latin typeface="微软雅黑" panose="020B0503020204020204" charset="-122"/>
              <a:ea typeface="微软雅黑" panose="020B0503020204020204" charset="-122"/>
              <a:cs typeface="微软雅黑" panose="020B0503020204020204" charset="-122"/>
              <a:sym typeface="+mn-ea"/>
            </a:endParaRPr>
          </a:p>
          <a:p>
            <a:pPr marL="0" indent="0">
              <a:lnSpc>
                <a:spcPct val="150000"/>
              </a:lnSpc>
              <a:buNone/>
            </a:pPr>
            <a:r>
              <a:rPr lang="en-US" dirty="0">
                <a:latin typeface="微软雅黑" panose="020B0503020204020204" charset="-122"/>
                <a:ea typeface="微软雅黑" panose="020B0503020204020204" charset="-122"/>
                <a:cs typeface="微软雅黑" panose="020B0503020204020204" charset="-122"/>
                <a:sym typeface="+mn-ea"/>
              </a:rPr>
              <a:t> </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sz="2400" b="1"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sz="2400" b="1" spc="-7" dirty="0">
                <a:solidFill>
                  <a:schemeClr val="tx1"/>
                </a:solidFill>
                <a:latin typeface="微软雅黑" panose="020B0503020204020204" charset="-122"/>
                <a:ea typeface="微软雅黑" panose="020B0503020204020204" charset="-122"/>
                <a:cs typeface="微软雅黑" panose="020B0503020204020204" charset="-122"/>
                <a:sym typeface="+mn-ea"/>
              </a:rPr>
              <a:t>（3）休闲时借以消遣的</a:t>
            </a:r>
            <a:r>
              <a:rPr sz="2400" b="1" spc="-7" dirty="0">
                <a:solidFill>
                  <a:srgbClr val="C00000"/>
                </a:solidFill>
                <a:latin typeface="微软雅黑" panose="020B0503020204020204" charset="-122"/>
                <a:ea typeface="微软雅黑" panose="020B0503020204020204" charset="-122"/>
                <a:cs typeface="微软雅黑" panose="020B0503020204020204" charset="-122"/>
                <a:sym typeface="+mn-ea"/>
              </a:rPr>
              <a:t>传说与故事</a:t>
            </a:r>
            <a:r>
              <a:rPr sz="2400" b="1" spc="-7"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400" b="1" spc="-7" dirty="0">
                <a:solidFill>
                  <a:srgbClr val="C00000"/>
                </a:solidFill>
                <a:latin typeface="微软雅黑" panose="020B0503020204020204" charset="-122"/>
                <a:ea typeface="微软雅黑" panose="020B0503020204020204" charset="-122"/>
                <a:cs typeface="微软雅黑" panose="020B0503020204020204" charset="-122"/>
                <a:sym typeface="+mn-ea"/>
              </a:rPr>
              <a:t>（1分）</a:t>
            </a:r>
          </a:p>
        </p:txBody>
      </p:sp>
      <p:sp>
        <p:nvSpPr>
          <p:cNvPr id="3" name="文本框 2"/>
          <p:cNvSpPr txBox="1"/>
          <p:nvPr/>
        </p:nvSpPr>
        <p:spPr>
          <a:xfrm>
            <a:off x="875348" y="2276325"/>
            <a:ext cx="5207635" cy="645160"/>
          </a:xfrm>
          <a:prstGeom prst="rect">
            <a:avLst/>
          </a:prstGeom>
          <a:noFill/>
        </p:spPr>
        <p:txBody>
          <a:bodyPr wrap="square" rtlCol="0">
            <a:spAutoFit/>
          </a:bodyPr>
          <a:lstStyle/>
          <a:p>
            <a:pPr algn="l">
              <a:lnSpc>
                <a:spcPct val="150000"/>
              </a:lnSpc>
            </a:pPr>
            <a:r>
              <a:rPr lang="zh-CN" altLang="en-US" sz="2400" b="1" dirty="0">
                <a:latin typeface="楷体" panose="02010609060101010101" pitchFamily="49" charset="-122"/>
                <a:ea typeface="楷体" panose="02010609060101010101" pitchFamily="49" charset="-122"/>
              </a:rPr>
              <a:t>例如：蛤蟆讨媳妇(哈尼族民间故事）</a:t>
            </a:r>
          </a:p>
        </p:txBody>
      </p:sp>
      <p:pic>
        <p:nvPicPr>
          <p:cNvPr id="4" name="图片 3" descr="3"/>
          <p:cNvPicPr>
            <a:picLocks noChangeAspect="1"/>
          </p:cNvPicPr>
          <p:nvPr/>
        </p:nvPicPr>
        <p:blipFill>
          <a:blip r:embed="rId3"/>
          <a:stretch>
            <a:fillRect/>
          </a:stretch>
        </p:blipFill>
        <p:spPr>
          <a:xfrm>
            <a:off x="6713220" y="1929765"/>
            <a:ext cx="4469765" cy="3895725"/>
          </a:xfrm>
          <a:prstGeom prst="rect">
            <a:avLst/>
          </a:prstGeom>
        </p:spPr>
      </p:pic>
      <p:sp>
        <p:nvSpPr>
          <p:cNvPr id="5" name="矩形 4">
            <a:extLst>
              <a:ext uri="{FF2B5EF4-FFF2-40B4-BE49-F238E27FC236}">
                <a16:creationId xmlns:a16="http://schemas.microsoft.com/office/drawing/2014/main" xmlns="" id="{4A48D8D9-A79B-7D43-B53F-02A46BBEE55F}"/>
              </a:ext>
            </a:extLst>
          </p:cNvPr>
          <p:cNvSpPr/>
          <p:nvPr/>
        </p:nvSpPr>
        <p:spPr>
          <a:xfrm>
            <a:off x="245110" y="128905"/>
            <a:ext cx="7548880" cy="662489"/>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pic>
        <p:nvPicPr>
          <p:cNvPr id="6" name="图片 5"/>
          <p:cNvPicPr>
            <a:picLocks noChangeAspect="1"/>
          </p:cNvPicPr>
          <p:nvPr/>
        </p:nvPicPr>
        <p:blipFill>
          <a:blip r:embed="rId4"/>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665955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941" y="0"/>
            <a:ext cx="12477963" cy="6858000"/>
          </a:xfrm>
          <a:prstGeom prst="rect">
            <a:avLst/>
          </a:prstGeom>
          <a:solidFill>
            <a:schemeClr val="bg1"/>
          </a:solidFill>
        </p:spPr>
        <p:txBody>
          <a:bodyPr wrap="square" lIns="0" tIns="0" rIns="0" bIns="0" rtlCol="0" anchor="ctr"/>
          <a:lstStyle/>
          <a:p>
            <a:pPr algn="ctr"/>
            <a:endParaRPr lang="zh-CN" altLang="en-US" sz="2400">
              <a:solidFill>
                <a:prstClr val="black"/>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30" y="1879888"/>
            <a:ext cx="4659682" cy="2566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本框 7"/>
          <p:cNvSpPr txBox="1"/>
          <p:nvPr/>
        </p:nvSpPr>
        <p:spPr>
          <a:xfrm>
            <a:off x="5119370" y="2470785"/>
            <a:ext cx="7156318" cy="1384995"/>
          </a:xfrm>
          <a:prstGeom prst="rect">
            <a:avLst/>
          </a:prstGeom>
          <a:noFill/>
        </p:spPr>
        <p:txBody>
          <a:bodyPr wrap="none" rtlCol="0" anchor="t">
            <a:spAutoFit/>
          </a:bodyPr>
          <a:lstStyle/>
          <a:p>
            <a:pPr>
              <a:lnSpc>
                <a:spcPct val="150000"/>
              </a:lnSpc>
            </a:pPr>
            <a:r>
              <a:rPr lang="en-US" altLang="zh-CN" sz="2800" b="1" dirty="0">
                <a:latin typeface="微软雅黑" panose="020B0503020204020204" charset="-122"/>
                <a:ea typeface="微软雅黑" panose="020B0503020204020204" charset="-122"/>
                <a:sym typeface="+mn-ea"/>
              </a:rPr>
              <a:t>                   </a:t>
            </a:r>
            <a:r>
              <a:rPr lang="zh-CN" altLang="en-US" sz="2800" b="1" dirty="0" smtClean="0">
                <a:latin typeface="微软雅黑" panose="020B0503020204020204" charset="-122"/>
                <a:ea typeface="微软雅黑" panose="020B0503020204020204" charset="-122"/>
                <a:sym typeface="+mn-ea"/>
              </a:rPr>
              <a:t>复习刚刚写过内容</a:t>
            </a:r>
            <a:endParaRPr lang="zh-CN" altLang="en-US" sz="2800" b="1" dirty="0">
              <a:latin typeface="微软雅黑" panose="020B0503020204020204" charset="-122"/>
              <a:ea typeface="微软雅黑" panose="020B0503020204020204" charset="-122"/>
              <a:sym typeface="+mn-ea"/>
            </a:endParaRPr>
          </a:p>
          <a:p>
            <a:pPr>
              <a:lnSpc>
                <a:spcPct val="150000"/>
              </a:lnSpc>
            </a:pPr>
            <a:r>
              <a:rPr lang="zh-CN" altLang="en-US" sz="2800" b="1" dirty="0">
                <a:latin typeface="微软雅黑" panose="020B0503020204020204" charset="-122"/>
                <a:ea typeface="微软雅黑" panose="020B0503020204020204" charset="-122"/>
                <a:sym typeface="+mn-ea"/>
              </a:rPr>
              <a:t>原始形态的民间文学包括哪些方面的内容？</a:t>
            </a:r>
            <a:endParaRPr lang="zh-CN" altLang="en-US" sz="2800" b="1" dirty="0"/>
          </a:p>
        </p:txBody>
      </p:sp>
      <p:sp>
        <p:nvSpPr>
          <p:cNvPr id="5" name="矩形 4">
            <a:extLst>
              <a:ext uri="{FF2B5EF4-FFF2-40B4-BE49-F238E27FC236}">
                <a16:creationId xmlns:a16="http://schemas.microsoft.com/office/drawing/2014/main" xmlns="" id="{93641818-51A8-ED4A-88C3-34B0C16F7909}"/>
              </a:ext>
            </a:extLst>
          </p:cNvPr>
          <p:cNvSpPr/>
          <p:nvPr/>
        </p:nvSpPr>
        <p:spPr>
          <a:xfrm>
            <a:off x="245110" y="128905"/>
            <a:ext cx="7548880" cy="662489"/>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pic>
        <p:nvPicPr>
          <p:cNvPr id="6" name="图片 5"/>
          <p:cNvPicPr>
            <a:picLocks noChangeAspect="1"/>
          </p:cNvPicPr>
          <p:nvPr/>
        </p:nvPicPr>
        <p:blipFill>
          <a:blip r:embed="rId5"/>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432546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5110" y="2375866"/>
            <a:ext cx="10965180" cy="3416320"/>
          </a:xfrm>
          <a:prstGeom prst="rect">
            <a:avLst/>
          </a:prstGeom>
          <a:noFill/>
        </p:spPr>
        <p:txBody>
          <a:bodyPr wrap="square" rtlCol="0" anchor="t">
            <a:spAutoFit/>
          </a:bodyPr>
          <a:lstStyle/>
          <a:p>
            <a:pPr>
              <a:lnSpc>
                <a:spcPct val="300000"/>
              </a:lnSpc>
            </a:pPr>
            <a:r>
              <a:rPr sz="2400" spc="-7" dirty="0">
                <a:latin typeface="微软雅黑" panose="020B0503020204020204" charset="-122"/>
                <a:ea typeface="微软雅黑" panose="020B0503020204020204" charset="-122"/>
                <a:cs typeface="微软雅黑" panose="020B0503020204020204" charset="-122"/>
                <a:sym typeface="+mn-ea"/>
              </a:rPr>
              <a:t>（1）</a:t>
            </a:r>
            <a:r>
              <a:rPr sz="2400" spc="-7" dirty="0" smtClean="0">
                <a:latin typeface="微软雅黑" panose="020B0503020204020204" charset="-122"/>
                <a:ea typeface="微软雅黑" panose="020B0503020204020204" charset="-122"/>
                <a:cs typeface="微软雅黑" panose="020B0503020204020204" charset="-122"/>
                <a:sym typeface="+mn-ea"/>
              </a:rPr>
              <a:t>建立在劳动节奏基础上渗透于生活各个方面的</a:t>
            </a:r>
            <a:r>
              <a:rPr lang="zh-CN" altLang="en-US" sz="2400" spc="-7" dirty="0" smtClean="0">
                <a:solidFill>
                  <a:srgbClr val="C00000"/>
                </a:solidFill>
                <a:latin typeface="微软雅黑" panose="020B0503020204020204" charset="-122"/>
                <a:ea typeface="微软雅黑" panose="020B0503020204020204" charset="-122"/>
                <a:cs typeface="微软雅黑" panose="020B0503020204020204" charset="-122"/>
                <a:sym typeface="+mn-ea"/>
              </a:rPr>
              <a:t>（     ）</a:t>
            </a:r>
            <a:r>
              <a:rPr sz="2400" spc="7" dirty="0" smtClean="0">
                <a:latin typeface="微软雅黑" panose="020B0503020204020204" charset="-122"/>
                <a:ea typeface="微软雅黑" panose="020B0503020204020204" charset="-122"/>
                <a:cs typeface="微软雅黑" panose="020B0503020204020204" charset="-122"/>
                <a:sym typeface="+mn-ea"/>
              </a:rPr>
              <a:t>活动</a:t>
            </a:r>
            <a:r>
              <a:rPr sz="2400" spc="7" dirty="0">
                <a:latin typeface="微软雅黑" panose="020B0503020204020204" charset="-122"/>
                <a:ea typeface="微软雅黑" panose="020B0503020204020204" charset="-122"/>
                <a:cs typeface="微软雅黑" panose="020B0503020204020204" charset="-122"/>
                <a:sym typeface="+mn-ea"/>
              </a:rPr>
              <a:t>。</a:t>
            </a:r>
          </a:p>
          <a:p>
            <a:pPr>
              <a:lnSpc>
                <a:spcPct val="300000"/>
              </a:lnSpc>
            </a:pPr>
            <a:r>
              <a:rPr lang="zh-CN" sz="2400" spc="-7" dirty="0">
                <a:latin typeface="微软雅黑" panose="020B0503020204020204" charset="-122"/>
                <a:ea typeface="微软雅黑" panose="020B0503020204020204" charset="-122"/>
                <a:cs typeface="微软雅黑" panose="020B0503020204020204" charset="-122"/>
                <a:sym typeface="+mn-ea"/>
              </a:rPr>
              <a:t>（</a:t>
            </a:r>
            <a:r>
              <a:rPr lang="en-US" altLang="zh-CN" sz="2400" spc="-7" dirty="0">
                <a:latin typeface="微软雅黑" panose="020B0503020204020204" charset="-122"/>
                <a:ea typeface="微软雅黑" panose="020B0503020204020204" charset="-122"/>
                <a:cs typeface="微软雅黑" panose="020B0503020204020204" charset="-122"/>
                <a:sym typeface="+mn-ea"/>
              </a:rPr>
              <a:t>2</a:t>
            </a:r>
            <a:r>
              <a:rPr lang="zh-CN" sz="2400" spc="-7" dirty="0">
                <a:latin typeface="微软雅黑" panose="020B0503020204020204" charset="-122"/>
                <a:ea typeface="微软雅黑" panose="020B0503020204020204" charset="-122"/>
                <a:cs typeface="微软雅黑" panose="020B0503020204020204" charset="-122"/>
                <a:sym typeface="+mn-ea"/>
              </a:rPr>
              <a:t>）</a:t>
            </a:r>
            <a:r>
              <a:rPr sz="2400" spc="-7" dirty="0">
                <a:latin typeface="微软雅黑" panose="020B0503020204020204" charset="-122"/>
                <a:ea typeface="微软雅黑" panose="020B0503020204020204" charset="-122"/>
                <a:cs typeface="微软雅黑" panose="020B0503020204020204" charset="-122"/>
                <a:sym typeface="+mn-ea"/>
              </a:rPr>
              <a:t>宗教活动中与仪式行为相伴随的神圣故事，</a:t>
            </a:r>
            <a:r>
              <a:rPr sz="2400" spc="-7" dirty="0" smtClean="0">
                <a:latin typeface="微软雅黑" panose="020B0503020204020204" charset="-122"/>
                <a:ea typeface="微软雅黑" panose="020B0503020204020204" charset="-122"/>
                <a:cs typeface="微软雅黑" panose="020B0503020204020204" charset="-122"/>
                <a:sym typeface="+mn-ea"/>
              </a:rPr>
              <a:t>我们今天称之为</a:t>
            </a:r>
            <a:r>
              <a:rPr lang="zh-CN" altLang="en-US"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       ）</a:t>
            </a:r>
            <a:r>
              <a:rPr sz="2400" spc="-7" dirty="0" smtClean="0">
                <a:latin typeface="微软雅黑" panose="020B0503020204020204" charset="-122"/>
                <a:ea typeface="微软雅黑" panose="020B0503020204020204" charset="-122"/>
                <a:cs typeface="微软雅黑" panose="020B0503020204020204" charset="-122"/>
                <a:sym typeface="+mn-ea"/>
              </a:rPr>
              <a:t>。</a:t>
            </a:r>
            <a:endParaRPr sz="2400" spc="-7" dirty="0">
              <a:latin typeface="微软雅黑" panose="020B0503020204020204" charset="-122"/>
              <a:ea typeface="微软雅黑" panose="020B0503020204020204" charset="-122"/>
              <a:cs typeface="微软雅黑" panose="020B0503020204020204" charset="-122"/>
              <a:sym typeface="+mn-ea"/>
            </a:endParaRPr>
          </a:p>
          <a:p>
            <a:pPr>
              <a:lnSpc>
                <a:spcPct val="300000"/>
              </a:lnSpc>
            </a:pPr>
            <a:r>
              <a:rPr sz="2400" spc="-7" dirty="0">
                <a:latin typeface="微软雅黑" panose="020B0503020204020204" charset="-122"/>
                <a:ea typeface="微软雅黑" panose="020B0503020204020204" charset="-122"/>
                <a:cs typeface="微软雅黑" panose="020B0503020204020204" charset="-122"/>
                <a:sym typeface="+mn-ea"/>
              </a:rPr>
              <a:t>（3）</a:t>
            </a:r>
            <a:r>
              <a:rPr sz="2400" spc="-7" dirty="0" smtClean="0">
                <a:latin typeface="微软雅黑" panose="020B0503020204020204" charset="-122"/>
                <a:ea typeface="微软雅黑" panose="020B0503020204020204" charset="-122"/>
                <a:cs typeface="微软雅黑" panose="020B0503020204020204" charset="-122"/>
                <a:sym typeface="+mn-ea"/>
              </a:rPr>
              <a:t>休闲时借以消遣的</a:t>
            </a:r>
            <a:r>
              <a:rPr lang="zh-CN" altLang="en-US" sz="2400" spc="-7" dirty="0" smtClean="0">
                <a:solidFill>
                  <a:srgbClr val="C00000"/>
                </a:solidFill>
                <a:latin typeface="微软雅黑" panose="020B0503020204020204" charset="-122"/>
                <a:ea typeface="微软雅黑" panose="020B0503020204020204" charset="-122"/>
                <a:cs typeface="微软雅黑" panose="020B0503020204020204" charset="-122"/>
                <a:sym typeface="+mn-ea"/>
              </a:rPr>
              <a:t>（       ）</a:t>
            </a:r>
            <a:r>
              <a:rPr sz="2400" spc="-7" dirty="0" smtClean="0">
                <a:latin typeface="微软雅黑" panose="020B0503020204020204" charset="-122"/>
                <a:ea typeface="微软雅黑" panose="020B0503020204020204" charset="-122"/>
                <a:cs typeface="微软雅黑" panose="020B0503020204020204" charset="-122"/>
                <a:sym typeface="+mn-ea"/>
              </a:rPr>
              <a:t>。</a:t>
            </a:r>
            <a:endParaRPr lang="zh-CN" altLang="en-US" sz="2400" spc="-7" dirty="0">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1597659" y="1365149"/>
            <a:ext cx="3570208" cy="587340"/>
          </a:xfrm>
          <a:prstGeom prst="rect">
            <a:avLst/>
          </a:prstGeom>
          <a:noFill/>
        </p:spPr>
        <p:txBody>
          <a:bodyPr wrap="none" rtlCol="0" anchor="t">
            <a:spAutoFit/>
          </a:bodyPr>
          <a:lstStyle/>
          <a:p>
            <a:pPr>
              <a:lnSpc>
                <a:spcPct val="150000"/>
              </a:lnSpc>
            </a:pPr>
            <a:r>
              <a:rPr lang="zh-CN" altLang="en-US" sz="2400" dirty="0" smtClean="0">
                <a:latin typeface="微软雅黑" panose="020B0503020204020204" charset="-122"/>
                <a:ea typeface="微软雅黑" panose="020B0503020204020204" charset="-122"/>
                <a:sym typeface="+mn-ea"/>
              </a:rPr>
              <a:t>原始</a:t>
            </a:r>
            <a:r>
              <a:rPr lang="zh-CN" altLang="en-US" sz="2400" dirty="0">
                <a:latin typeface="微软雅黑" panose="020B0503020204020204" charset="-122"/>
                <a:ea typeface="微软雅黑" panose="020B0503020204020204" charset="-122"/>
                <a:sym typeface="+mn-ea"/>
              </a:rPr>
              <a:t>形态的民间文学</a:t>
            </a:r>
            <a:r>
              <a:rPr lang="zh-CN" altLang="en-US" sz="2400" dirty="0" smtClean="0">
                <a:latin typeface="微软雅黑" panose="020B0503020204020204" charset="-122"/>
                <a:ea typeface="微软雅黑" panose="020B0503020204020204" charset="-122"/>
                <a:sym typeface="+mn-ea"/>
              </a:rPr>
              <a:t>包括</a:t>
            </a:r>
            <a:endParaRPr lang="zh-CN" altLang="en-US" sz="2400" dirty="0"/>
          </a:p>
        </p:txBody>
      </p:sp>
      <p:sp>
        <p:nvSpPr>
          <p:cNvPr id="4" name="矩形 3">
            <a:extLst>
              <a:ext uri="{FF2B5EF4-FFF2-40B4-BE49-F238E27FC236}">
                <a16:creationId xmlns:a16="http://schemas.microsoft.com/office/drawing/2014/main" xmlns="" id="{7207B163-8C76-2C47-A54D-6E62886ED72C}"/>
              </a:ext>
            </a:extLst>
          </p:cNvPr>
          <p:cNvSpPr/>
          <p:nvPr/>
        </p:nvSpPr>
        <p:spPr>
          <a:xfrm>
            <a:off x="245110" y="128905"/>
            <a:ext cx="7548880" cy="662489"/>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pic>
        <p:nvPicPr>
          <p:cNvPr id="5" name="图片 4"/>
          <p:cNvPicPr>
            <a:picLocks noChangeAspect="1"/>
          </p:cNvPicPr>
          <p:nvPr/>
        </p:nvPicPr>
        <p:blipFill>
          <a:blip r:embed="rId3"/>
          <a:stretch>
            <a:fillRect/>
          </a:stretch>
        </p:blipFill>
        <p:spPr>
          <a:xfrm>
            <a:off x="8729662" y="-21451"/>
            <a:ext cx="3462337" cy="1550563"/>
          </a:xfrm>
          <a:prstGeom prst="rect">
            <a:avLst/>
          </a:prstGeom>
        </p:spPr>
      </p:pic>
      <p:sp>
        <p:nvSpPr>
          <p:cNvPr id="3" name="圆角矩形标注 2"/>
          <p:cNvSpPr/>
          <p:nvPr/>
        </p:nvSpPr>
        <p:spPr>
          <a:xfrm>
            <a:off x="1597659" y="1270243"/>
            <a:ext cx="3570207" cy="1105623"/>
          </a:xfrm>
          <a:prstGeom prst="wedgeRoundRectCallou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2800" dirty="0" smtClean="0">
              <a:solidFill>
                <a:schemeClr val="tx1"/>
              </a:solidFill>
              <a:latin typeface="DengXian" panose="02010600030101010101" pitchFamily="2" charset="-122"/>
              <a:ea typeface="DengXian" panose="02010600030101010101" pitchFamily="2" charset="-122"/>
            </a:endParaRPr>
          </a:p>
        </p:txBody>
      </p:sp>
    </p:spTree>
    <p:custDataLst>
      <p:tags r:id="rId1"/>
    </p:custDataLst>
    <p:extLst>
      <p:ext uri="{BB962C8B-B14F-4D97-AF65-F5344CB8AC3E}">
        <p14:creationId xmlns:p14="http://schemas.microsoft.com/office/powerpoint/2010/main" val="652282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5109" y="2375866"/>
            <a:ext cx="11533233" cy="3416320"/>
          </a:xfrm>
          <a:prstGeom prst="rect">
            <a:avLst/>
          </a:prstGeom>
          <a:noFill/>
        </p:spPr>
        <p:txBody>
          <a:bodyPr wrap="square" rtlCol="0" anchor="t">
            <a:spAutoFit/>
          </a:bodyPr>
          <a:lstStyle/>
          <a:p>
            <a:pPr>
              <a:lnSpc>
                <a:spcPct val="300000"/>
              </a:lnSpc>
            </a:pPr>
            <a:r>
              <a:rPr sz="2400" spc="-7" dirty="0">
                <a:latin typeface="微软雅黑" panose="020B0503020204020204" charset="-122"/>
                <a:ea typeface="微软雅黑" panose="020B0503020204020204" charset="-122"/>
                <a:cs typeface="微软雅黑" panose="020B0503020204020204" charset="-122"/>
                <a:sym typeface="+mn-ea"/>
              </a:rPr>
              <a:t>（1）</a:t>
            </a:r>
            <a:r>
              <a:rPr sz="2400" spc="-7" dirty="0" smtClean="0">
                <a:latin typeface="微软雅黑" panose="020B0503020204020204" charset="-122"/>
                <a:ea typeface="微软雅黑" panose="020B0503020204020204" charset="-122"/>
                <a:cs typeface="微软雅黑" panose="020B0503020204020204" charset="-122"/>
                <a:sym typeface="+mn-ea"/>
              </a:rPr>
              <a:t>建立在劳动节奏基础上渗透于生活各个方面的</a:t>
            </a:r>
            <a:r>
              <a:rPr lang="zh-CN" altLang="en-US"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a:t>
            </a:r>
            <a:r>
              <a:rPr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歌谣</a:t>
            </a:r>
            <a:r>
              <a:rPr lang="zh-CN" altLang="en-US"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a:t>
            </a:r>
            <a:r>
              <a:rPr sz="2400" spc="7" dirty="0" smtClean="0">
                <a:latin typeface="微软雅黑" panose="020B0503020204020204" charset="-122"/>
                <a:ea typeface="微软雅黑" panose="020B0503020204020204" charset="-122"/>
                <a:cs typeface="微软雅黑" panose="020B0503020204020204" charset="-122"/>
                <a:sym typeface="+mn-ea"/>
              </a:rPr>
              <a:t>活动</a:t>
            </a:r>
            <a:r>
              <a:rPr sz="2400" spc="7" dirty="0">
                <a:latin typeface="微软雅黑" panose="020B0503020204020204" charset="-122"/>
                <a:ea typeface="微软雅黑" panose="020B0503020204020204" charset="-122"/>
                <a:cs typeface="微软雅黑" panose="020B0503020204020204" charset="-122"/>
                <a:sym typeface="+mn-ea"/>
              </a:rPr>
              <a:t>。</a:t>
            </a:r>
          </a:p>
          <a:p>
            <a:pPr>
              <a:lnSpc>
                <a:spcPct val="300000"/>
              </a:lnSpc>
            </a:pPr>
            <a:r>
              <a:rPr lang="zh-CN" sz="2400" spc="-7" dirty="0">
                <a:latin typeface="微软雅黑" panose="020B0503020204020204" charset="-122"/>
                <a:ea typeface="微软雅黑" panose="020B0503020204020204" charset="-122"/>
                <a:cs typeface="微软雅黑" panose="020B0503020204020204" charset="-122"/>
                <a:sym typeface="+mn-ea"/>
              </a:rPr>
              <a:t>（</a:t>
            </a:r>
            <a:r>
              <a:rPr lang="en-US" altLang="zh-CN" sz="2400" spc="-7" dirty="0">
                <a:latin typeface="微软雅黑" panose="020B0503020204020204" charset="-122"/>
                <a:ea typeface="微软雅黑" panose="020B0503020204020204" charset="-122"/>
                <a:cs typeface="微软雅黑" panose="020B0503020204020204" charset="-122"/>
                <a:sym typeface="+mn-ea"/>
              </a:rPr>
              <a:t>2</a:t>
            </a:r>
            <a:r>
              <a:rPr lang="zh-CN" sz="2400" spc="-7" dirty="0">
                <a:latin typeface="微软雅黑" panose="020B0503020204020204" charset="-122"/>
                <a:ea typeface="微软雅黑" panose="020B0503020204020204" charset="-122"/>
                <a:cs typeface="微软雅黑" panose="020B0503020204020204" charset="-122"/>
                <a:sym typeface="+mn-ea"/>
              </a:rPr>
              <a:t>）</a:t>
            </a:r>
            <a:r>
              <a:rPr sz="2400" spc="-7" dirty="0">
                <a:latin typeface="微软雅黑" panose="020B0503020204020204" charset="-122"/>
                <a:ea typeface="微软雅黑" panose="020B0503020204020204" charset="-122"/>
                <a:cs typeface="微软雅黑" panose="020B0503020204020204" charset="-122"/>
                <a:sym typeface="+mn-ea"/>
              </a:rPr>
              <a:t>宗教活动中与仪式行为相伴随的神圣故事，</a:t>
            </a:r>
            <a:r>
              <a:rPr sz="2400" spc="-7" dirty="0" smtClean="0">
                <a:latin typeface="微软雅黑" panose="020B0503020204020204" charset="-122"/>
                <a:ea typeface="微软雅黑" panose="020B0503020204020204" charset="-122"/>
                <a:cs typeface="微软雅黑" panose="020B0503020204020204" charset="-122"/>
                <a:sym typeface="+mn-ea"/>
              </a:rPr>
              <a:t>我们今天称之为</a:t>
            </a:r>
            <a:r>
              <a:rPr lang="zh-CN" altLang="en-US"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a:t>
            </a:r>
            <a:r>
              <a:rPr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神话”</a:t>
            </a:r>
            <a:r>
              <a:rPr lang="zh-CN" altLang="en-US"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a:t>
            </a:r>
            <a:r>
              <a:rPr sz="2400" spc="-7" dirty="0" smtClean="0">
                <a:latin typeface="微软雅黑" panose="020B0503020204020204" charset="-122"/>
                <a:ea typeface="微软雅黑" panose="020B0503020204020204" charset="-122"/>
                <a:cs typeface="微软雅黑" panose="020B0503020204020204" charset="-122"/>
                <a:sym typeface="+mn-ea"/>
              </a:rPr>
              <a:t>。</a:t>
            </a:r>
            <a:endParaRPr sz="2400" spc="-7" dirty="0">
              <a:latin typeface="微软雅黑" panose="020B0503020204020204" charset="-122"/>
              <a:ea typeface="微软雅黑" panose="020B0503020204020204" charset="-122"/>
              <a:cs typeface="微软雅黑" panose="020B0503020204020204" charset="-122"/>
              <a:sym typeface="+mn-ea"/>
            </a:endParaRPr>
          </a:p>
          <a:p>
            <a:pPr>
              <a:lnSpc>
                <a:spcPct val="300000"/>
              </a:lnSpc>
            </a:pPr>
            <a:r>
              <a:rPr sz="2400" spc="-7" dirty="0">
                <a:latin typeface="微软雅黑" panose="020B0503020204020204" charset="-122"/>
                <a:ea typeface="微软雅黑" panose="020B0503020204020204" charset="-122"/>
                <a:cs typeface="微软雅黑" panose="020B0503020204020204" charset="-122"/>
                <a:sym typeface="+mn-ea"/>
              </a:rPr>
              <a:t>（3）</a:t>
            </a:r>
            <a:r>
              <a:rPr sz="2400" spc="-7" dirty="0" smtClean="0">
                <a:latin typeface="微软雅黑" panose="020B0503020204020204" charset="-122"/>
                <a:ea typeface="微软雅黑" panose="020B0503020204020204" charset="-122"/>
                <a:cs typeface="微软雅黑" panose="020B0503020204020204" charset="-122"/>
                <a:sym typeface="+mn-ea"/>
              </a:rPr>
              <a:t>休闲时借以消遣的</a:t>
            </a:r>
            <a:r>
              <a:rPr lang="zh-CN" altLang="en-US"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a:t>
            </a:r>
            <a:r>
              <a:rPr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传说与故事</a:t>
            </a:r>
            <a:r>
              <a:rPr lang="zh-CN" altLang="en-US" sz="2400" spc="-7" dirty="0" smtClean="0">
                <a:solidFill>
                  <a:srgbClr val="FF0000"/>
                </a:solidFill>
                <a:latin typeface="微软雅黑" panose="020B0503020204020204" charset="-122"/>
                <a:ea typeface="微软雅黑" panose="020B0503020204020204" charset="-122"/>
                <a:cs typeface="微软雅黑" panose="020B0503020204020204" charset="-122"/>
                <a:sym typeface="+mn-ea"/>
              </a:rPr>
              <a:t>）</a:t>
            </a:r>
            <a:r>
              <a:rPr sz="2400" spc="-7" dirty="0" smtClean="0">
                <a:latin typeface="微软雅黑" panose="020B0503020204020204" charset="-122"/>
                <a:ea typeface="微软雅黑" panose="020B0503020204020204" charset="-122"/>
                <a:cs typeface="微软雅黑" panose="020B0503020204020204" charset="-122"/>
                <a:sym typeface="+mn-ea"/>
              </a:rPr>
              <a:t>。</a:t>
            </a:r>
            <a:endParaRPr lang="zh-CN" altLang="en-US" sz="2400" spc="-7" dirty="0">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1597659" y="1365149"/>
            <a:ext cx="3570208" cy="587340"/>
          </a:xfrm>
          <a:prstGeom prst="rect">
            <a:avLst/>
          </a:prstGeom>
          <a:noFill/>
        </p:spPr>
        <p:txBody>
          <a:bodyPr wrap="none" rtlCol="0" anchor="t">
            <a:spAutoFit/>
          </a:bodyPr>
          <a:lstStyle/>
          <a:p>
            <a:pPr>
              <a:lnSpc>
                <a:spcPct val="150000"/>
              </a:lnSpc>
            </a:pPr>
            <a:r>
              <a:rPr lang="zh-CN" altLang="en-US" sz="2400" dirty="0" smtClean="0">
                <a:latin typeface="微软雅黑" panose="020B0503020204020204" charset="-122"/>
                <a:ea typeface="微软雅黑" panose="020B0503020204020204" charset="-122"/>
                <a:sym typeface="+mn-ea"/>
              </a:rPr>
              <a:t>原始</a:t>
            </a:r>
            <a:r>
              <a:rPr lang="zh-CN" altLang="en-US" sz="2400" dirty="0">
                <a:latin typeface="微软雅黑" panose="020B0503020204020204" charset="-122"/>
                <a:ea typeface="微软雅黑" panose="020B0503020204020204" charset="-122"/>
                <a:sym typeface="+mn-ea"/>
              </a:rPr>
              <a:t>形态的民间文学</a:t>
            </a:r>
            <a:r>
              <a:rPr lang="zh-CN" altLang="en-US" sz="2400" dirty="0" smtClean="0">
                <a:latin typeface="微软雅黑" panose="020B0503020204020204" charset="-122"/>
                <a:ea typeface="微软雅黑" panose="020B0503020204020204" charset="-122"/>
                <a:sym typeface="+mn-ea"/>
              </a:rPr>
              <a:t>包括</a:t>
            </a:r>
            <a:endParaRPr lang="zh-CN" altLang="en-US" sz="2400" dirty="0"/>
          </a:p>
        </p:txBody>
      </p:sp>
      <p:sp>
        <p:nvSpPr>
          <p:cNvPr id="4" name="矩形 3">
            <a:extLst>
              <a:ext uri="{FF2B5EF4-FFF2-40B4-BE49-F238E27FC236}">
                <a16:creationId xmlns:a16="http://schemas.microsoft.com/office/drawing/2014/main" xmlns="" id="{7207B163-8C76-2C47-A54D-6E62886ED72C}"/>
              </a:ext>
            </a:extLst>
          </p:cNvPr>
          <p:cNvSpPr/>
          <p:nvPr/>
        </p:nvSpPr>
        <p:spPr>
          <a:xfrm>
            <a:off x="245110" y="128905"/>
            <a:ext cx="7548880" cy="662489"/>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中国民间文学的起源</a:t>
            </a:r>
          </a:p>
        </p:txBody>
      </p:sp>
      <p:pic>
        <p:nvPicPr>
          <p:cNvPr id="5" name="图片 4"/>
          <p:cNvPicPr>
            <a:picLocks noChangeAspect="1"/>
          </p:cNvPicPr>
          <p:nvPr/>
        </p:nvPicPr>
        <p:blipFill>
          <a:blip r:embed="rId3"/>
          <a:stretch>
            <a:fillRect/>
          </a:stretch>
        </p:blipFill>
        <p:spPr>
          <a:xfrm>
            <a:off x="8729662" y="-21451"/>
            <a:ext cx="3462337" cy="1550563"/>
          </a:xfrm>
          <a:prstGeom prst="rect">
            <a:avLst/>
          </a:prstGeom>
        </p:spPr>
      </p:pic>
      <p:sp>
        <p:nvSpPr>
          <p:cNvPr id="3" name="圆角矩形标注 2"/>
          <p:cNvSpPr/>
          <p:nvPr/>
        </p:nvSpPr>
        <p:spPr>
          <a:xfrm>
            <a:off x="1597659" y="1270243"/>
            <a:ext cx="3570207" cy="1105623"/>
          </a:xfrm>
          <a:prstGeom prst="wedgeRoundRectCallou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sz="2800" dirty="0" smtClean="0">
              <a:solidFill>
                <a:schemeClr val="tx1"/>
              </a:solidFill>
              <a:latin typeface="DengXian" panose="02010600030101010101" pitchFamily="2" charset="-122"/>
              <a:ea typeface="DengXian" panose="02010600030101010101" pitchFamily="2" charset="-122"/>
            </a:endParaRPr>
          </a:p>
        </p:txBody>
      </p:sp>
    </p:spTree>
    <p:custDataLst>
      <p:tags r:id="rId1"/>
    </p:custDataLst>
    <p:extLst>
      <p:ext uri="{BB962C8B-B14F-4D97-AF65-F5344CB8AC3E}">
        <p14:creationId xmlns:p14="http://schemas.microsoft.com/office/powerpoint/2010/main" val="4058173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525" y="211284"/>
            <a:ext cx="7633842" cy="1308820"/>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rPr>
              <a:t>1.2.2 </a:t>
            </a:r>
            <a:r>
              <a:rPr lang="zh-CN" altLang="en-US" sz="2800" b="1" dirty="0">
                <a:solidFill>
                  <a:srgbClr val="0070C0"/>
                </a:solidFill>
                <a:latin typeface="微软雅黑" panose="020B0503020204020204" charset="-122"/>
                <a:ea typeface="微软雅黑" panose="020B0503020204020204" charset="-122"/>
              </a:rPr>
              <a:t>中国民间文学的丰富遗产</a:t>
            </a:r>
          </a:p>
          <a:p>
            <a:pPr fontAlgn="base" hangingPunct="0">
              <a:lnSpc>
                <a:spcPct val="150000"/>
              </a:lnSpc>
              <a:spcBef>
                <a:spcPct val="0"/>
              </a:spcBef>
              <a:spcAft>
                <a:spcPct val="0"/>
              </a:spcAft>
            </a:pPr>
            <a:r>
              <a:rPr lang="en-US" altLang="zh-CN" sz="2800" dirty="0">
                <a:latin typeface="微软雅黑" panose="020B0503020204020204" charset="-122"/>
                <a:ea typeface="微软雅黑" panose="020B0503020204020204" charset="-122"/>
              </a:rPr>
              <a:t>1. </a:t>
            </a:r>
            <a:r>
              <a:rPr lang="zh-CN" altLang="en-US" sz="2800" dirty="0">
                <a:latin typeface="微软雅黑" panose="020B0503020204020204" charset="-122"/>
                <a:ea typeface="微软雅黑" panose="020B0503020204020204" charset="-122"/>
              </a:rPr>
              <a:t>中国民间文学发展过程</a:t>
            </a:r>
          </a:p>
        </p:txBody>
      </p:sp>
      <p:cxnSp>
        <p:nvCxnSpPr>
          <p:cNvPr id="4" name="直接连接符 3"/>
          <p:cNvCxnSpPr/>
          <p:nvPr/>
        </p:nvCxnSpPr>
        <p:spPr>
          <a:xfrm flipV="1">
            <a:off x="226849" y="3952831"/>
            <a:ext cx="11738412" cy="47296"/>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01064" y="4060123"/>
            <a:ext cx="0" cy="29912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7973" y="4491724"/>
            <a:ext cx="1593457" cy="2245360"/>
          </a:xfrm>
          <a:prstGeom prst="rect">
            <a:avLst/>
          </a:prstGeom>
          <a:noFill/>
        </p:spPr>
        <p:txBody>
          <a:bodyPr wrap="square" rtlCol="0">
            <a:spAutoFit/>
          </a:bodyPr>
          <a:lstStyle/>
          <a:p>
            <a:pPr marR="116205"/>
            <a:r>
              <a:rPr lang="zh-CN" altLang="en-US" sz="2000" b="1" dirty="0">
                <a:latin typeface="微软雅黑" panose="020B0503020204020204" charset="-122"/>
                <a:ea typeface="微软雅黑" panose="020B0503020204020204" charset="-122"/>
              </a:rPr>
              <a:t>原始社会：</a:t>
            </a:r>
            <a:r>
              <a:rPr lang="zh-CN" altLang="en-US" sz="2000" spc="-7" dirty="0">
                <a:solidFill>
                  <a:srgbClr val="C00000"/>
                </a:solidFill>
                <a:latin typeface="微软雅黑" panose="020B0503020204020204" charset="-122"/>
                <a:ea typeface="微软雅黑" panose="020B0503020204020204" charset="-122"/>
              </a:rPr>
              <a:t>原始形态的民间文学：歌谣活动； “神话”；传说与故事</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b="1" dirty="0">
                <a:latin typeface="微软雅黑" panose="020B0503020204020204" charset="-122"/>
                <a:ea typeface="微软雅黑" panose="020B0503020204020204" charset="-122"/>
                <a:cs typeface="微软雅黑" panose="020B0503020204020204" charset="-122"/>
              </a:rPr>
              <a:t>（简答）</a:t>
            </a:r>
          </a:p>
        </p:txBody>
      </p:sp>
      <p:cxnSp>
        <p:nvCxnSpPr>
          <p:cNvPr id="26" name="直接箭头连接符 25"/>
          <p:cNvCxnSpPr/>
          <p:nvPr/>
        </p:nvCxnSpPr>
        <p:spPr>
          <a:xfrm flipV="1">
            <a:off x="1523316" y="3639328"/>
            <a:ext cx="0" cy="3137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56668" y="1906157"/>
            <a:ext cx="1933246" cy="132207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周：</a:t>
            </a:r>
            <a:r>
              <a:rPr lang="zh-CN" altLang="en-US" sz="2000" dirty="0">
                <a:latin typeface="微软雅黑" panose="020B0503020204020204" charset="-122"/>
                <a:ea typeface="微软雅黑" panose="020B0503020204020204" charset="-122"/>
              </a:rPr>
              <a:t>已有诗歌采录制度，中国第一部诗歌总集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诗经</a:t>
            </a:r>
            <a:r>
              <a:rPr lang="en-US" altLang="zh-CN" sz="2000" dirty="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p:txBody>
      </p:sp>
      <p:cxnSp>
        <p:nvCxnSpPr>
          <p:cNvPr id="32" name="直接箭头连接符 31"/>
          <p:cNvCxnSpPr/>
          <p:nvPr/>
        </p:nvCxnSpPr>
        <p:spPr>
          <a:xfrm>
            <a:off x="2683589" y="4060188"/>
            <a:ext cx="0" cy="36528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31430" y="4629694"/>
            <a:ext cx="1504317" cy="1599565"/>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2</a:t>
            </a:r>
            <a:r>
              <a:rPr lang="zh-CN" altLang="en-US" sz="2000" b="1" dirty="0">
                <a:latin typeface="微软雅黑" panose="020B0503020204020204" charset="-122"/>
                <a:ea typeface="微软雅黑" panose="020B0503020204020204" charset="-122"/>
              </a:rPr>
              <a:t>世纪三国时代：</a:t>
            </a:r>
            <a:r>
              <a:rPr lang="zh-CN" altLang="en-US" sz="2000" dirty="0">
                <a:solidFill>
                  <a:srgbClr val="C00000"/>
                </a:solidFill>
                <a:latin typeface="微软雅黑" panose="020B0503020204020204" charset="-122"/>
                <a:ea typeface="微软雅黑" panose="020B0503020204020204" charset="-122"/>
              </a:rPr>
              <a:t>第一本古代笑话专集</a:t>
            </a:r>
            <a:r>
              <a:rPr lang="en-US" altLang="zh-CN" sz="2000" dirty="0">
                <a:solidFill>
                  <a:srgbClr val="C00000"/>
                </a:solidFill>
                <a:latin typeface="微软雅黑" panose="020B0503020204020204" charset="-122"/>
                <a:ea typeface="微软雅黑" panose="020B0503020204020204" charset="-122"/>
              </a:rPr>
              <a:t>《</a:t>
            </a:r>
            <a:r>
              <a:rPr lang="zh-CN" altLang="en-US" sz="2000" dirty="0">
                <a:solidFill>
                  <a:srgbClr val="C00000"/>
                </a:solidFill>
                <a:latin typeface="微软雅黑" panose="020B0503020204020204" charset="-122"/>
                <a:ea typeface="微软雅黑" panose="020B0503020204020204" charset="-122"/>
              </a:rPr>
              <a:t>笑林</a:t>
            </a:r>
            <a:r>
              <a:rPr lang="en-US" altLang="zh-CN" sz="2000" dirty="0">
                <a:solidFill>
                  <a:srgbClr val="C00000"/>
                </a:solidFill>
                <a:latin typeface="微软雅黑" panose="020B0503020204020204" charset="-122"/>
                <a:ea typeface="微软雅黑" panose="020B0503020204020204" charset="-122"/>
              </a:rPr>
              <a:t>》</a:t>
            </a:r>
          </a:p>
          <a:p>
            <a:r>
              <a:rPr lang="en-US" altLang="zh-CN" dirty="0">
                <a:solidFill>
                  <a:srgbClr val="C00000"/>
                </a:solidFill>
                <a:latin typeface="微软雅黑" panose="020B0503020204020204" charset="-122"/>
                <a:ea typeface="微软雅黑" panose="020B0503020204020204" charset="-122"/>
              </a:rPr>
              <a:t> </a:t>
            </a:r>
            <a:endParaRPr lang="zh-CN" altLang="en-US" b="1" dirty="0">
              <a:solidFill>
                <a:schemeClr val="tx1"/>
              </a:solidFill>
              <a:latin typeface="微软雅黑" panose="020B0503020204020204" charset="-122"/>
              <a:ea typeface="微软雅黑" panose="020B0503020204020204" charset="-122"/>
            </a:endParaRPr>
          </a:p>
        </p:txBody>
      </p:sp>
      <p:cxnSp>
        <p:nvCxnSpPr>
          <p:cNvPr id="35" name="直接箭头连接符 34"/>
          <p:cNvCxnSpPr/>
          <p:nvPr/>
        </p:nvCxnSpPr>
        <p:spPr>
          <a:xfrm flipV="1">
            <a:off x="3435753" y="3638940"/>
            <a:ext cx="0" cy="30527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41600" y="2213610"/>
            <a:ext cx="1588770" cy="101473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3</a:t>
            </a:r>
            <a:r>
              <a:rPr lang="zh-CN" altLang="en-US" sz="2000" b="1" dirty="0">
                <a:latin typeface="微软雅黑" panose="020B0503020204020204" charset="-122"/>
                <a:ea typeface="微软雅黑" panose="020B0503020204020204" charset="-122"/>
              </a:rPr>
              <a:t>世纪之后</a:t>
            </a:r>
          </a:p>
          <a:p>
            <a:r>
              <a:rPr lang="zh-CN" altLang="en-US" sz="2000" dirty="0">
                <a:latin typeface="微软雅黑" panose="020B0503020204020204" charset="-122"/>
                <a:ea typeface="微软雅黑" panose="020B0503020204020204" charset="-122"/>
              </a:rPr>
              <a:t>：志怪笔记不断涌现</a:t>
            </a:r>
          </a:p>
        </p:txBody>
      </p:sp>
      <p:cxnSp>
        <p:nvCxnSpPr>
          <p:cNvPr id="38" name="直接箭头连接符 37"/>
          <p:cNvCxnSpPr/>
          <p:nvPr/>
        </p:nvCxnSpPr>
        <p:spPr>
          <a:xfrm flipH="1">
            <a:off x="4615119" y="4076118"/>
            <a:ext cx="1" cy="36468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5250130" y="3421448"/>
            <a:ext cx="0" cy="407449"/>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6526775" y="3375821"/>
            <a:ext cx="0" cy="45309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011373" y="4050571"/>
            <a:ext cx="0" cy="41527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8190777" y="3375812"/>
            <a:ext cx="0" cy="41761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8643010" y="4050571"/>
            <a:ext cx="0" cy="492253"/>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9516635" y="3446584"/>
            <a:ext cx="0" cy="27510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10179439" y="3999974"/>
            <a:ext cx="0" cy="492253"/>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 name="五边形 5"/>
          <p:cNvSpPr/>
          <p:nvPr/>
        </p:nvSpPr>
        <p:spPr>
          <a:xfrm flipH="1">
            <a:off x="5305959" y="94155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cxnSp>
        <p:nvCxnSpPr>
          <p:cNvPr id="2" name="直接箭头连接符 1"/>
          <p:cNvCxnSpPr/>
          <p:nvPr/>
        </p:nvCxnSpPr>
        <p:spPr>
          <a:xfrm flipV="1">
            <a:off x="11182897" y="3375177"/>
            <a:ext cx="0" cy="41761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8729662" y="-21451"/>
            <a:ext cx="3462337" cy="1550563"/>
          </a:xfrm>
          <a:prstGeom prst="rect">
            <a:avLst/>
          </a:prstGeom>
        </p:spPr>
      </p:pic>
      <p:sp>
        <p:nvSpPr>
          <p:cNvPr id="34" name="TextBox 41"/>
          <p:cNvSpPr txBox="1"/>
          <p:nvPr/>
        </p:nvSpPr>
        <p:spPr>
          <a:xfrm>
            <a:off x="4326583" y="2213731"/>
            <a:ext cx="1504194" cy="101473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明</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三言</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二拍</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取材民间故事</a:t>
            </a:r>
          </a:p>
        </p:txBody>
      </p:sp>
      <p:sp>
        <p:nvSpPr>
          <p:cNvPr id="37" name="TextBox 38"/>
          <p:cNvSpPr txBox="1"/>
          <p:nvPr/>
        </p:nvSpPr>
        <p:spPr>
          <a:xfrm>
            <a:off x="3898413" y="4582545"/>
            <a:ext cx="1933246" cy="193802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唐宋时期</a:t>
            </a:r>
            <a:r>
              <a:rPr lang="zh-CN" altLang="en-US" sz="2000" dirty="0">
                <a:latin typeface="微软雅黑" panose="020B0503020204020204" charset="-122"/>
                <a:ea typeface="微软雅黑" panose="020B0503020204020204" charset="-122"/>
              </a:rPr>
              <a:t>：“说话”和话本：曲艺的起源。叙事作品：唐传奇、宋话本。</a:t>
            </a:r>
          </a:p>
        </p:txBody>
      </p:sp>
    </p:spTree>
    <p:custDataLst>
      <p:tags r:id="rId1"/>
    </p:custDataLst>
    <p:extLst>
      <p:ext uri="{BB962C8B-B14F-4D97-AF65-F5344CB8AC3E}">
        <p14:creationId xmlns:p14="http://schemas.microsoft.com/office/powerpoint/2010/main" val="843474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525" y="211284"/>
            <a:ext cx="7633842" cy="1308820"/>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rPr>
              <a:t>1.2.2 </a:t>
            </a:r>
            <a:r>
              <a:rPr lang="zh-CN" altLang="en-US" sz="2800" b="1" dirty="0">
                <a:solidFill>
                  <a:srgbClr val="0070C0"/>
                </a:solidFill>
                <a:latin typeface="微软雅黑" panose="020B0503020204020204" charset="-122"/>
                <a:ea typeface="微软雅黑" panose="020B0503020204020204" charset="-122"/>
              </a:rPr>
              <a:t>中国民间文学的丰富遗产</a:t>
            </a:r>
          </a:p>
          <a:p>
            <a:pPr fontAlgn="base" hangingPunct="0">
              <a:lnSpc>
                <a:spcPct val="150000"/>
              </a:lnSpc>
              <a:spcBef>
                <a:spcPct val="0"/>
              </a:spcBef>
              <a:spcAft>
                <a:spcPct val="0"/>
              </a:spcAft>
            </a:pPr>
            <a:r>
              <a:rPr lang="en-US" altLang="zh-CN" sz="2800" dirty="0">
                <a:latin typeface="微软雅黑" panose="020B0503020204020204" charset="-122"/>
                <a:ea typeface="微软雅黑" panose="020B0503020204020204" charset="-122"/>
              </a:rPr>
              <a:t>1. </a:t>
            </a:r>
            <a:r>
              <a:rPr lang="zh-CN" altLang="en-US" sz="2800" dirty="0">
                <a:latin typeface="微软雅黑" panose="020B0503020204020204" charset="-122"/>
                <a:ea typeface="微软雅黑" panose="020B0503020204020204" charset="-122"/>
              </a:rPr>
              <a:t>中国民间文学发展过程</a:t>
            </a:r>
          </a:p>
        </p:txBody>
      </p:sp>
      <p:cxnSp>
        <p:nvCxnSpPr>
          <p:cNvPr id="4" name="直接连接符 3"/>
          <p:cNvCxnSpPr/>
          <p:nvPr/>
        </p:nvCxnSpPr>
        <p:spPr>
          <a:xfrm flipV="1">
            <a:off x="226849" y="3952831"/>
            <a:ext cx="11738412" cy="47296"/>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01064" y="4060123"/>
            <a:ext cx="0" cy="29912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7973" y="4491724"/>
            <a:ext cx="1593457" cy="2245360"/>
          </a:xfrm>
          <a:prstGeom prst="rect">
            <a:avLst/>
          </a:prstGeom>
          <a:noFill/>
        </p:spPr>
        <p:txBody>
          <a:bodyPr wrap="square" rtlCol="0">
            <a:spAutoFit/>
          </a:bodyPr>
          <a:lstStyle/>
          <a:p>
            <a:pPr marR="116205"/>
            <a:r>
              <a:rPr lang="zh-CN" altLang="en-US" sz="2000" b="1" dirty="0">
                <a:latin typeface="微软雅黑" panose="020B0503020204020204" charset="-122"/>
                <a:ea typeface="微软雅黑" panose="020B0503020204020204" charset="-122"/>
              </a:rPr>
              <a:t>原始社会：</a:t>
            </a:r>
            <a:r>
              <a:rPr lang="zh-CN" altLang="en-US" sz="2000" spc="-7" dirty="0">
                <a:solidFill>
                  <a:srgbClr val="C00000"/>
                </a:solidFill>
                <a:latin typeface="微软雅黑" panose="020B0503020204020204" charset="-122"/>
                <a:ea typeface="微软雅黑" panose="020B0503020204020204" charset="-122"/>
              </a:rPr>
              <a:t>原始形态的民间文学：歌谣活动； “神话”；传说与故事</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b="1" dirty="0">
                <a:latin typeface="微软雅黑" panose="020B0503020204020204" charset="-122"/>
                <a:ea typeface="微软雅黑" panose="020B0503020204020204" charset="-122"/>
                <a:cs typeface="微软雅黑" panose="020B0503020204020204" charset="-122"/>
              </a:rPr>
              <a:t>（简答）</a:t>
            </a:r>
          </a:p>
        </p:txBody>
      </p:sp>
      <p:cxnSp>
        <p:nvCxnSpPr>
          <p:cNvPr id="26" name="直接箭头连接符 25"/>
          <p:cNvCxnSpPr/>
          <p:nvPr/>
        </p:nvCxnSpPr>
        <p:spPr>
          <a:xfrm flipV="1">
            <a:off x="1523316" y="3639328"/>
            <a:ext cx="0" cy="3137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56668" y="1906157"/>
            <a:ext cx="1933246" cy="132207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周：</a:t>
            </a:r>
            <a:r>
              <a:rPr lang="zh-CN" altLang="en-US" sz="2000" dirty="0">
                <a:latin typeface="微软雅黑" panose="020B0503020204020204" charset="-122"/>
                <a:ea typeface="微软雅黑" panose="020B0503020204020204" charset="-122"/>
              </a:rPr>
              <a:t>已有诗歌采录制度，中国第一部诗歌总集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诗经</a:t>
            </a:r>
            <a:r>
              <a:rPr lang="en-US" altLang="zh-CN" sz="2000" dirty="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p:txBody>
      </p:sp>
      <p:cxnSp>
        <p:nvCxnSpPr>
          <p:cNvPr id="32" name="直接箭头连接符 31"/>
          <p:cNvCxnSpPr/>
          <p:nvPr/>
        </p:nvCxnSpPr>
        <p:spPr>
          <a:xfrm>
            <a:off x="2683589" y="4060188"/>
            <a:ext cx="0" cy="36528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31430" y="4629694"/>
            <a:ext cx="1504317" cy="1599565"/>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2</a:t>
            </a:r>
            <a:r>
              <a:rPr lang="zh-CN" altLang="en-US" sz="2000" b="1" dirty="0">
                <a:latin typeface="微软雅黑" panose="020B0503020204020204" charset="-122"/>
                <a:ea typeface="微软雅黑" panose="020B0503020204020204" charset="-122"/>
              </a:rPr>
              <a:t>世纪三国时代：</a:t>
            </a:r>
            <a:r>
              <a:rPr lang="zh-CN" altLang="en-US" sz="2000" dirty="0">
                <a:solidFill>
                  <a:srgbClr val="C00000"/>
                </a:solidFill>
                <a:latin typeface="微软雅黑" panose="020B0503020204020204" charset="-122"/>
                <a:ea typeface="微软雅黑" panose="020B0503020204020204" charset="-122"/>
              </a:rPr>
              <a:t>第一本古代笑话专集</a:t>
            </a:r>
            <a:r>
              <a:rPr lang="en-US" altLang="zh-CN" sz="2000" dirty="0">
                <a:solidFill>
                  <a:srgbClr val="C00000"/>
                </a:solidFill>
                <a:latin typeface="微软雅黑" panose="020B0503020204020204" charset="-122"/>
                <a:ea typeface="微软雅黑" panose="020B0503020204020204" charset="-122"/>
              </a:rPr>
              <a:t>《</a:t>
            </a:r>
            <a:r>
              <a:rPr lang="zh-CN" altLang="en-US" sz="2000" dirty="0">
                <a:solidFill>
                  <a:srgbClr val="C00000"/>
                </a:solidFill>
                <a:latin typeface="微软雅黑" panose="020B0503020204020204" charset="-122"/>
                <a:ea typeface="微软雅黑" panose="020B0503020204020204" charset="-122"/>
              </a:rPr>
              <a:t>笑林</a:t>
            </a:r>
            <a:r>
              <a:rPr lang="en-US" altLang="zh-CN" sz="2000" dirty="0">
                <a:solidFill>
                  <a:srgbClr val="C00000"/>
                </a:solidFill>
                <a:latin typeface="微软雅黑" panose="020B0503020204020204" charset="-122"/>
                <a:ea typeface="微软雅黑" panose="020B0503020204020204" charset="-122"/>
              </a:rPr>
              <a:t>》</a:t>
            </a:r>
          </a:p>
          <a:p>
            <a:r>
              <a:rPr lang="en-US" altLang="zh-CN" dirty="0">
                <a:solidFill>
                  <a:srgbClr val="C00000"/>
                </a:solidFill>
                <a:latin typeface="微软雅黑" panose="020B0503020204020204" charset="-122"/>
                <a:ea typeface="微软雅黑" panose="020B0503020204020204" charset="-122"/>
              </a:rPr>
              <a:t> </a:t>
            </a:r>
            <a:endParaRPr lang="zh-CN" altLang="en-US" b="1" dirty="0">
              <a:solidFill>
                <a:schemeClr val="tx1"/>
              </a:solidFill>
              <a:latin typeface="微软雅黑" panose="020B0503020204020204" charset="-122"/>
              <a:ea typeface="微软雅黑" panose="020B0503020204020204" charset="-122"/>
            </a:endParaRPr>
          </a:p>
        </p:txBody>
      </p:sp>
      <p:cxnSp>
        <p:nvCxnSpPr>
          <p:cNvPr id="35" name="直接箭头连接符 34"/>
          <p:cNvCxnSpPr/>
          <p:nvPr/>
        </p:nvCxnSpPr>
        <p:spPr>
          <a:xfrm flipV="1">
            <a:off x="3435753" y="3638940"/>
            <a:ext cx="0" cy="30527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41600" y="2213610"/>
            <a:ext cx="1588770" cy="101473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3</a:t>
            </a:r>
            <a:r>
              <a:rPr lang="zh-CN" altLang="en-US" sz="2000" b="1" dirty="0">
                <a:latin typeface="微软雅黑" panose="020B0503020204020204" charset="-122"/>
                <a:ea typeface="微软雅黑" panose="020B0503020204020204" charset="-122"/>
              </a:rPr>
              <a:t>世纪之后</a:t>
            </a:r>
          </a:p>
          <a:p>
            <a:r>
              <a:rPr lang="zh-CN" altLang="en-US" sz="2000" dirty="0">
                <a:latin typeface="微软雅黑" panose="020B0503020204020204" charset="-122"/>
                <a:ea typeface="微软雅黑" panose="020B0503020204020204" charset="-122"/>
              </a:rPr>
              <a:t>：志怪笔记不断涌现</a:t>
            </a:r>
          </a:p>
        </p:txBody>
      </p:sp>
      <p:cxnSp>
        <p:nvCxnSpPr>
          <p:cNvPr id="38" name="直接箭头连接符 37"/>
          <p:cNvCxnSpPr/>
          <p:nvPr/>
        </p:nvCxnSpPr>
        <p:spPr>
          <a:xfrm flipH="1">
            <a:off x="4615119" y="4076118"/>
            <a:ext cx="1" cy="36468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898413" y="4582545"/>
            <a:ext cx="1933246" cy="193802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唐宋时期</a:t>
            </a:r>
            <a:r>
              <a:rPr lang="zh-CN" altLang="en-US" sz="2000" dirty="0">
                <a:latin typeface="微软雅黑" panose="020B0503020204020204" charset="-122"/>
                <a:ea typeface="微软雅黑" panose="020B0503020204020204" charset="-122"/>
              </a:rPr>
              <a:t>：“说话”和话本：曲艺的起源。叙事作品：唐传奇、宋话本。</a:t>
            </a:r>
          </a:p>
        </p:txBody>
      </p:sp>
      <p:cxnSp>
        <p:nvCxnSpPr>
          <p:cNvPr id="41" name="直接箭头连接符 40"/>
          <p:cNvCxnSpPr/>
          <p:nvPr/>
        </p:nvCxnSpPr>
        <p:spPr>
          <a:xfrm flipV="1">
            <a:off x="5250130" y="3421448"/>
            <a:ext cx="0" cy="407449"/>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326583" y="2213731"/>
            <a:ext cx="1504194" cy="101473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明</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三言</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二拍</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取材民间故事</a:t>
            </a:r>
          </a:p>
        </p:txBody>
      </p:sp>
      <p:sp>
        <p:nvSpPr>
          <p:cNvPr id="44" name="TextBox 43"/>
          <p:cNvSpPr txBox="1"/>
          <p:nvPr/>
        </p:nvSpPr>
        <p:spPr>
          <a:xfrm>
            <a:off x="5962650" y="2213610"/>
            <a:ext cx="1576705" cy="101473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清</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聊斋志异</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取材民间故事</a:t>
            </a:r>
          </a:p>
        </p:txBody>
      </p:sp>
      <p:cxnSp>
        <p:nvCxnSpPr>
          <p:cNvPr id="45" name="直接箭头连接符 44"/>
          <p:cNvCxnSpPr/>
          <p:nvPr/>
        </p:nvCxnSpPr>
        <p:spPr>
          <a:xfrm flipV="1">
            <a:off x="6526775" y="3375821"/>
            <a:ext cx="0" cy="45309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011373" y="4050571"/>
            <a:ext cx="0" cy="41527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091018" y="4630947"/>
            <a:ext cx="1841597" cy="1630045"/>
          </a:xfrm>
          <a:prstGeom prst="rect">
            <a:avLst/>
          </a:prstGeom>
          <a:noFill/>
        </p:spPr>
        <p:txBody>
          <a:bodyPr wrap="square" rtlCol="0">
            <a:spAutoFit/>
          </a:bodyPr>
          <a:lstStyle/>
          <a:p>
            <a:r>
              <a:rPr lang="zh-CN" altLang="en-US" sz="2000" b="1" dirty="0">
                <a:solidFill>
                  <a:schemeClr val="tx1"/>
                </a:solidFill>
                <a:latin typeface="微软雅黑" panose="020B0503020204020204" charset="-122"/>
                <a:ea typeface="微软雅黑" panose="020B0503020204020204" charset="-122"/>
              </a:rPr>
              <a:t>五四之后的新发展</a:t>
            </a:r>
            <a:r>
              <a:rPr lang="zh-CN" altLang="en-US" sz="2000" dirty="0">
                <a:latin typeface="微软雅黑" panose="020B0503020204020204" charset="-122"/>
                <a:ea typeface="微软雅黑" panose="020B0503020204020204" charset="-122"/>
              </a:rPr>
              <a:t>：</a:t>
            </a:r>
            <a:r>
              <a:rPr lang="zh-CN" altLang="en-US" sz="2000" dirty="0">
                <a:solidFill>
                  <a:srgbClr val="C00000"/>
                </a:solidFill>
                <a:latin typeface="微软雅黑" panose="020B0503020204020204" charset="-122"/>
                <a:ea typeface="微软雅黑" panose="020B0503020204020204" charset="-122"/>
              </a:rPr>
              <a:t>1920年北大的歌谣研究会，发行《歌谣周刊》</a:t>
            </a:r>
            <a:endParaRPr lang="zh-CN" altLang="en-US" sz="2000" b="1" dirty="0">
              <a:solidFill>
                <a:srgbClr val="C00000"/>
              </a:solidFill>
              <a:latin typeface="微软雅黑" panose="020B0503020204020204" charset="-122"/>
              <a:ea typeface="微软雅黑" panose="020B0503020204020204" charset="-122"/>
            </a:endParaRPr>
          </a:p>
        </p:txBody>
      </p:sp>
      <p:cxnSp>
        <p:nvCxnSpPr>
          <p:cNvPr id="57" name="直接箭头连接符 56"/>
          <p:cNvCxnSpPr/>
          <p:nvPr/>
        </p:nvCxnSpPr>
        <p:spPr>
          <a:xfrm flipV="1">
            <a:off x="8190777" y="3375812"/>
            <a:ext cx="0" cy="41761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49665" y="1620975"/>
            <a:ext cx="1619250" cy="1631216"/>
          </a:xfrm>
          <a:prstGeom prst="rect">
            <a:avLst/>
          </a:prstGeom>
          <a:noFill/>
        </p:spPr>
        <p:txBody>
          <a:bodyPr wrap="square" rtlCol="0">
            <a:spAutoFit/>
          </a:bodyPr>
          <a:lstStyle/>
          <a:p>
            <a:r>
              <a:rPr lang="en-US" altLang="zh-CN" sz="2000" dirty="0">
                <a:solidFill>
                  <a:srgbClr val="C00000"/>
                </a:solidFill>
                <a:latin typeface="微软雅黑" panose="020B0503020204020204" charset="-122"/>
                <a:ea typeface="微软雅黑" panose="020B0503020204020204" charset="-122"/>
              </a:rPr>
              <a:t>1942</a:t>
            </a:r>
            <a:r>
              <a:rPr lang="zh-CN" altLang="en-US" sz="2000" dirty="0">
                <a:solidFill>
                  <a:srgbClr val="C00000"/>
                </a:solidFill>
                <a:latin typeface="微软雅黑" panose="020B0503020204020204" charset="-122"/>
                <a:ea typeface="微软雅黑" panose="020B0503020204020204" charset="-122"/>
              </a:rPr>
              <a:t>年延安：《在延安文艺座谈会上的讲话</a:t>
            </a:r>
            <a:r>
              <a:rPr lang="zh-CN" altLang="en-US" sz="2000" dirty="0" smtClean="0">
                <a:solidFill>
                  <a:srgbClr val="C00000"/>
                </a:solidFill>
                <a:latin typeface="微软雅黑" panose="020B0503020204020204" charset="-122"/>
                <a:ea typeface="微软雅黑" panose="020B0503020204020204" charset="-122"/>
              </a:rPr>
              <a:t>》要</a:t>
            </a:r>
            <a:r>
              <a:rPr lang="zh-CN" altLang="en-US" sz="2000" dirty="0">
                <a:solidFill>
                  <a:srgbClr val="C00000"/>
                </a:solidFill>
                <a:latin typeface="微软雅黑" panose="020B0503020204020204" charset="-122"/>
                <a:ea typeface="微软雅黑" panose="020B0503020204020204" charset="-122"/>
              </a:rPr>
              <a:t>搜集民歌</a:t>
            </a:r>
            <a:endParaRPr lang="zh-CN" altLang="en-US" sz="2000" b="1" dirty="0">
              <a:solidFill>
                <a:schemeClr val="tx1"/>
              </a:solidFill>
              <a:latin typeface="微软雅黑" panose="020B0503020204020204" charset="-122"/>
              <a:ea typeface="微软雅黑" panose="020B0503020204020204" charset="-122"/>
            </a:endParaRPr>
          </a:p>
        </p:txBody>
      </p:sp>
      <p:sp>
        <p:nvSpPr>
          <p:cNvPr id="60" name="TextBox 59"/>
          <p:cNvSpPr txBox="1"/>
          <p:nvPr/>
        </p:nvSpPr>
        <p:spPr>
          <a:xfrm>
            <a:off x="8190755" y="4629918"/>
            <a:ext cx="1098613" cy="1630045"/>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1950</a:t>
            </a:r>
            <a:r>
              <a:rPr lang="zh-CN" altLang="en-US" sz="2000" b="1" dirty="0">
                <a:latin typeface="微软雅黑" panose="020B0503020204020204" charset="-122"/>
                <a:ea typeface="微软雅黑" panose="020B0503020204020204" charset="-122"/>
              </a:rPr>
              <a:t>年：</a:t>
            </a:r>
            <a:r>
              <a:rPr lang="zh-CN" altLang="en-US" sz="2000" dirty="0">
                <a:latin typeface="微软雅黑" panose="020B0503020204020204" charset="-122"/>
                <a:ea typeface="微软雅黑" panose="020B0503020204020204" charset="-122"/>
              </a:rPr>
              <a:t>中国民间文艺研究会成立</a:t>
            </a:r>
          </a:p>
        </p:txBody>
      </p:sp>
      <p:cxnSp>
        <p:nvCxnSpPr>
          <p:cNvPr id="61" name="直接箭头连接符 60"/>
          <p:cNvCxnSpPr/>
          <p:nvPr/>
        </p:nvCxnSpPr>
        <p:spPr>
          <a:xfrm>
            <a:off x="8643010" y="4050571"/>
            <a:ext cx="0" cy="492253"/>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9516635" y="3446584"/>
            <a:ext cx="0" cy="27510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068915" y="2920111"/>
            <a:ext cx="1398138" cy="39878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rPr>
              <a:t>十年浩劫</a:t>
            </a:r>
          </a:p>
        </p:txBody>
      </p:sp>
      <p:sp>
        <p:nvSpPr>
          <p:cNvPr id="91" name="TextBox 90"/>
          <p:cNvSpPr txBox="1"/>
          <p:nvPr/>
        </p:nvSpPr>
        <p:spPr>
          <a:xfrm>
            <a:off x="9630300" y="4737241"/>
            <a:ext cx="1098613" cy="1630045"/>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1979</a:t>
            </a:r>
            <a:r>
              <a:rPr lang="zh-CN" altLang="en-US" sz="2000" b="1" dirty="0">
                <a:latin typeface="微软雅黑" panose="020B0503020204020204" charset="-122"/>
                <a:ea typeface="微软雅黑" panose="020B0503020204020204" charset="-122"/>
              </a:rPr>
              <a:t>年：</a:t>
            </a:r>
            <a:r>
              <a:rPr lang="zh-CN" altLang="en-US" sz="2000" dirty="0">
                <a:latin typeface="微软雅黑" panose="020B0503020204020204" charset="-122"/>
                <a:ea typeface="微软雅黑" panose="020B0503020204020204" charset="-122"/>
              </a:rPr>
              <a:t>中国民间文艺研究会成立</a:t>
            </a:r>
          </a:p>
        </p:txBody>
      </p:sp>
      <p:cxnSp>
        <p:nvCxnSpPr>
          <p:cNvPr id="92" name="直接箭头连接符 91"/>
          <p:cNvCxnSpPr/>
          <p:nvPr/>
        </p:nvCxnSpPr>
        <p:spPr>
          <a:xfrm>
            <a:off x="10179439" y="3999974"/>
            <a:ext cx="0" cy="492253"/>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 name="五边形 5"/>
          <p:cNvSpPr/>
          <p:nvPr/>
        </p:nvSpPr>
        <p:spPr>
          <a:xfrm flipH="1">
            <a:off x="5305959" y="94155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cxnSp>
        <p:nvCxnSpPr>
          <p:cNvPr id="2" name="直接箭头连接符 1"/>
          <p:cNvCxnSpPr/>
          <p:nvPr/>
        </p:nvCxnSpPr>
        <p:spPr>
          <a:xfrm flipV="1">
            <a:off x="11182897" y="3375177"/>
            <a:ext cx="0" cy="41761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 name="TextBox 96"/>
          <p:cNvSpPr txBox="1"/>
          <p:nvPr/>
        </p:nvSpPr>
        <p:spPr>
          <a:xfrm>
            <a:off x="10728913" y="1617923"/>
            <a:ext cx="1083945" cy="1631216"/>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21</a:t>
            </a:r>
            <a:r>
              <a:rPr lang="zh-CN" altLang="en-US" sz="2000" b="1" dirty="0">
                <a:latin typeface="微软雅黑" panose="020B0503020204020204" charset="-122"/>
                <a:ea typeface="微软雅黑" panose="020B0503020204020204" charset="-122"/>
              </a:rPr>
              <a:t>世纪</a:t>
            </a:r>
            <a:r>
              <a:rPr lang="zh-CN" altLang="en-US" sz="2000" b="1"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民间</a:t>
            </a:r>
            <a:r>
              <a:rPr lang="zh-CN" altLang="en-US" sz="2000" dirty="0">
                <a:latin typeface="微软雅黑" panose="020B0503020204020204" charset="-122"/>
                <a:ea typeface="微软雅黑" panose="020B0503020204020204" charset="-122"/>
              </a:rPr>
              <a:t>文学事业</a:t>
            </a:r>
            <a:r>
              <a:rPr lang="zh-CN" altLang="en-US" sz="2000" dirty="0" smtClean="0">
                <a:latin typeface="微软雅黑" panose="020B0503020204020204" charset="-122"/>
                <a:ea typeface="微软雅黑" panose="020B0503020204020204" charset="-122"/>
              </a:rPr>
              <a:t>进入新</a:t>
            </a:r>
            <a:r>
              <a:rPr lang="zh-CN" altLang="en-US" sz="2000" dirty="0">
                <a:latin typeface="微软雅黑" panose="020B0503020204020204" charset="-122"/>
                <a:ea typeface="微软雅黑" panose="020B0503020204020204" charset="-122"/>
              </a:rPr>
              <a:t>时期</a:t>
            </a:r>
            <a:endParaRPr lang="en-US" altLang="zh-CN" sz="2000" dirty="0">
              <a:latin typeface="微软雅黑" panose="020B0503020204020204" charset="-122"/>
              <a:ea typeface="微软雅黑" panose="020B0503020204020204" charset="-122"/>
            </a:endParaRPr>
          </a:p>
        </p:txBody>
      </p:sp>
      <p:pic>
        <p:nvPicPr>
          <p:cNvPr id="31" name="图片 30"/>
          <p:cNvPicPr>
            <a:picLocks noChangeAspect="1"/>
          </p:cNvPicPr>
          <p:nvPr/>
        </p:nvPicPr>
        <p:blipFill>
          <a:blip r:embed="rId4"/>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13206703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525" y="211284"/>
            <a:ext cx="7633842" cy="1308820"/>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rPr>
              <a:t>1.2.2 </a:t>
            </a:r>
            <a:r>
              <a:rPr lang="zh-CN" altLang="en-US" sz="2800" b="1" dirty="0">
                <a:solidFill>
                  <a:srgbClr val="0070C0"/>
                </a:solidFill>
                <a:latin typeface="微软雅黑" panose="020B0503020204020204" charset="-122"/>
                <a:ea typeface="微软雅黑" panose="020B0503020204020204" charset="-122"/>
              </a:rPr>
              <a:t>中国民间文学的丰富遗产</a:t>
            </a:r>
          </a:p>
          <a:p>
            <a:pPr fontAlgn="base" hangingPunct="0">
              <a:lnSpc>
                <a:spcPct val="150000"/>
              </a:lnSpc>
              <a:spcBef>
                <a:spcPct val="0"/>
              </a:spcBef>
              <a:spcAft>
                <a:spcPct val="0"/>
              </a:spcAft>
            </a:pPr>
            <a:r>
              <a:rPr lang="en-US" altLang="zh-CN" sz="2800" dirty="0">
                <a:latin typeface="微软雅黑" panose="020B0503020204020204" charset="-122"/>
                <a:ea typeface="微软雅黑" panose="020B0503020204020204" charset="-122"/>
              </a:rPr>
              <a:t>1. </a:t>
            </a:r>
            <a:r>
              <a:rPr lang="zh-CN" altLang="en-US" sz="2800" dirty="0">
                <a:latin typeface="微软雅黑" panose="020B0503020204020204" charset="-122"/>
                <a:ea typeface="微软雅黑" panose="020B0503020204020204" charset="-122"/>
              </a:rPr>
              <a:t>中国民间文学发展过程</a:t>
            </a:r>
          </a:p>
        </p:txBody>
      </p:sp>
      <p:cxnSp>
        <p:nvCxnSpPr>
          <p:cNvPr id="4" name="直接连接符 3"/>
          <p:cNvCxnSpPr/>
          <p:nvPr/>
        </p:nvCxnSpPr>
        <p:spPr>
          <a:xfrm flipV="1">
            <a:off x="226849" y="3952831"/>
            <a:ext cx="11738412" cy="47296"/>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01064" y="4060123"/>
            <a:ext cx="0" cy="29912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7973" y="4491724"/>
            <a:ext cx="1593457" cy="1938992"/>
          </a:xfrm>
          <a:prstGeom prst="rect">
            <a:avLst/>
          </a:prstGeom>
          <a:noFill/>
        </p:spPr>
        <p:txBody>
          <a:bodyPr wrap="square" rtlCol="0">
            <a:spAutoFit/>
          </a:bodyPr>
          <a:lstStyle/>
          <a:p>
            <a:pPr marR="116205"/>
            <a:r>
              <a:rPr lang="zh-CN" altLang="en-US" sz="2000" b="1" dirty="0" smtClean="0">
                <a:latin typeface="微软雅黑" panose="020B0503020204020204" charset="-122"/>
                <a:ea typeface="微软雅黑" panose="020B0503020204020204" charset="-122"/>
              </a:rPr>
              <a:t>（        ）</a:t>
            </a:r>
            <a:r>
              <a:rPr lang="zh-CN" altLang="en-US" sz="2000" spc="-7" dirty="0" smtClean="0">
                <a:latin typeface="微软雅黑" panose="020B0503020204020204" charset="-122"/>
                <a:ea typeface="微软雅黑" panose="020B0503020204020204" charset="-122"/>
              </a:rPr>
              <a:t>原始</a:t>
            </a:r>
            <a:r>
              <a:rPr lang="zh-CN" altLang="en-US" sz="2000" spc="-7" dirty="0">
                <a:latin typeface="微软雅黑" panose="020B0503020204020204" charset="-122"/>
                <a:ea typeface="微软雅黑" panose="020B0503020204020204" charset="-122"/>
              </a:rPr>
              <a:t>形态的民间文学：歌谣活动； “神话”；传说与故事</a:t>
            </a:r>
            <a:r>
              <a:rPr lang="zh-CN" altLang="en-US" sz="2000" dirty="0" smtClean="0">
                <a:latin typeface="微软雅黑" panose="020B0503020204020204" charset="-122"/>
                <a:ea typeface="微软雅黑" panose="020B0503020204020204" charset="-122"/>
                <a:cs typeface="微软雅黑" panose="020B0503020204020204" charset="-122"/>
              </a:rPr>
              <a:t>。</a:t>
            </a:r>
            <a:endParaRPr lang="zh-CN" altLang="en-US" sz="2000" b="1" dirty="0">
              <a:latin typeface="微软雅黑" panose="020B0503020204020204" charset="-122"/>
              <a:ea typeface="微软雅黑" panose="020B0503020204020204" charset="-122"/>
              <a:cs typeface="微软雅黑" panose="020B0503020204020204" charset="-122"/>
            </a:endParaRPr>
          </a:p>
        </p:txBody>
      </p:sp>
      <p:cxnSp>
        <p:nvCxnSpPr>
          <p:cNvPr id="26" name="直接箭头连接符 25"/>
          <p:cNvCxnSpPr/>
          <p:nvPr/>
        </p:nvCxnSpPr>
        <p:spPr>
          <a:xfrm flipV="1">
            <a:off x="1523316" y="3639328"/>
            <a:ext cx="0" cy="3137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56668" y="1906157"/>
            <a:ext cx="1933246" cy="132207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周：</a:t>
            </a:r>
            <a:r>
              <a:rPr lang="zh-CN" altLang="en-US" sz="2000" dirty="0">
                <a:latin typeface="微软雅黑" panose="020B0503020204020204" charset="-122"/>
                <a:ea typeface="微软雅黑" panose="020B0503020204020204" charset="-122"/>
              </a:rPr>
              <a:t>已有诗歌采录制度，中国第一部诗歌总集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诗经</a:t>
            </a:r>
            <a:r>
              <a:rPr lang="en-US" altLang="zh-CN" sz="2000" dirty="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p:txBody>
      </p:sp>
      <p:cxnSp>
        <p:nvCxnSpPr>
          <p:cNvPr id="32" name="直接箭头连接符 31"/>
          <p:cNvCxnSpPr/>
          <p:nvPr/>
        </p:nvCxnSpPr>
        <p:spPr>
          <a:xfrm>
            <a:off x="2683589" y="4060188"/>
            <a:ext cx="0" cy="36528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31430" y="4629694"/>
            <a:ext cx="1504317" cy="1600438"/>
          </a:xfrm>
          <a:prstGeom prst="rect">
            <a:avLst/>
          </a:prstGeom>
          <a:noFill/>
        </p:spPr>
        <p:txBody>
          <a:bodyPr wrap="square" rtlCol="0">
            <a:spAutoFit/>
          </a:bodyPr>
          <a:lstStyle/>
          <a:p>
            <a:r>
              <a:rPr lang="zh-CN" altLang="en-US" sz="2000" b="1" dirty="0" smtClean="0">
                <a:latin typeface="微软雅黑" panose="020B0503020204020204" charset="-122"/>
                <a:ea typeface="微软雅黑" panose="020B0503020204020204" charset="-122"/>
              </a:rPr>
              <a:t>（       ）</a:t>
            </a:r>
            <a:endParaRPr lang="en-US" altLang="zh-CN" sz="2000" b="1" dirty="0" smtClean="0">
              <a:latin typeface="微软雅黑" panose="020B0503020204020204" charset="-122"/>
              <a:ea typeface="微软雅黑" panose="020B0503020204020204" charset="-122"/>
            </a:endParaRPr>
          </a:p>
          <a:p>
            <a:r>
              <a:rPr lang="zh-CN" altLang="en-US" sz="2000" dirty="0" smtClean="0">
                <a:latin typeface="微软雅黑" panose="020B0503020204020204" charset="-122"/>
                <a:ea typeface="微软雅黑" panose="020B0503020204020204" charset="-122"/>
              </a:rPr>
              <a:t>第一</a:t>
            </a:r>
            <a:r>
              <a:rPr lang="zh-CN" altLang="en-US" sz="2000" dirty="0">
                <a:latin typeface="微软雅黑" panose="020B0503020204020204" charset="-122"/>
                <a:ea typeface="微软雅黑" panose="020B0503020204020204" charset="-122"/>
              </a:rPr>
              <a:t>本古代笑话专集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笑林</a:t>
            </a:r>
            <a:r>
              <a:rPr lang="en-US" altLang="zh-CN" sz="2000" dirty="0">
                <a:latin typeface="微软雅黑" panose="020B0503020204020204" charset="-122"/>
                <a:ea typeface="微软雅黑" panose="020B0503020204020204" charset="-122"/>
              </a:rPr>
              <a:t>》</a:t>
            </a:r>
          </a:p>
          <a:p>
            <a:r>
              <a:rPr lang="en-US" altLang="zh-CN" dirty="0">
                <a:solidFill>
                  <a:srgbClr val="C00000"/>
                </a:solidFill>
                <a:latin typeface="微软雅黑" panose="020B0503020204020204" charset="-122"/>
                <a:ea typeface="微软雅黑" panose="020B0503020204020204" charset="-122"/>
              </a:rPr>
              <a:t> </a:t>
            </a:r>
            <a:endParaRPr lang="zh-CN" altLang="en-US" b="1" dirty="0">
              <a:solidFill>
                <a:schemeClr val="tx1"/>
              </a:solidFill>
              <a:latin typeface="微软雅黑" panose="020B0503020204020204" charset="-122"/>
              <a:ea typeface="微软雅黑" panose="020B0503020204020204" charset="-122"/>
            </a:endParaRPr>
          </a:p>
        </p:txBody>
      </p:sp>
      <p:cxnSp>
        <p:nvCxnSpPr>
          <p:cNvPr id="35" name="直接箭头连接符 34"/>
          <p:cNvCxnSpPr/>
          <p:nvPr/>
        </p:nvCxnSpPr>
        <p:spPr>
          <a:xfrm flipV="1">
            <a:off x="3435753" y="3638940"/>
            <a:ext cx="0" cy="30527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41600" y="2213610"/>
            <a:ext cx="1588770" cy="101473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3</a:t>
            </a:r>
            <a:r>
              <a:rPr lang="zh-CN" altLang="en-US" sz="2000" b="1" dirty="0">
                <a:latin typeface="微软雅黑" panose="020B0503020204020204" charset="-122"/>
                <a:ea typeface="微软雅黑" panose="020B0503020204020204" charset="-122"/>
              </a:rPr>
              <a:t>世纪之后</a:t>
            </a:r>
          </a:p>
          <a:p>
            <a:r>
              <a:rPr lang="zh-CN" altLang="en-US" sz="2000" dirty="0">
                <a:latin typeface="微软雅黑" panose="020B0503020204020204" charset="-122"/>
                <a:ea typeface="微软雅黑" panose="020B0503020204020204" charset="-122"/>
              </a:rPr>
              <a:t>：志怪笔记不断涌现</a:t>
            </a:r>
          </a:p>
        </p:txBody>
      </p:sp>
      <p:cxnSp>
        <p:nvCxnSpPr>
          <p:cNvPr id="38" name="直接箭头连接符 37"/>
          <p:cNvCxnSpPr/>
          <p:nvPr/>
        </p:nvCxnSpPr>
        <p:spPr>
          <a:xfrm flipH="1">
            <a:off x="4615119" y="4076118"/>
            <a:ext cx="1" cy="36468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898413" y="4582545"/>
            <a:ext cx="1933246" cy="193802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唐宋时期</a:t>
            </a:r>
            <a:r>
              <a:rPr lang="zh-CN" altLang="en-US" sz="2000" dirty="0">
                <a:latin typeface="微软雅黑" panose="020B0503020204020204" charset="-122"/>
                <a:ea typeface="微软雅黑" panose="020B0503020204020204" charset="-122"/>
              </a:rPr>
              <a:t>：“说话”和话本：曲艺的起源。叙事作品：唐传奇、宋话本。</a:t>
            </a:r>
          </a:p>
        </p:txBody>
      </p:sp>
      <p:cxnSp>
        <p:nvCxnSpPr>
          <p:cNvPr id="41" name="直接箭头连接符 40"/>
          <p:cNvCxnSpPr/>
          <p:nvPr/>
        </p:nvCxnSpPr>
        <p:spPr>
          <a:xfrm flipV="1">
            <a:off x="5250130" y="3421448"/>
            <a:ext cx="0" cy="407449"/>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326583" y="2213731"/>
            <a:ext cx="1504194" cy="1323439"/>
          </a:xfrm>
          <a:prstGeom prst="rect">
            <a:avLst/>
          </a:prstGeom>
          <a:noFill/>
        </p:spPr>
        <p:txBody>
          <a:bodyPr wrap="square" rtlCol="0">
            <a:spAutoFit/>
          </a:bodyPr>
          <a:lstStyle/>
          <a:p>
            <a:r>
              <a:rPr lang="zh-CN" altLang="en-US" sz="2000" b="1"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三言</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二拍</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取材民间故事</a:t>
            </a:r>
          </a:p>
        </p:txBody>
      </p:sp>
      <p:sp>
        <p:nvSpPr>
          <p:cNvPr id="44" name="TextBox 43"/>
          <p:cNvSpPr txBox="1"/>
          <p:nvPr/>
        </p:nvSpPr>
        <p:spPr>
          <a:xfrm>
            <a:off x="5962650" y="2213610"/>
            <a:ext cx="1576705" cy="101473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清</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聊斋志异</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取材民间故事</a:t>
            </a:r>
          </a:p>
        </p:txBody>
      </p:sp>
      <p:cxnSp>
        <p:nvCxnSpPr>
          <p:cNvPr id="45" name="直接箭头连接符 44"/>
          <p:cNvCxnSpPr/>
          <p:nvPr/>
        </p:nvCxnSpPr>
        <p:spPr>
          <a:xfrm flipV="1">
            <a:off x="6526775" y="3375821"/>
            <a:ext cx="0" cy="45309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011373" y="4050571"/>
            <a:ext cx="0" cy="41527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091018" y="4630947"/>
            <a:ext cx="1841597" cy="1631216"/>
          </a:xfrm>
          <a:prstGeom prst="rect">
            <a:avLst/>
          </a:prstGeom>
          <a:noFill/>
        </p:spPr>
        <p:txBody>
          <a:bodyPr wrap="square" rtlCol="0">
            <a:spAutoFit/>
          </a:bodyPr>
          <a:lstStyle/>
          <a:p>
            <a:r>
              <a:rPr lang="zh-CN" altLang="en-US" sz="2000" b="1" dirty="0">
                <a:solidFill>
                  <a:schemeClr val="tx1"/>
                </a:solidFill>
                <a:latin typeface="微软雅黑" panose="020B0503020204020204" charset="-122"/>
                <a:ea typeface="微软雅黑" panose="020B0503020204020204" charset="-122"/>
              </a:rPr>
              <a:t>五四之</a:t>
            </a:r>
            <a:r>
              <a:rPr lang="zh-CN" altLang="en-US" sz="2000" b="1" dirty="0">
                <a:latin typeface="微软雅黑" panose="020B0503020204020204" charset="-122"/>
                <a:ea typeface="微软雅黑" panose="020B0503020204020204" charset="-122"/>
              </a:rPr>
              <a:t>后的新发展</a:t>
            </a:r>
            <a:r>
              <a:rPr lang="zh-CN" altLang="en-US" sz="2000" dirty="0">
                <a:latin typeface="微软雅黑" panose="020B0503020204020204" charset="-122"/>
                <a:ea typeface="微软雅黑" panose="020B0503020204020204" charset="-122"/>
              </a:rPr>
              <a:t>：1920年北大</a:t>
            </a:r>
            <a:r>
              <a:rPr lang="zh-CN" altLang="en-US" sz="2000" dirty="0" smtClean="0">
                <a:latin typeface="微软雅黑" panose="020B0503020204020204" charset="-122"/>
                <a:ea typeface="微软雅黑" panose="020B0503020204020204" charset="-122"/>
              </a:rPr>
              <a:t>的（     ），</a:t>
            </a:r>
            <a:r>
              <a:rPr lang="zh-CN" altLang="en-US" sz="2000" dirty="0">
                <a:latin typeface="微软雅黑" panose="020B0503020204020204" charset="-122"/>
                <a:ea typeface="微软雅黑" panose="020B0503020204020204" charset="-122"/>
              </a:rPr>
              <a:t>发行《歌谣周刊》</a:t>
            </a:r>
            <a:endParaRPr lang="zh-CN" altLang="en-US" sz="2000" b="1" dirty="0">
              <a:latin typeface="微软雅黑" panose="020B0503020204020204" charset="-122"/>
              <a:ea typeface="微软雅黑" panose="020B0503020204020204" charset="-122"/>
            </a:endParaRPr>
          </a:p>
        </p:txBody>
      </p:sp>
      <p:cxnSp>
        <p:nvCxnSpPr>
          <p:cNvPr id="57" name="直接箭头连接符 56"/>
          <p:cNvCxnSpPr/>
          <p:nvPr/>
        </p:nvCxnSpPr>
        <p:spPr>
          <a:xfrm flipV="1">
            <a:off x="8190777" y="3375812"/>
            <a:ext cx="0" cy="41761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49665" y="1620975"/>
            <a:ext cx="1619250" cy="1631216"/>
          </a:xfrm>
          <a:prstGeom prst="rect">
            <a:avLst/>
          </a:prstGeom>
          <a:noFill/>
        </p:spPr>
        <p:txBody>
          <a:bodyPr wrap="square" rtlCol="0">
            <a:spAutoFit/>
          </a:bodyPr>
          <a:lstStyle/>
          <a:p>
            <a:r>
              <a:rPr lang="en-US" altLang="zh-CN" sz="2000" dirty="0">
                <a:latin typeface="微软雅黑" panose="020B0503020204020204" charset="-122"/>
                <a:ea typeface="微软雅黑" panose="020B0503020204020204" charset="-122"/>
              </a:rPr>
              <a:t>1942</a:t>
            </a:r>
            <a:r>
              <a:rPr lang="zh-CN" altLang="en-US" sz="2000" dirty="0">
                <a:latin typeface="微软雅黑" panose="020B0503020204020204" charset="-122"/>
                <a:ea typeface="微软雅黑" panose="020B0503020204020204" charset="-122"/>
              </a:rPr>
              <a:t>年延安：《在延安文艺座谈会上的讲话</a:t>
            </a:r>
            <a:r>
              <a:rPr lang="zh-CN" altLang="en-US" sz="2000" dirty="0" smtClean="0">
                <a:latin typeface="微软雅黑" panose="020B0503020204020204" charset="-122"/>
                <a:ea typeface="微软雅黑" panose="020B0503020204020204" charset="-122"/>
              </a:rPr>
              <a:t>》要（           ）</a:t>
            </a:r>
            <a:endParaRPr lang="zh-CN" altLang="en-US" sz="2000" b="1" dirty="0">
              <a:latin typeface="微软雅黑" panose="020B0503020204020204" charset="-122"/>
              <a:ea typeface="微软雅黑" panose="020B0503020204020204" charset="-122"/>
            </a:endParaRPr>
          </a:p>
        </p:txBody>
      </p:sp>
      <p:sp>
        <p:nvSpPr>
          <p:cNvPr id="60" name="TextBox 59"/>
          <p:cNvSpPr txBox="1"/>
          <p:nvPr/>
        </p:nvSpPr>
        <p:spPr>
          <a:xfrm>
            <a:off x="8190755" y="4629918"/>
            <a:ext cx="1098613" cy="1630045"/>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1950</a:t>
            </a:r>
            <a:r>
              <a:rPr lang="zh-CN" altLang="en-US" sz="2000" b="1" dirty="0">
                <a:latin typeface="微软雅黑" panose="020B0503020204020204" charset="-122"/>
                <a:ea typeface="微软雅黑" panose="020B0503020204020204" charset="-122"/>
              </a:rPr>
              <a:t>年：</a:t>
            </a:r>
            <a:r>
              <a:rPr lang="zh-CN" altLang="en-US" sz="2000" dirty="0">
                <a:latin typeface="微软雅黑" panose="020B0503020204020204" charset="-122"/>
                <a:ea typeface="微软雅黑" panose="020B0503020204020204" charset="-122"/>
              </a:rPr>
              <a:t>中国民间文艺研究会成立</a:t>
            </a:r>
          </a:p>
        </p:txBody>
      </p:sp>
      <p:cxnSp>
        <p:nvCxnSpPr>
          <p:cNvPr id="61" name="直接箭头连接符 60"/>
          <p:cNvCxnSpPr/>
          <p:nvPr/>
        </p:nvCxnSpPr>
        <p:spPr>
          <a:xfrm>
            <a:off x="8643010" y="4050571"/>
            <a:ext cx="0" cy="492253"/>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9516635" y="3446584"/>
            <a:ext cx="0" cy="27510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068915" y="2920111"/>
            <a:ext cx="1398138" cy="39878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rPr>
              <a:t>十年浩劫</a:t>
            </a:r>
          </a:p>
        </p:txBody>
      </p:sp>
      <p:sp>
        <p:nvSpPr>
          <p:cNvPr id="91" name="TextBox 90"/>
          <p:cNvSpPr txBox="1"/>
          <p:nvPr/>
        </p:nvSpPr>
        <p:spPr>
          <a:xfrm>
            <a:off x="9630300" y="4737241"/>
            <a:ext cx="1098613" cy="1630045"/>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1979</a:t>
            </a:r>
            <a:r>
              <a:rPr lang="zh-CN" altLang="en-US" sz="2000" b="1" dirty="0">
                <a:latin typeface="微软雅黑" panose="020B0503020204020204" charset="-122"/>
                <a:ea typeface="微软雅黑" panose="020B0503020204020204" charset="-122"/>
              </a:rPr>
              <a:t>年：</a:t>
            </a:r>
            <a:r>
              <a:rPr lang="zh-CN" altLang="en-US" sz="2000" dirty="0">
                <a:latin typeface="微软雅黑" panose="020B0503020204020204" charset="-122"/>
                <a:ea typeface="微软雅黑" panose="020B0503020204020204" charset="-122"/>
              </a:rPr>
              <a:t>中国民间文艺研究会成立</a:t>
            </a:r>
          </a:p>
        </p:txBody>
      </p:sp>
      <p:cxnSp>
        <p:nvCxnSpPr>
          <p:cNvPr id="92" name="直接箭头连接符 91"/>
          <p:cNvCxnSpPr/>
          <p:nvPr/>
        </p:nvCxnSpPr>
        <p:spPr>
          <a:xfrm>
            <a:off x="10179439" y="3999974"/>
            <a:ext cx="0" cy="492253"/>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 name="五边形 5"/>
          <p:cNvSpPr/>
          <p:nvPr/>
        </p:nvSpPr>
        <p:spPr>
          <a:xfrm flipH="1">
            <a:off x="5305959" y="94155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cxnSp>
        <p:nvCxnSpPr>
          <p:cNvPr id="2" name="直接箭头连接符 1"/>
          <p:cNvCxnSpPr/>
          <p:nvPr/>
        </p:nvCxnSpPr>
        <p:spPr>
          <a:xfrm flipV="1">
            <a:off x="11182897" y="3375177"/>
            <a:ext cx="0" cy="41761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 name="TextBox 96"/>
          <p:cNvSpPr txBox="1"/>
          <p:nvPr/>
        </p:nvSpPr>
        <p:spPr>
          <a:xfrm>
            <a:off x="10728913" y="1617923"/>
            <a:ext cx="1083945" cy="1631216"/>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21</a:t>
            </a:r>
            <a:r>
              <a:rPr lang="zh-CN" altLang="en-US" sz="2000" b="1" dirty="0">
                <a:latin typeface="微软雅黑" panose="020B0503020204020204" charset="-122"/>
                <a:ea typeface="微软雅黑" panose="020B0503020204020204" charset="-122"/>
              </a:rPr>
              <a:t>世纪</a:t>
            </a:r>
            <a:r>
              <a:rPr lang="zh-CN" altLang="en-US" sz="2000" b="1"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民间</a:t>
            </a:r>
            <a:r>
              <a:rPr lang="zh-CN" altLang="en-US" sz="2000" dirty="0">
                <a:latin typeface="微软雅黑" panose="020B0503020204020204" charset="-122"/>
                <a:ea typeface="微软雅黑" panose="020B0503020204020204" charset="-122"/>
              </a:rPr>
              <a:t>文学事业</a:t>
            </a:r>
            <a:r>
              <a:rPr lang="zh-CN" altLang="en-US" sz="2000" dirty="0" smtClean="0">
                <a:latin typeface="微软雅黑" panose="020B0503020204020204" charset="-122"/>
                <a:ea typeface="微软雅黑" panose="020B0503020204020204" charset="-122"/>
              </a:rPr>
              <a:t>进入新</a:t>
            </a:r>
            <a:r>
              <a:rPr lang="zh-CN" altLang="en-US" sz="2000" dirty="0">
                <a:latin typeface="微软雅黑" panose="020B0503020204020204" charset="-122"/>
                <a:ea typeface="微软雅黑" panose="020B0503020204020204" charset="-122"/>
              </a:rPr>
              <a:t>时期</a:t>
            </a:r>
            <a:endParaRPr lang="en-US" altLang="zh-CN" sz="2000" dirty="0">
              <a:latin typeface="微软雅黑" panose="020B0503020204020204" charset="-122"/>
              <a:ea typeface="微软雅黑" panose="020B0503020204020204" charset="-122"/>
            </a:endParaRPr>
          </a:p>
        </p:txBody>
      </p:sp>
      <p:pic>
        <p:nvPicPr>
          <p:cNvPr id="31" name="图片 30"/>
          <p:cNvPicPr>
            <a:picLocks noChangeAspect="1"/>
          </p:cNvPicPr>
          <p:nvPr/>
        </p:nvPicPr>
        <p:blipFill>
          <a:blip r:embed="rId4"/>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7464622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525" y="211284"/>
            <a:ext cx="7633842" cy="1308820"/>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rPr>
              <a:t>1.2.2 </a:t>
            </a:r>
            <a:r>
              <a:rPr lang="zh-CN" altLang="en-US" sz="2800" b="1" dirty="0">
                <a:solidFill>
                  <a:srgbClr val="0070C0"/>
                </a:solidFill>
                <a:latin typeface="微软雅黑" panose="020B0503020204020204" charset="-122"/>
                <a:ea typeface="微软雅黑" panose="020B0503020204020204" charset="-122"/>
              </a:rPr>
              <a:t>中国民间文学的丰富遗产</a:t>
            </a:r>
          </a:p>
          <a:p>
            <a:pPr fontAlgn="base" hangingPunct="0">
              <a:lnSpc>
                <a:spcPct val="150000"/>
              </a:lnSpc>
              <a:spcBef>
                <a:spcPct val="0"/>
              </a:spcBef>
              <a:spcAft>
                <a:spcPct val="0"/>
              </a:spcAft>
            </a:pPr>
            <a:r>
              <a:rPr lang="en-US" altLang="zh-CN" sz="2800" dirty="0">
                <a:latin typeface="微软雅黑" panose="020B0503020204020204" charset="-122"/>
                <a:ea typeface="微软雅黑" panose="020B0503020204020204" charset="-122"/>
              </a:rPr>
              <a:t>1. </a:t>
            </a:r>
            <a:r>
              <a:rPr lang="zh-CN" altLang="en-US" sz="2800" dirty="0">
                <a:latin typeface="微软雅黑" panose="020B0503020204020204" charset="-122"/>
                <a:ea typeface="微软雅黑" panose="020B0503020204020204" charset="-122"/>
              </a:rPr>
              <a:t>中国民间文学发展过程</a:t>
            </a:r>
          </a:p>
        </p:txBody>
      </p:sp>
      <p:cxnSp>
        <p:nvCxnSpPr>
          <p:cNvPr id="4" name="直接连接符 3"/>
          <p:cNvCxnSpPr/>
          <p:nvPr/>
        </p:nvCxnSpPr>
        <p:spPr>
          <a:xfrm flipV="1">
            <a:off x="226849" y="3952831"/>
            <a:ext cx="11738412" cy="47296"/>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01064" y="4060123"/>
            <a:ext cx="0" cy="29912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1136" y="4607798"/>
            <a:ext cx="1593457" cy="1938992"/>
          </a:xfrm>
          <a:prstGeom prst="rect">
            <a:avLst/>
          </a:prstGeom>
          <a:noFill/>
        </p:spPr>
        <p:txBody>
          <a:bodyPr wrap="square" rtlCol="0">
            <a:spAutoFit/>
          </a:bodyPr>
          <a:lstStyle/>
          <a:p>
            <a:pPr marR="116205"/>
            <a:r>
              <a:rPr lang="zh-CN" altLang="en-US" sz="2000" b="1" dirty="0" smtClean="0">
                <a:solidFill>
                  <a:srgbClr val="FF0000"/>
                </a:solidFill>
                <a:latin typeface="微软雅黑" panose="020B0503020204020204" charset="-122"/>
                <a:ea typeface="微软雅黑" panose="020B0503020204020204" charset="-122"/>
              </a:rPr>
              <a:t>（原始社会）</a:t>
            </a:r>
            <a:endParaRPr lang="en-US" altLang="zh-CN" sz="2000" b="1" dirty="0">
              <a:latin typeface="微软雅黑" panose="020B0503020204020204" charset="-122"/>
              <a:ea typeface="微软雅黑" panose="020B0503020204020204" charset="-122"/>
            </a:endParaRPr>
          </a:p>
          <a:p>
            <a:pPr marR="116205"/>
            <a:r>
              <a:rPr lang="zh-CN" altLang="en-US" sz="2000" spc="-7" dirty="0" smtClean="0">
                <a:latin typeface="微软雅黑" panose="020B0503020204020204" charset="-122"/>
                <a:ea typeface="微软雅黑" panose="020B0503020204020204" charset="-122"/>
              </a:rPr>
              <a:t>原始形态</a:t>
            </a:r>
            <a:r>
              <a:rPr lang="zh-CN" altLang="en-US" sz="2000" spc="-7" dirty="0">
                <a:latin typeface="微软雅黑" panose="020B0503020204020204" charset="-122"/>
                <a:ea typeface="微软雅黑" panose="020B0503020204020204" charset="-122"/>
              </a:rPr>
              <a:t>的民间文学：歌谣活动； “神话”；传说与故事</a:t>
            </a:r>
            <a:r>
              <a:rPr lang="zh-CN" altLang="en-US" sz="2000" dirty="0" smtClean="0">
                <a:latin typeface="微软雅黑" panose="020B0503020204020204" charset="-122"/>
                <a:ea typeface="微软雅黑" panose="020B0503020204020204" charset="-122"/>
                <a:cs typeface="微软雅黑" panose="020B0503020204020204" charset="-122"/>
              </a:rPr>
              <a:t>。</a:t>
            </a:r>
            <a:endParaRPr lang="zh-CN" altLang="en-US" sz="2000" b="1" dirty="0">
              <a:latin typeface="微软雅黑" panose="020B0503020204020204" charset="-122"/>
              <a:ea typeface="微软雅黑" panose="020B0503020204020204" charset="-122"/>
              <a:cs typeface="微软雅黑" panose="020B0503020204020204" charset="-122"/>
            </a:endParaRPr>
          </a:p>
        </p:txBody>
      </p:sp>
      <p:cxnSp>
        <p:nvCxnSpPr>
          <p:cNvPr id="26" name="直接箭头连接符 25"/>
          <p:cNvCxnSpPr/>
          <p:nvPr/>
        </p:nvCxnSpPr>
        <p:spPr>
          <a:xfrm flipV="1">
            <a:off x="1523316" y="3639328"/>
            <a:ext cx="0" cy="3137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56668" y="1906157"/>
            <a:ext cx="1933246" cy="132207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周：</a:t>
            </a:r>
            <a:r>
              <a:rPr lang="zh-CN" altLang="en-US" sz="2000" dirty="0">
                <a:latin typeface="微软雅黑" panose="020B0503020204020204" charset="-122"/>
                <a:ea typeface="微软雅黑" panose="020B0503020204020204" charset="-122"/>
              </a:rPr>
              <a:t>已有诗歌采录制度，中国第一部诗歌总集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诗经</a:t>
            </a:r>
            <a:r>
              <a:rPr lang="en-US" altLang="zh-CN" sz="2000" dirty="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p:txBody>
      </p:sp>
      <p:cxnSp>
        <p:nvCxnSpPr>
          <p:cNvPr id="32" name="直接箭头连接符 31"/>
          <p:cNvCxnSpPr/>
          <p:nvPr/>
        </p:nvCxnSpPr>
        <p:spPr>
          <a:xfrm>
            <a:off x="2683589" y="4060188"/>
            <a:ext cx="0" cy="36528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66707" y="4629918"/>
            <a:ext cx="1504317" cy="1600438"/>
          </a:xfrm>
          <a:prstGeom prst="rect">
            <a:avLst/>
          </a:prstGeom>
          <a:noFill/>
        </p:spPr>
        <p:txBody>
          <a:bodyPr wrap="square" rtlCol="0">
            <a:spAutoFit/>
          </a:bodyPr>
          <a:lstStyle/>
          <a:p>
            <a:r>
              <a:rPr lang="zh-CN" altLang="en-US" sz="2000" b="1" dirty="0" smtClean="0">
                <a:solidFill>
                  <a:srgbClr val="FF0000"/>
                </a:solidFill>
                <a:latin typeface="微软雅黑" panose="020B0503020204020204" charset="-122"/>
                <a:ea typeface="微软雅黑" panose="020B0503020204020204" charset="-122"/>
              </a:rPr>
              <a:t>（三国时代）</a:t>
            </a:r>
            <a:r>
              <a:rPr lang="zh-CN" altLang="en-US" sz="2000" dirty="0" smtClean="0">
                <a:latin typeface="微软雅黑" panose="020B0503020204020204" charset="-122"/>
                <a:ea typeface="微软雅黑" panose="020B0503020204020204" charset="-122"/>
              </a:rPr>
              <a:t>第一</a:t>
            </a:r>
            <a:r>
              <a:rPr lang="zh-CN" altLang="en-US" sz="2000" dirty="0">
                <a:latin typeface="微软雅黑" panose="020B0503020204020204" charset="-122"/>
                <a:ea typeface="微软雅黑" panose="020B0503020204020204" charset="-122"/>
              </a:rPr>
              <a:t>本古代笑话专集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笑林</a:t>
            </a:r>
            <a:r>
              <a:rPr lang="en-US" altLang="zh-CN" sz="2000" dirty="0">
                <a:latin typeface="微软雅黑" panose="020B0503020204020204" charset="-122"/>
                <a:ea typeface="微软雅黑" panose="020B0503020204020204" charset="-122"/>
              </a:rPr>
              <a:t>》</a:t>
            </a:r>
          </a:p>
          <a:p>
            <a:r>
              <a:rPr lang="en-US" altLang="zh-CN" dirty="0">
                <a:solidFill>
                  <a:srgbClr val="C00000"/>
                </a:solidFill>
                <a:latin typeface="微软雅黑" panose="020B0503020204020204" charset="-122"/>
                <a:ea typeface="微软雅黑" panose="020B0503020204020204" charset="-122"/>
              </a:rPr>
              <a:t> </a:t>
            </a:r>
            <a:endParaRPr lang="zh-CN" altLang="en-US" b="1" dirty="0">
              <a:solidFill>
                <a:schemeClr val="tx1"/>
              </a:solidFill>
              <a:latin typeface="微软雅黑" panose="020B0503020204020204" charset="-122"/>
              <a:ea typeface="微软雅黑" panose="020B0503020204020204" charset="-122"/>
            </a:endParaRPr>
          </a:p>
        </p:txBody>
      </p:sp>
      <p:cxnSp>
        <p:nvCxnSpPr>
          <p:cNvPr id="35" name="直接箭头连接符 34"/>
          <p:cNvCxnSpPr/>
          <p:nvPr/>
        </p:nvCxnSpPr>
        <p:spPr>
          <a:xfrm flipV="1">
            <a:off x="3435753" y="3638940"/>
            <a:ext cx="0" cy="30527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41600" y="2213610"/>
            <a:ext cx="1588770" cy="101473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3</a:t>
            </a:r>
            <a:r>
              <a:rPr lang="zh-CN" altLang="en-US" sz="2000" b="1" dirty="0">
                <a:latin typeface="微软雅黑" panose="020B0503020204020204" charset="-122"/>
                <a:ea typeface="微软雅黑" panose="020B0503020204020204" charset="-122"/>
              </a:rPr>
              <a:t>世纪之后</a:t>
            </a:r>
          </a:p>
          <a:p>
            <a:r>
              <a:rPr lang="zh-CN" altLang="en-US" sz="2000" dirty="0">
                <a:latin typeface="微软雅黑" panose="020B0503020204020204" charset="-122"/>
                <a:ea typeface="微软雅黑" panose="020B0503020204020204" charset="-122"/>
              </a:rPr>
              <a:t>：志怪笔记不断涌现</a:t>
            </a:r>
          </a:p>
        </p:txBody>
      </p:sp>
      <p:cxnSp>
        <p:nvCxnSpPr>
          <p:cNvPr id="38" name="直接箭头连接符 37"/>
          <p:cNvCxnSpPr/>
          <p:nvPr/>
        </p:nvCxnSpPr>
        <p:spPr>
          <a:xfrm flipH="1">
            <a:off x="4615119" y="4076118"/>
            <a:ext cx="1" cy="36468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898413" y="4582545"/>
            <a:ext cx="1933246" cy="193802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唐宋时期</a:t>
            </a:r>
            <a:r>
              <a:rPr lang="zh-CN" altLang="en-US" sz="2000" dirty="0">
                <a:latin typeface="微软雅黑" panose="020B0503020204020204" charset="-122"/>
                <a:ea typeface="微软雅黑" panose="020B0503020204020204" charset="-122"/>
              </a:rPr>
              <a:t>：“说话”和话本：曲艺的起源。叙事作品：唐传奇、宋话本。</a:t>
            </a:r>
          </a:p>
        </p:txBody>
      </p:sp>
      <p:cxnSp>
        <p:nvCxnSpPr>
          <p:cNvPr id="41" name="直接箭头连接符 40"/>
          <p:cNvCxnSpPr/>
          <p:nvPr/>
        </p:nvCxnSpPr>
        <p:spPr>
          <a:xfrm flipV="1">
            <a:off x="5250130" y="3421448"/>
            <a:ext cx="0" cy="407449"/>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326583" y="2213731"/>
            <a:ext cx="1504194" cy="1323439"/>
          </a:xfrm>
          <a:prstGeom prst="rect">
            <a:avLst/>
          </a:prstGeom>
          <a:noFill/>
        </p:spPr>
        <p:txBody>
          <a:bodyPr wrap="square" rtlCol="0">
            <a:spAutoFit/>
          </a:bodyPr>
          <a:lstStyle/>
          <a:p>
            <a:r>
              <a:rPr lang="zh-CN" altLang="en-US" sz="2000" b="1" dirty="0" smtClean="0">
                <a:solidFill>
                  <a:srgbClr val="FF0000"/>
                </a:solidFill>
                <a:latin typeface="微软雅黑" panose="020B0503020204020204" charset="-122"/>
                <a:ea typeface="微软雅黑" panose="020B0503020204020204" charset="-122"/>
              </a:rPr>
              <a:t>（明</a:t>
            </a:r>
            <a:r>
              <a:rPr lang="zh-CN" altLang="en-US" sz="2000" b="1" dirty="0" smtClean="0">
                <a:solidFill>
                  <a:srgbClr val="FF0000"/>
                </a:solidFill>
                <a:latin typeface="微软雅黑" panose="020B0503020204020204" charset="-122"/>
                <a:ea typeface="微软雅黑" panose="020B0503020204020204" charset="-122"/>
              </a:rPr>
              <a:t>）</a:t>
            </a:r>
            <a:endParaRPr lang="en-US" altLang="zh-CN" sz="2000" b="1" dirty="0" smtClean="0">
              <a:solidFill>
                <a:srgbClr val="FF0000"/>
              </a:solidFill>
              <a:latin typeface="微软雅黑" panose="020B0503020204020204" charset="-122"/>
              <a:ea typeface="微软雅黑" panose="020B0503020204020204" charset="-122"/>
            </a:endParaRPr>
          </a:p>
          <a:p>
            <a:r>
              <a:rPr lang="en-US" altLang="zh-CN" sz="2000" dirty="0" smtClean="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三言</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二拍</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取材民间故事</a:t>
            </a:r>
          </a:p>
        </p:txBody>
      </p:sp>
      <p:sp>
        <p:nvSpPr>
          <p:cNvPr id="44" name="TextBox 43"/>
          <p:cNvSpPr txBox="1"/>
          <p:nvPr/>
        </p:nvSpPr>
        <p:spPr>
          <a:xfrm>
            <a:off x="5962650" y="2213610"/>
            <a:ext cx="1576705" cy="101473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清</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聊斋志异</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取材民间故事</a:t>
            </a:r>
          </a:p>
        </p:txBody>
      </p:sp>
      <p:cxnSp>
        <p:nvCxnSpPr>
          <p:cNvPr id="45" name="直接箭头连接符 44"/>
          <p:cNvCxnSpPr/>
          <p:nvPr/>
        </p:nvCxnSpPr>
        <p:spPr>
          <a:xfrm flipV="1">
            <a:off x="6526775" y="3375821"/>
            <a:ext cx="0" cy="45309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011373" y="4050571"/>
            <a:ext cx="0" cy="41527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091018" y="4630947"/>
            <a:ext cx="1841597" cy="1630045"/>
          </a:xfrm>
          <a:prstGeom prst="rect">
            <a:avLst/>
          </a:prstGeom>
          <a:noFill/>
        </p:spPr>
        <p:txBody>
          <a:bodyPr wrap="square" rtlCol="0">
            <a:spAutoFit/>
          </a:bodyPr>
          <a:lstStyle/>
          <a:p>
            <a:r>
              <a:rPr lang="zh-CN" altLang="en-US" sz="2000" b="1" dirty="0">
                <a:solidFill>
                  <a:schemeClr val="tx1"/>
                </a:solidFill>
                <a:latin typeface="微软雅黑" panose="020B0503020204020204" charset="-122"/>
                <a:ea typeface="微软雅黑" panose="020B0503020204020204" charset="-122"/>
              </a:rPr>
              <a:t>五四之后的新发展</a:t>
            </a:r>
            <a:r>
              <a:rPr lang="zh-CN" altLang="en-US" sz="2000" dirty="0">
                <a:latin typeface="微软雅黑" panose="020B0503020204020204" charset="-122"/>
                <a:ea typeface="微软雅黑" panose="020B0503020204020204" charset="-122"/>
              </a:rPr>
              <a:t>：1920年北大</a:t>
            </a:r>
            <a:r>
              <a:rPr lang="zh-CN" altLang="en-US" sz="2000" dirty="0" smtClean="0">
                <a:latin typeface="微软雅黑" panose="020B0503020204020204" charset="-122"/>
                <a:ea typeface="微软雅黑" panose="020B0503020204020204" charset="-122"/>
              </a:rPr>
              <a:t>的</a:t>
            </a:r>
            <a:r>
              <a:rPr lang="zh-CN" altLang="en-US" sz="2000" b="1" dirty="0" smtClean="0">
                <a:solidFill>
                  <a:srgbClr val="FF0000"/>
                </a:solidFill>
                <a:latin typeface="微软雅黑" panose="020B0503020204020204" charset="-122"/>
                <a:ea typeface="微软雅黑" panose="020B0503020204020204" charset="-122"/>
              </a:rPr>
              <a:t>（歌谣研究会）</a:t>
            </a:r>
            <a:r>
              <a:rPr lang="zh-CN" altLang="en-US" sz="2000" dirty="0" smtClean="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发行《歌谣周刊》</a:t>
            </a:r>
            <a:endParaRPr lang="zh-CN" altLang="en-US" sz="2000" b="1" dirty="0">
              <a:latin typeface="微软雅黑" panose="020B0503020204020204" charset="-122"/>
              <a:ea typeface="微软雅黑" panose="020B0503020204020204" charset="-122"/>
            </a:endParaRPr>
          </a:p>
        </p:txBody>
      </p:sp>
      <p:cxnSp>
        <p:nvCxnSpPr>
          <p:cNvPr id="57" name="直接箭头连接符 56"/>
          <p:cNvCxnSpPr/>
          <p:nvPr/>
        </p:nvCxnSpPr>
        <p:spPr>
          <a:xfrm flipV="1">
            <a:off x="8190777" y="3375812"/>
            <a:ext cx="0" cy="41761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49665" y="1620975"/>
            <a:ext cx="1619250" cy="1631216"/>
          </a:xfrm>
          <a:prstGeom prst="rect">
            <a:avLst/>
          </a:prstGeom>
          <a:noFill/>
        </p:spPr>
        <p:txBody>
          <a:bodyPr wrap="square" rtlCol="0">
            <a:spAutoFit/>
          </a:bodyPr>
          <a:lstStyle/>
          <a:p>
            <a:r>
              <a:rPr lang="en-US" altLang="zh-CN" sz="2000" dirty="0">
                <a:latin typeface="微软雅黑" panose="020B0503020204020204" charset="-122"/>
                <a:ea typeface="微软雅黑" panose="020B0503020204020204" charset="-122"/>
              </a:rPr>
              <a:t>1942</a:t>
            </a:r>
            <a:r>
              <a:rPr lang="zh-CN" altLang="en-US" sz="2000" dirty="0">
                <a:latin typeface="微软雅黑" panose="020B0503020204020204" charset="-122"/>
                <a:ea typeface="微软雅黑" panose="020B0503020204020204" charset="-122"/>
              </a:rPr>
              <a:t>年延安：《在延安文艺座谈会上的讲话</a:t>
            </a:r>
            <a:r>
              <a:rPr lang="zh-CN" altLang="en-US" sz="2000" dirty="0" smtClean="0">
                <a:latin typeface="微软雅黑" panose="020B0503020204020204" charset="-122"/>
                <a:ea typeface="微软雅黑" panose="020B0503020204020204" charset="-122"/>
              </a:rPr>
              <a:t>》要</a:t>
            </a:r>
            <a:r>
              <a:rPr lang="zh-CN" altLang="en-US" sz="2000" b="1" dirty="0" smtClean="0">
                <a:solidFill>
                  <a:srgbClr val="FF0000"/>
                </a:solidFill>
                <a:latin typeface="微软雅黑" panose="020B0503020204020204" charset="-122"/>
                <a:ea typeface="微软雅黑" panose="020B0503020204020204" charset="-122"/>
              </a:rPr>
              <a:t>（搜集民歌）</a:t>
            </a:r>
            <a:endParaRPr lang="zh-CN" altLang="en-US" sz="2000" b="1" dirty="0">
              <a:solidFill>
                <a:srgbClr val="FF0000"/>
              </a:solidFill>
              <a:latin typeface="微软雅黑" panose="020B0503020204020204" charset="-122"/>
              <a:ea typeface="微软雅黑" panose="020B0503020204020204" charset="-122"/>
            </a:endParaRPr>
          </a:p>
        </p:txBody>
      </p:sp>
      <p:sp>
        <p:nvSpPr>
          <p:cNvPr id="60" name="TextBox 59"/>
          <p:cNvSpPr txBox="1"/>
          <p:nvPr/>
        </p:nvSpPr>
        <p:spPr>
          <a:xfrm>
            <a:off x="8190755" y="4629918"/>
            <a:ext cx="1098613" cy="1630045"/>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1950</a:t>
            </a:r>
            <a:r>
              <a:rPr lang="zh-CN" altLang="en-US" sz="2000" b="1" dirty="0">
                <a:latin typeface="微软雅黑" panose="020B0503020204020204" charset="-122"/>
                <a:ea typeface="微软雅黑" panose="020B0503020204020204" charset="-122"/>
              </a:rPr>
              <a:t>年：</a:t>
            </a:r>
            <a:r>
              <a:rPr lang="zh-CN" altLang="en-US" sz="2000" dirty="0">
                <a:latin typeface="微软雅黑" panose="020B0503020204020204" charset="-122"/>
                <a:ea typeface="微软雅黑" panose="020B0503020204020204" charset="-122"/>
              </a:rPr>
              <a:t>中国民间文艺研究会成立</a:t>
            </a:r>
          </a:p>
        </p:txBody>
      </p:sp>
      <p:cxnSp>
        <p:nvCxnSpPr>
          <p:cNvPr id="61" name="直接箭头连接符 60"/>
          <p:cNvCxnSpPr/>
          <p:nvPr/>
        </p:nvCxnSpPr>
        <p:spPr>
          <a:xfrm>
            <a:off x="8643010" y="4050571"/>
            <a:ext cx="0" cy="492253"/>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9516635" y="3446584"/>
            <a:ext cx="0" cy="27510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068915" y="2920111"/>
            <a:ext cx="1398138" cy="39878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rPr>
              <a:t>十年浩劫</a:t>
            </a:r>
          </a:p>
        </p:txBody>
      </p:sp>
      <p:sp>
        <p:nvSpPr>
          <p:cNvPr id="91" name="TextBox 90"/>
          <p:cNvSpPr txBox="1"/>
          <p:nvPr/>
        </p:nvSpPr>
        <p:spPr>
          <a:xfrm>
            <a:off x="9630300" y="4737241"/>
            <a:ext cx="1098613" cy="1630045"/>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1979</a:t>
            </a:r>
            <a:r>
              <a:rPr lang="zh-CN" altLang="en-US" sz="2000" b="1" dirty="0">
                <a:latin typeface="微软雅黑" panose="020B0503020204020204" charset="-122"/>
                <a:ea typeface="微软雅黑" panose="020B0503020204020204" charset="-122"/>
              </a:rPr>
              <a:t>年：</a:t>
            </a:r>
            <a:r>
              <a:rPr lang="zh-CN" altLang="en-US" sz="2000" dirty="0">
                <a:latin typeface="微软雅黑" panose="020B0503020204020204" charset="-122"/>
                <a:ea typeface="微软雅黑" panose="020B0503020204020204" charset="-122"/>
              </a:rPr>
              <a:t>中国民间文艺研究会成立</a:t>
            </a:r>
          </a:p>
        </p:txBody>
      </p:sp>
      <p:cxnSp>
        <p:nvCxnSpPr>
          <p:cNvPr id="92" name="直接箭头连接符 91"/>
          <p:cNvCxnSpPr/>
          <p:nvPr/>
        </p:nvCxnSpPr>
        <p:spPr>
          <a:xfrm>
            <a:off x="10179439" y="3999974"/>
            <a:ext cx="0" cy="492253"/>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 name="五边形 5"/>
          <p:cNvSpPr/>
          <p:nvPr/>
        </p:nvSpPr>
        <p:spPr>
          <a:xfrm flipH="1">
            <a:off x="5305959" y="94155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cxnSp>
        <p:nvCxnSpPr>
          <p:cNvPr id="2" name="直接箭头连接符 1"/>
          <p:cNvCxnSpPr/>
          <p:nvPr/>
        </p:nvCxnSpPr>
        <p:spPr>
          <a:xfrm flipV="1">
            <a:off x="11182897" y="3375177"/>
            <a:ext cx="0" cy="41761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 name="TextBox 96"/>
          <p:cNvSpPr txBox="1"/>
          <p:nvPr/>
        </p:nvSpPr>
        <p:spPr>
          <a:xfrm>
            <a:off x="10728913" y="1617923"/>
            <a:ext cx="1083945" cy="1631216"/>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rPr>
              <a:t>21</a:t>
            </a:r>
            <a:r>
              <a:rPr lang="zh-CN" altLang="en-US" sz="2000" b="1" dirty="0">
                <a:latin typeface="微软雅黑" panose="020B0503020204020204" charset="-122"/>
                <a:ea typeface="微软雅黑" panose="020B0503020204020204" charset="-122"/>
              </a:rPr>
              <a:t>世纪</a:t>
            </a:r>
            <a:r>
              <a:rPr lang="zh-CN" altLang="en-US" sz="2000" b="1"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民间</a:t>
            </a:r>
            <a:r>
              <a:rPr lang="zh-CN" altLang="en-US" sz="2000" dirty="0">
                <a:latin typeface="微软雅黑" panose="020B0503020204020204" charset="-122"/>
                <a:ea typeface="微软雅黑" panose="020B0503020204020204" charset="-122"/>
              </a:rPr>
              <a:t>文学事业</a:t>
            </a:r>
            <a:r>
              <a:rPr lang="zh-CN" altLang="en-US" sz="2000" dirty="0" smtClean="0">
                <a:latin typeface="微软雅黑" panose="020B0503020204020204" charset="-122"/>
                <a:ea typeface="微软雅黑" panose="020B0503020204020204" charset="-122"/>
              </a:rPr>
              <a:t>进入新</a:t>
            </a:r>
            <a:r>
              <a:rPr lang="zh-CN" altLang="en-US" sz="2000" dirty="0">
                <a:latin typeface="微软雅黑" panose="020B0503020204020204" charset="-122"/>
                <a:ea typeface="微软雅黑" panose="020B0503020204020204" charset="-122"/>
              </a:rPr>
              <a:t>时期</a:t>
            </a:r>
            <a:endParaRPr lang="en-US" altLang="zh-CN" sz="2000" dirty="0">
              <a:latin typeface="微软雅黑" panose="020B0503020204020204" charset="-122"/>
              <a:ea typeface="微软雅黑" panose="020B0503020204020204" charset="-122"/>
            </a:endParaRPr>
          </a:p>
        </p:txBody>
      </p:sp>
      <p:pic>
        <p:nvPicPr>
          <p:cNvPr id="31" name="图片 30"/>
          <p:cNvPicPr>
            <a:picLocks noChangeAspect="1"/>
          </p:cNvPicPr>
          <p:nvPr/>
        </p:nvPicPr>
        <p:blipFill>
          <a:blip r:embed="rId4"/>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1861250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785365" y="1305072"/>
          <a:ext cx="10385706" cy="4447540"/>
        </p:xfrm>
        <a:graphic>
          <a:graphicData uri="http://schemas.openxmlformats.org/drawingml/2006/table">
            <a:tbl>
              <a:tblPr firstRow="1" bandRow="1"/>
              <a:tblGrid>
                <a:gridCol w="2217890">
                  <a:extLst>
                    <a:ext uri="{9D8B030D-6E8A-4147-A177-3AD203B41FA5}">
                      <a16:colId xmlns:a16="http://schemas.microsoft.com/office/drawing/2014/main" xmlns="" val="20000"/>
                    </a:ext>
                  </a:extLst>
                </a:gridCol>
                <a:gridCol w="2458995">
                  <a:extLst>
                    <a:ext uri="{9D8B030D-6E8A-4147-A177-3AD203B41FA5}">
                      <a16:colId xmlns:a16="http://schemas.microsoft.com/office/drawing/2014/main" xmlns="" val="20001"/>
                    </a:ext>
                  </a:extLst>
                </a:gridCol>
                <a:gridCol w="2765755">
                  <a:extLst>
                    <a:ext uri="{9D8B030D-6E8A-4147-A177-3AD203B41FA5}">
                      <a16:colId xmlns:a16="http://schemas.microsoft.com/office/drawing/2014/main" xmlns="" val="20002"/>
                    </a:ext>
                  </a:extLst>
                </a:gridCol>
                <a:gridCol w="2943066">
                  <a:extLst>
                    <a:ext uri="{9D8B030D-6E8A-4147-A177-3AD203B41FA5}">
                      <a16:colId xmlns:a16="http://schemas.microsoft.com/office/drawing/2014/main" xmlns="" val="20003"/>
                    </a:ext>
                  </a:extLst>
                </a:gridCol>
              </a:tblGrid>
              <a:tr h="504497">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2000" b="0" dirty="0">
                          <a:latin typeface="微软雅黑" panose="020B0503020204020204" charset="-122"/>
                          <a:ea typeface="微软雅黑" panose="020B0503020204020204" charset="-122"/>
                        </a:rPr>
                        <a:t>题型</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2000" b="0" dirty="0">
                          <a:latin typeface="微软雅黑" panose="020B0503020204020204" charset="-122"/>
                          <a:ea typeface="微软雅黑" panose="020B0503020204020204" charset="-122"/>
                        </a:rPr>
                        <a:t>题数</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2000" b="0" dirty="0">
                          <a:latin typeface="微软雅黑" panose="020B0503020204020204" charset="-122"/>
                          <a:ea typeface="微软雅黑" panose="020B0503020204020204" charset="-122"/>
                        </a:rPr>
                        <a:t>题分</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tc>
                  <a:txBody>
                    <a:bodyPr/>
                    <a:lstStyle>
                      <a:lvl1pPr marL="0">
                        <a:defRPr b="1">
                          <a:solidFill>
                            <a:schemeClr val="lt1"/>
                          </a:solidFill>
                          <a:latin typeface="Calibri" panose="020F0502020204030204"/>
                        </a:defRPr>
                      </a:lvl1pPr>
                      <a:lvl2pPr marL="609600">
                        <a:defRPr b="1">
                          <a:solidFill>
                            <a:schemeClr val="lt1"/>
                          </a:solidFill>
                          <a:latin typeface="Calibri" panose="020F0502020204030204"/>
                        </a:defRPr>
                      </a:lvl2pPr>
                      <a:lvl3pPr marL="1219200">
                        <a:defRPr b="1">
                          <a:solidFill>
                            <a:schemeClr val="lt1"/>
                          </a:solidFill>
                          <a:latin typeface="Calibri" panose="020F0502020204030204"/>
                        </a:defRPr>
                      </a:lvl3pPr>
                      <a:lvl4pPr marL="1828800">
                        <a:defRPr b="1">
                          <a:solidFill>
                            <a:schemeClr val="lt1"/>
                          </a:solidFill>
                          <a:latin typeface="Calibri" panose="020F0502020204030204"/>
                        </a:defRPr>
                      </a:lvl4pPr>
                      <a:lvl5pPr marL="2438400">
                        <a:defRPr b="1">
                          <a:solidFill>
                            <a:schemeClr val="lt1"/>
                          </a:solidFill>
                          <a:latin typeface="Calibri" panose="020F0502020204030204"/>
                        </a:defRPr>
                      </a:lvl5pPr>
                      <a:lvl6pPr marL="3048000">
                        <a:defRPr b="1">
                          <a:solidFill>
                            <a:schemeClr val="lt1"/>
                          </a:solidFill>
                          <a:latin typeface="Calibri" panose="020F0502020204030204"/>
                        </a:defRPr>
                      </a:lvl6pPr>
                      <a:lvl7pPr marL="3657600">
                        <a:defRPr b="1">
                          <a:solidFill>
                            <a:schemeClr val="lt1"/>
                          </a:solidFill>
                          <a:latin typeface="Calibri" panose="020F0502020204030204"/>
                        </a:defRPr>
                      </a:lvl7pPr>
                      <a:lvl8pPr marL="4267200">
                        <a:defRPr b="1">
                          <a:solidFill>
                            <a:schemeClr val="lt1"/>
                          </a:solidFill>
                          <a:latin typeface="Calibri" panose="020F0502020204030204"/>
                        </a:defRPr>
                      </a:lvl8pPr>
                      <a:lvl9pPr marL="4876800">
                        <a:defRPr b="1">
                          <a:solidFill>
                            <a:schemeClr val="lt1"/>
                          </a:solidFill>
                          <a:latin typeface="Calibri" panose="020F0502020204030204"/>
                        </a:defRPr>
                      </a:lvl9pPr>
                    </a:lstStyle>
                    <a:p>
                      <a:pPr algn="ctr">
                        <a:lnSpc>
                          <a:spcPct val="200000"/>
                        </a:lnSpc>
                      </a:pPr>
                      <a:r>
                        <a:rPr lang="zh-CN" altLang="en-US" sz="2000" b="0" dirty="0">
                          <a:latin typeface="微软雅黑" panose="020B0503020204020204" charset="-122"/>
                          <a:ea typeface="微软雅黑" panose="020B0503020204020204" charset="-122"/>
                        </a:rPr>
                        <a:t>方法</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0"/>
                  </a:ext>
                </a:extLst>
              </a:tr>
              <a:tr h="70104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2000" b="0" dirty="0">
                          <a:solidFill>
                            <a:schemeClr val="tx1"/>
                          </a:solidFill>
                          <a:latin typeface="微软雅黑" panose="020B0503020204020204" charset="-122"/>
                          <a:ea typeface="微软雅黑" panose="020B0503020204020204" charset="-122"/>
                        </a:rPr>
                        <a:t>单选</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2000" b="0" dirty="0">
                          <a:solidFill>
                            <a:srgbClr val="FF0000"/>
                          </a:solidFill>
                          <a:latin typeface="微软雅黑" panose="020B0503020204020204" charset="-122"/>
                          <a:ea typeface="微软雅黑" panose="020B0503020204020204" charset="-122"/>
                        </a:rPr>
                        <a:t>掌握技巧，相信直觉</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701040">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2000" b="0" dirty="0">
                          <a:solidFill>
                            <a:schemeClr val="tx1"/>
                          </a:solidFill>
                          <a:latin typeface="微软雅黑" panose="020B0503020204020204" charset="-122"/>
                          <a:ea typeface="微软雅黑" panose="020B0503020204020204" charset="-122"/>
                        </a:rPr>
                        <a:t>多选</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2000" b="0" dirty="0">
                          <a:solidFill>
                            <a:srgbClr val="FF0000"/>
                          </a:solidFill>
                          <a:latin typeface="微软雅黑" panose="020B0503020204020204" charset="-122"/>
                          <a:ea typeface="微软雅黑" panose="020B0503020204020204" charset="-122"/>
                        </a:rPr>
                        <a:t>多选漏选，都是考点</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0002"/>
                  </a:ext>
                </a:extLst>
              </a:tr>
              <a:tr h="584849">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2000" b="0" dirty="0">
                          <a:solidFill>
                            <a:schemeClr val="tx1"/>
                          </a:solidFill>
                          <a:latin typeface="微软雅黑" panose="020B0503020204020204" charset="-122"/>
                          <a:ea typeface="微软雅黑" panose="020B0503020204020204" charset="-122"/>
                        </a:rPr>
                        <a:t>判断改错</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2000" b="0" dirty="0">
                          <a:solidFill>
                            <a:srgbClr val="FF0000"/>
                          </a:solidFill>
                          <a:latin typeface="微软雅黑" panose="020B0503020204020204" charset="-122"/>
                          <a:ea typeface="微软雅黑" panose="020B0503020204020204" charset="-122"/>
                        </a:rPr>
                        <a:t>既要判断，也要修改</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3"/>
                  </a:ext>
                </a:extLst>
              </a:tr>
              <a:tr h="559081">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2000" b="0" dirty="0">
                          <a:solidFill>
                            <a:schemeClr val="tx1"/>
                          </a:solidFill>
                          <a:latin typeface="微软雅黑" panose="020B0503020204020204" charset="-122"/>
                          <a:ea typeface="微软雅黑" panose="020B0503020204020204" charset="-122"/>
                        </a:rPr>
                        <a:t>名词解释</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20</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defRPr>
                          <a:solidFill>
                            <a:schemeClr val="dk1"/>
                          </a:solidFill>
                          <a:latin typeface="Calibri" panose="020F0502020204030204"/>
                        </a:defRPr>
                      </a:lvl1pPr>
                      <a:lvl2pPr marL="609600">
                        <a:defRPr>
                          <a:solidFill>
                            <a:schemeClr val="dk1"/>
                          </a:solidFill>
                          <a:latin typeface="Calibri" panose="020F0502020204030204"/>
                        </a:defRPr>
                      </a:lvl2pPr>
                      <a:lvl3pPr marL="1219200">
                        <a:defRPr>
                          <a:solidFill>
                            <a:schemeClr val="dk1"/>
                          </a:solidFill>
                          <a:latin typeface="Calibri" panose="020F0502020204030204"/>
                        </a:defRPr>
                      </a:lvl3pPr>
                      <a:lvl4pPr marL="1828800">
                        <a:defRPr>
                          <a:solidFill>
                            <a:schemeClr val="dk1"/>
                          </a:solidFill>
                          <a:latin typeface="Calibri" panose="020F0502020204030204"/>
                        </a:defRPr>
                      </a:lvl4pPr>
                      <a:lvl5pPr marL="2438400">
                        <a:defRPr>
                          <a:solidFill>
                            <a:schemeClr val="dk1"/>
                          </a:solidFill>
                          <a:latin typeface="Calibri" panose="020F0502020204030204"/>
                        </a:defRPr>
                      </a:lvl5pPr>
                      <a:lvl6pPr marL="3048000">
                        <a:defRPr>
                          <a:solidFill>
                            <a:schemeClr val="dk1"/>
                          </a:solidFill>
                          <a:latin typeface="Calibri" panose="020F0502020204030204"/>
                        </a:defRPr>
                      </a:lvl6pPr>
                      <a:lvl7pPr marL="3657600">
                        <a:defRPr>
                          <a:solidFill>
                            <a:schemeClr val="dk1"/>
                          </a:solidFill>
                          <a:latin typeface="Calibri" panose="020F0502020204030204"/>
                        </a:defRPr>
                      </a:lvl7pPr>
                      <a:lvl8pPr marL="4267200">
                        <a:defRPr>
                          <a:solidFill>
                            <a:schemeClr val="dk1"/>
                          </a:solidFill>
                          <a:latin typeface="Calibri" panose="020F0502020204030204"/>
                        </a:defRPr>
                      </a:lvl8pPr>
                      <a:lvl9pPr marL="4876800">
                        <a:defRPr>
                          <a:solidFill>
                            <a:schemeClr val="dk1"/>
                          </a:solidFill>
                          <a:latin typeface="Calibri" panose="020F0502020204030204"/>
                        </a:defRPr>
                      </a:lvl9pPr>
                    </a:lstStyle>
                    <a:p>
                      <a:pPr algn="ctr">
                        <a:lnSpc>
                          <a:spcPct val="200000"/>
                        </a:lnSpc>
                      </a:pPr>
                      <a:r>
                        <a:rPr lang="zh-CN" altLang="en-US" sz="2000" b="0" dirty="0">
                          <a:solidFill>
                            <a:srgbClr val="FF0000"/>
                          </a:solidFill>
                          <a:latin typeface="微软雅黑" panose="020B0503020204020204" charset="-122"/>
                          <a:ea typeface="微软雅黑" panose="020B0503020204020204" charset="-122"/>
                        </a:rPr>
                        <a:t>言简意赅，答对关键</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0004"/>
                  </a:ext>
                </a:extLst>
              </a:tr>
              <a:tr h="549078">
                <a:tc>
                  <a:txBody>
                    <a:bodyPr/>
                    <a:lstStyle/>
                    <a:p>
                      <a:pPr algn="ctr">
                        <a:lnSpc>
                          <a:spcPct val="200000"/>
                        </a:lnSpc>
                      </a:pPr>
                      <a:r>
                        <a:rPr lang="zh-CN" altLang="en-US" sz="2000" b="0" dirty="0">
                          <a:solidFill>
                            <a:schemeClr val="tx1"/>
                          </a:solidFill>
                          <a:latin typeface="微软雅黑" panose="020B0503020204020204" charset="-122"/>
                          <a:ea typeface="微软雅黑" panose="020B0503020204020204" charset="-122"/>
                        </a:rPr>
                        <a:t>简答</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4</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20</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marL="0" marR="0" indent="0" algn="ctr" defTabSz="914400" eaLnBrk="1" fontAlgn="auto" latinLnBrk="0" hangingPunct="1">
                        <a:lnSpc>
                          <a:spcPct val="200000"/>
                        </a:lnSpc>
                        <a:spcBef>
                          <a:spcPts val="0"/>
                        </a:spcBef>
                        <a:spcAft>
                          <a:spcPts val="0"/>
                        </a:spcAft>
                        <a:buClrTx/>
                        <a:buSzTx/>
                        <a:buFontTx/>
                        <a:buNone/>
                        <a:defRPr/>
                      </a:pPr>
                      <a:r>
                        <a:rPr lang="zh-CN" altLang="en-US" sz="2000" b="0" dirty="0">
                          <a:solidFill>
                            <a:srgbClr val="FF0000"/>
                          </a:solidFill>
                          <a:latin typeface="微软雅黑" panose="020B0503020204020204" charset="-122"/>
                          <a:ea typeface="微软雅黑" panose="020B0503020204020204" charset="-122"/>
                        </a:rPr>
                        <a:t>精确提炼，直指要害</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0005"/>
                  </a:ext>
                </a:extLst>
              </a:tr>
              <a:tr h="523310">
                <a:tc>
                  <a:txBody>
                    <a:bodyPr/>
                    <a:lstStyle/>
                    <a:p>
                      <a:pPr algn="ctr">
                        <a:lnSpc>
                          <a:spcPct val="200000"/>
                        </a:lnSpc>
                      </a:pPr>
                      <a:r>
                        <a:rPr lang="zh-CN" altLang="en-US" sz="2000" b="0" dirty="0">
                          <a:solidFill>
                            <a:schemeClr val="tx1"/>
                          </a:solidFill>
                          <a:latin typeface="微软雅黑" panose="020B0503020204020204" charset="-122"/>
                          <a:ea typeface="微软雅黑" panose="020B0503020204020204" charset="-122"/>
                        </a:rPr>
                        <a:t>论述</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3</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algn="ctr">
                        <a:lnSpc>
                          <a:spcPct val="200000"/>
                        </a:lnSpc>
                      </a:pPr>
                      <a:r>
                        <a:rPr lang="en-US" altLang="zh-CN" sz="2000" b="0" dirty="0">
                          <a:solidFill>
                            <a:schemeClr val="tx1"/>
                          </a:solidFill>
                          <a:latin typeface="微软雅黑" panose="020B0503020204020204" charset="-122"/>
                          <a:ea typeface="微软雅黑" panose="020B0503020204020204" charset="-122"/>
                        </a:rPr>
                        <a:t>30</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marL="0" marR="0" indent="0" algn="ctr" defTabSz="914400" eaLnBrk="1" fontAlgn="auto" latinLnBrk="0" hangingPunct="1">
                        <a:lnSpc>
                          <a:spcPct val="200000"/>
                        </a:lnSpc>
                        <a:spcBef>
                          <a:spcPts val="0"/>
                        </a:spcBef>
                        <a:spcAft>
                          <a:spcPts val="0"/>
                        </a:spcAft>
                        <a:buClrTx/>
                        <a:buSzTx/>
                        <a:buFontTx/>
                        <a:buNone/>
                        <a:defRPr/>
                      </a:pPr>
                      <a:r>
                        <a:rPr lang="zh-CN" altLang="en-US" sz="2000" b="0" dirty="0">
                          <a:solidFill>
                            <a:srgbClr val="FF0000"/>
                          </a:solidFill>
                          <a:latin typeface="微软雅黑" panose="020B0503020204020204" charset="-122"/>
                          <a:ea typeface="微软雅黑" panose="020B0503020204020204" charset="-122"/>
                        </a:rPr>
                        <a:t>分点作答，层次全面</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0006"/>
                  </a:ext>
                </a:extLst>
              </a:tr>
            </a:tbl>
          </a:graphicData>
        </a:graphic>
      </p:graphicFrame>
      <p:sp>
        <p:nvSpPr>
          <p:cNvPr id="2" name="文本框 1"/>
          <p:cNvSpPr txBox="1"/>
          <p:nvPr/>
        </p:nvSpPr>
        <p:spPr>
          <a:xfrm>
            <a:off x="282905" y="381519"/>
            <a:ext cx="4130040" cy="521970"/>
          </a:xfrm>
          <a:prstGeom prst="rect">
            <a:avLst/>
          </a:prstGeom>
          <a:noFill/>
        </p:spPr>
        <p:txBody>
          <a:bodyPr wrap="square" rtlCol="0">
            <a:spAutoFit/>
          </a:bodyPr>
          <a:lstStyle/>
          <a:p>
            <a:pPr algn="l">
              <a:lnSpc>
                <a:spcPct val="100000"/>
              </a:lnSpc>
            </a:pPr>
            <a:r>
              <a:rPr lang="en-US" altLang="zh-CN" sz="2800" b="1" dirty="0">
                <a:latin typeface="微软雅黑" panose="020B0503020204020204" charset="-122"/>
                <a:ea typeface="微软雅黑" panose="020B0503020204020204" charset="-122"/>
              </a:rPr>
              <a:t>2. 题型介绍</a:t>
            </a:r>
          </a:p>
        </p:txBody>
      </p:sp>
    </p:spTree>
    <p:custDataLst>
      <p:tags r:id="rId1"/>
    </p:custDataLst>
    <p:extLst>
      <p:ext uri="{BB962C8B-B14F-4D97-AF65-F5344CB8AC3E}">
        <p14:creationId xmlns:p14="http://schemas.microsoft.com/office/powerpoint/2010/main" val="16500004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8000" y="1137285"/>
            <a:ext cx="6339840" cy="737235"/>
          </a:xfrm>
          <a:prstGeom prst="rect">
            <a:avLst/>
          </a:prstGeom>
          <a:noFill/>
        </p:spPr>
        <p:txBody>
          <a:bodyPr wrap="square" rtlCol="0">
            <a:spAutoFit/>
          </a:bodyPr>
          <a:lstStyle/>
          <a:p>
            <a:pPr algn="l">
              <a:lnSpc>
                <a:spcPct val="150000"/>
              </a:lnSpc>
            </a:pPr>
            <a:r>
              <a:rPr lang="en-US" altLang="zh-CN" sz="2800" b="1" dirty="0">
                <a:latin typeface="微软雅黑" panose="020B0503020204020204" charset="-122"/>
                <a:ea typeface="微软雅黑" panose="020B0503020204020204" charset="-122"/>
                <a:cs typeface="Calibri" panose="020F0502020204030204" charset="0"/>
              </a:rPr>
              <a:t>1. 对于</a:t>
            </a:r>
            <a:r>
              <a:rPr lang="zh-CN" altLang="en-US" sz="2800" b="1" dirty="0">
                <a:latin typeface="微软雅黑" panose="020B0503020204020204" charset="-122"/>
                <a:ea typeface="微软雅黑" panose="020B0503020204020204" charset="-122"/>
                <a:cs typeface="Calibri" panose="020F0502020204030204" charset="0"/>
              </a:rPr>
              <a:t>民间文学</a:t>
            </a:r>
            <a:r>
              <a:rPr lang="en-US" altLang="zh-CN" sz="2800" b="1" dirty="0">
                <a:latin typeface="微软雅黑" panose="020B0503020204020204" charset="-122"/>
                <a:ea typeface="微软雅黑" panose="020B0503020204020204" charset="-122"/>
                <a:cs typeface="Calibri" panose="020F0502020204030204" charset="0"/>
              </a:rPr>
              <a:t>的保护</a:t>
            </a:r>
            <a:r>
              <a:rPr lang="zh-CN" altLang="en-US" sz="2800" dirty="0">
                <a:latin typeface="微软雅黑" panose="020B0503020204020204" charset="-122"/>
                <a:ea typeface="微软雅黑" panose="020B0503020204020204" charset="-122"/>
                <a:cs typeface="Calibri" panose="020F0502020204030204" charset="0"/>
              </a:rPr>
              <a:t>（主要指新时期</a:t>
            </a:r>
            <a:r>
              <a:rPr lang="en-US" altLang="zh-CN" sz="2800" dirty="0">
                <a:latin typeface="微软雅黑" panose="020B0503020204020204" charset="-122"/>
                <a:ea typeface="微软雅黑" panose="020B0503020204020204" charset="-122"/>
                <a:cs typeface="Calibri" panose="020F0502020204030204" charset="0"/>
              </a:rPr>
              <a:t>)</a:t>
            </a:r>
          </a:p>
        </p:txBody>
      </p:sp>
      <p:sp>
        <p:nvSpPr>
          <p:cNvPr id="3" name="文本框 2"/>
          <p:cNvSpPr txBox="1"/>
          <p:nvPr/>
        </p:nvSpPr>
        <p:spPr>
          <a:xfrm>
            <a:off x="508000" y="2030095"/>
            <a:ext cx="10995660" cy="3969385"/>
          </a:xfrm>
          <a:prstGeom prst="rect">
            <a:avLst/>
          </a:prstGeom>
          <a:noFill/>
        </p:spPr>
        <p:txBody>
          <a:bodyPr wrap="square" rtlCol="0">
            <a:spAutoFit/>
          </a:bodyPr>
          <a:lstStyle/>
          <a:p>
            <a:pPr marL="342900" indent="-342900">
              <a:lnSpc>
                <a:spcPct val="150000"/>
              </a:lnSpc>
              <a:buFont typeface="Wingdings" panose="05000000000000000000" charset="0"/>
              <a:buChar char=""/>
            </a:pPr>
            <a:r>
              <a:rPr lang="zh-CN" altLang="en-US" sz="2400" dirty="0">
                <a:latin typeface="微软雅黑" panose="020B0503020204020204" charset="-122"/>
                <a:ea typeface="微软雅黑" panose="020B0503020204020204" charset="-122"/>
              </a:rPr>
              <a:t>根据联合国教科文组织《保护非物质文化遗产公约》，</a:t>
            </a:r>
            <a:r>
              <a:rPr lang="zh-CN" altLang="en-US" sz="2400" b="1" dirty="0">
                <a:solidFill>
                  <a:srgbClr val="FF0000"/>
                </a:solidFill>
                <a:latin typeface="微软雅黑" panose="020B0503020204020204" charset="-122"/>
                <a:ea typeface="微软雅黑" panose="020B0503020204020204" charset="-122"/>
              </a:rPr>
              <a:t>非物质文化遗产</a:t>
            </a:r>
            <a:r>
              <a:rPr lang="zh-CN" altLang="en-US" sz="2400" dirty="0">
                <a:latin typeface="微软雅黑" panose="020B0503020204020204" charset="-122"/>
                <a:ea typeface="微软雅黑" panose="020B0503020204020204" charset="-122"/>
              </a:rPr>
              <a:t>包括哪些方面</a:t>
            </a:r>
          </a:p>
          <a:p>
            <a:pPr>
              <a:lnSpc>
                <a:spcPct val="150000"/>
              </a:lnSpc>
            </a:pPr>
            <a:r>
              <a:rPr lang="zh-CN" altLang="en-US" sz="2400" dirty="0">
                <a:latin typeface="微软雅黑" panose="020B0503020204020204" charset="-122"/>
                <a:ea typeface="微软雅黑" panose="020B0503020204020204" charset="-122"/>
              </a:rPr>
              <a:t>（1）口头文学和语言。（1分）</a:t>
            </a:r>
          </a:p>
          <a:p>
            <a:pPr>
              <a:lnSpc>
                <a:spcPct val="150000"/>
              </a:lnSpc>
            </a:pPr>
            <a:r>
              <a:rPr lang="zh-CN" altLang="en-US" sz="2400" dirty="0">
                <a:latin typeface="微软雅黑" panose="020B0503020204020204" charset="-122"/>
                <a:ea typeface="微软雅黑" panose="020B0503020204020204" charset="-122"/>
              </a:rPr>
              <a:t>（2）表演艺术。（1分）</a:t>
            </a:r>
          </a:p>
          <a:p>
            <a:pPr>
              <a:lnSpc>
                <a:spcPct val="150000"/>
              </a:lnSpc>
            </a:pPr>
            <a:r>
              <a:rPr lang="zh-CN" altLang="en-US" sz="2400" dirty="0">
                <a:latin typeface="微软雅黑" panose="020B0503020204020204" charset="-122"/>
                <a:ea typeface="微软雅黑" panose="020B0503020204020204" charset="-122"/>
              </a:rPr>
              <a:t>（3）民俗活动。（1分）</a:t>
            </a:r>
          </a:p>
          <a:p>
            <a:pPr>
              <a:lnSpc>
                <a:spcPct val="150000"/>
              </a:lnSpc>
            </a:pPr>
            <a:r>
              <a:rPr lang="zh-CN" altLang="en-US" sz="2400" dirty="0">
                <a:latin typeface="微软雅黑" panose="020B0503020204020204" charset="-122"/>
                <a:ea typeface="微软雅黑" panose="020B0503020204020204" charset="-122"/>
              </a:rPr>
              <a:t>（4）传统手工艺。（1分） </a:t>
            </a:r>
          </a:p>
          <a:p>
            <a:pPr>
              <a:lnSpc>
                <a:spcPct val="150000"/>
              </a:lnSpc>
            </a:pPr>
            <a:r>
              <a:rPr lang="zh-CN" altLang="en-US" sz="2400" dirty="0">
                <a:latin typeface="微软雅黑" panose="020B0503020204020204" charset="-122"/>
                <a:ea typeface="微软雅黑" panose="020B0503020204020204" charset="-122"/>
              </a:rPr>
              <a:t>（5）包括民间信仰在内的民间知识和文化空间。（1分）</a:t>
            </a:r>
          </a:p>
        </p:txBody>
      </p:sp>
      <p:sp>
        <p:nvSpPr>
          <p:cNvPr id="4" name="矩形 3"/>
          <p:cNvSpPr/>
          <p:nvPr/>
        </p:nvSpPr>
        <p:spPr>
          <a:xfrm>
            <a:off x="226525" y="211284"/>
            <a:ext cx="7633842" cy="662489"/>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rPr>
              <a:t>1.2.3</a:t>
            </a:r>
            <a:r>
              <a:rPr lang="zh-CN" altLang="en-US" sz="2800" b="1" dirty="0">
                <a:solidFill>
                  <a:srgbClr val="0070C0"/>
                </a:solidFill>
                <a:latin typeface="微软雅黑" panose="020B0503020204020204" charset="-122"/>
                <a:ea typeface="微软雅黑" panose="020B0503020204020204" charset="-122"/>
              </a:rPr>
              <a:t> 中国民间文学事业的新发展</a:t>
            </a:r>
            <a:endParaRPr lang="zh-CN" altLang="en-US" sz="2800" b="1" dirty="0">
              <a:solidFill>
                <a:srgbClr val="FF0000"/>
              </a:solidFill>
              <a:latin typeface="微软雅黑" panose="020B0503020204020204" charset="-122"/>
              <a:ea typeface="微软雅黑" panose="020B0503020204020204" charset="-122"/>
            </a:endParaRPr>
          </a:p>
        </p:txBody>
      </p:sp>
      <p:sp>
        <p:nvSpPr>
          <p:cNvPr id="23" name="五边形 22"/>
          <p:cNvSpPr/>
          <p:nvPr/>
        </p:nvSpPr>
        <p:spPr>
          <a:xfrm flipH="1">
            <a:off x="6864237" y="1265759"/>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pic>
        <p:nvPicPr>
          <p:cNvPr id="6" name="图片 5"/>
          <p:cNvPicPr>
            <a:picLocks noChangeAspect="1"/>
          </p:cNvPicPr>
          <p:nvPr/>
        </p:nvPicPr>
        <p:blipFill>
          <a:blip r:embed="rId3"/>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2091189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255" y="2811255"/>
            <a:ext cx="9411970" cy="1383665"/>
          </a:xfrm>
          <a:prstGeom prst="rect">
            <a:avLst/>
          </a:prstGeom>
          <a:noFill/>
        </p:spPr>
        <p:txBody>
          <a:bodyPr wrap="square" rtlCol="0" anchor="t">
            <a:spAutoFit/>
          </a:bodyPr>
          <a:lstStyle/>
          <a:p>
            <a:pPr>
              <a:lnSpc>
                <a:spcPct val="150000"/>
              </a:lnSpc>
            </a:pPr>
            <a:r>
              <a:rPr lang="zh-CN" altLang="en-US" sz="2800" dirty="0">
                <a:latin typeface="微软雅黑" panose="020B0503020204020204" charset="-122"/>
                <a:ea typeface="微软雅黑" panose="020B0503020204020204" charset="-122"/>
              </a:rPr>
              <a:t>国务院决定，从</a:t>
            </a:r>
            <a:r>
              <a:rPr lang="zh-CN" altLang="en-US" sz="2800" b="1" u="sng" dirty="0">
                <a:solidFill>
                  <a:srgbClr val="C00000"/>
                </a:solidFill>
                <a:latin typeface="微软雅黑" panose="020B0503020204020204" charset="-122"/>
                <a:ea typeface="微软雅黑" panose="020B0503020204020204" charset="-122"/>
              </a:rPr>
              <a:t>2006</a:t>
            </a:r>
            <a:r>
              <a:rPr lang="zh-CN" altLang="en-US" sz="2800" dirty="0">
                <a:latin typeface="微软雅黑" panose="020B0503020204020204" charset="-122"/>
                <a:ea typeface="微软雅黑" panose="020B0503020204020204" charset="-122"/>
              </a:rPr>
              <a:t>年起，每年六月的第二个星期六为“</a:t>
            </a:r>
            <a:r>
              <a:rPr lang="zh-CN" altLang="en-US" sz="2800" b="1" u="sng" dirty="0">
                <a:latin typeface="微软雅黑" panose="020B0503020204020204" charset="-122"/>
                <a:ea typeface="微软雅黑" panose="020B0503020204020204" charset="-122"/>
              </a:rPr>
              <a:t>文化遗产日</a:t>
            </a:r>
            <a:r>
              <a:rPr lang="zh-CN" altLang="en-US" sz="2800" dirty="0">
                <a:latin typeface="微软雅黑" panose="020B0503020204020204" charset="-122"/>
                <a:ea typeface="微软雅黑" panose="020B0503020204020204" charset="-122"/>
              </a:rPr>
              <a:t>”。</a:t>
            </a:r>
          </a:p>
        </p:txBody>
      </p:sp>
      <p:sp>
        <p:nvSpPr>
          <p:cNvPr id="3" name="文本框 2"/>
          <p:cNvSpPr txBox="1"/>
          <p:nvPr/>
        </p:nvSpPr>
        <p:spPr>
          <a:xfrm>
            <a:off x="643255" y="1943316"/>
            <a:ext cx="2418080" cy="521970"/>
          </a:xfrm>
          <a:prstGeom prst="rect">
            <a:avLst/>
          </a:prstGeom>
          <a:noFill/>
        </p:spPr>
        <p:txBody>
          <a:bodyPr wrap="none" rtlCol="0" anchor="t">
            <a:spAutoFit/>
          </a:bodyPr>
          <a:lstStyle/>
          <a:p>
            <a:pPr marL="457200" indent="-457200">
              <a:buFont typeface="Wingdings" panose="05000000000000000000" charset="0"/>
              <a:buChar char=""/>
            </a:pPr>
            <a:r>
              <a:rPr lang="zh-CN" altLang="en-US" sz="2800" b="1" dirty="0">
                <a:latin typeface="微软雅黑" panose="020B0503020204020204" charset="-122"/>
                <a:ea typeface="微软雅黑" panose="020B0503020204020204" charset="-122"/>
                <a:sym typeface="+mn-ea"/>
              </a:rPr>
              <a:t>文化遗产日</a:t>
            </a:r>
            <a:endParaRPr lang="zh-CN" altLang="en-US" sz="2800" b="1" dirty="0">
              <a:latin typeface="微软雅黑" panose="020B0503020204020204" charset="-122"/>
              <a:ea typeface="微软雅黑" panose="020B0503020204020204" charset="-122"/>
            </a:endParaRPr>
          </a:p>
        </p:txBody>
      </p:sp>
      <p:sp>
        <p:nvSpPr>
          <p:cNvPr id="6" name="五边形 5"/>
          <p:cNvSpPr/>
          <p:nvPr/>
        </p:nvSpPr>
        <p:spPr>
          <a:xfrm flipH="1">
            <a:off x="3643445" y="1938580"/>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latin typeface="微软雅黑" panose="020B0503020204020204" charset="-122"/>
                <a:ea typeface="微软雅黑" panose="020B0503020204020204" charset="-122"/>
              </a:rPr>
              <a:t>判断</a:t>
            </a:r>
          </a:p>
        </p:txBody>
      </p:sp>
      <p:sp>
        <p:nvSpPr>
          <p:cNvPr id="4" name="文本框 3"/>
          <p:cNvSpPr txBox="1"/>
          <p:nvPr/>
        </p:nvSpPr>
        <p:spPr>
          <a:xfrm>
            <a:off x="321945" y="860113"/>
            <a:ext cx="6339840" cy="737235"/>
          </a:xfrm>
          <a:prstGeom prst="rect">
            <a:avLst/>
          </a:prstGeom>
          <a:noFill/>
        </p:spPr>
        <p:txBody>
          <a:bodyPr wrap="square" rtlCol="0">
            <a:spAutoFit/>
          </a:bodyPr>
          <a:lstStyle/>
          <a:p>
            <a:pPr algn="l">
              <a:lnSpc>
                <a:spcPct val="150000"/>
              </a:lnSpc>
            </a:pPr>
            <a:r>
              <a:rPr lang="en-US" altLang="zh-CN" sz="2800" b="1" dirty="0">
                <a:latin typeface="微软雅黑" panose="020B0503020204020204" charset="-122"/>
                <a:ea typeface="微软雅黑" panose="020B0503020204020204" charset="-122"/>
                <a:cs typeface="Calibri" panose="020F0502020204030204" charset="0"/>
              </a:rPr>
              <a:t>1. 对于</a:t>
            </a:r>
            <a:r>
              <a:rPr lang="zh-CN" altLang="en-US" sz="2800" b="1" dirty="0">
                <a:latin typeface="微软雅黑" panose="020B0503020204020204" charset="-122"/>
                <a:ea typeface="微软雅黑" panose="020B0503020204020204" charset="-122"/>
                <a:cs typeface="Calibri" panose="020F0502020204030204" charset="0"/>
              </a:rPr>
              <a:t>民间文学</a:t>
            </a:r>
            <a:r>
              <a:rPr lang="en-US" altLang="zh-CN" sz="2800" b="1" dirty="0">
                <a:latin typeface="微软雅黑" panose="020B0503020204020204" charset="-122"/>
                <a:ea typeface="微软雅黑" panose="020B0503020204020204" charset="-122"/>
                <a:cs typeface="Calibri" panose="020F0502020204030204" charset="0"/>
              </a:rPr>
              <a:t>的保护</a:t>
            </a:r>
            <a:r>
              <a:rPr lang="zh-CN" altLang="en-US" sz="2800" dirty="0">
                <a:latin typeface="微软雅黑" panose="020B0503020204020204" charset="-122"/>
                <a:ea typeface="微软雅黑" panose="020B0503020204020204" charset="-122"/>
                <a:cs typeface="Calibri" panose="020F0502020204030204" charset="0"/>
              </a:rPr>
              <a:t>（主要指新时期</a:t>
            </a:r>
            <a:r>
              <a:rPr lang="en-US" altLang="zh-CN" sz="2800" dirty="0">
                <a:latin typeface="微软雅黑" panose="020B0503020204020204" charset="-122"/>
                <a:ea typeface="微软雅黑" panose="020B0503020204020204" charset="-122"/>
                <a:cs typeface="Calibri" panose="020F0502020204030204" charset="0"/>
              </a:rPr>
              <a:t>)</a:t>
            </a:r>
          </a:p>
        </p:txBody>
      </p:sp>
      <p:sp>
        <p:nvSpPr>
          <p:cNvPr id="7" name="矩形 6">
            <a:extLst>
              <a:ext uri="{FF2B5EF4-FFF2-40B4-BE49-F238E27FC236}">
                <a16:creationId xmlns:a16="http://schemas.microsoft.com/office/drawing/2014/main" xmlns="" id="{0F1B1A4A-96E8-7047-BE0F-324B1FBCED0F}"/>
              </a:ext>
            </a:extLst>
          </p:cNvPr>
          <p:cNvSpPr/>
          <p:nvPr/>
        </p:nvSpPr>
        <p:spPr>
          <a:xfrm>
            <a:off x="226525" y="211284"/>
            <a:ext cx="7633842" cy="662489"/>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rPr>
              <a:t>1.2.3</a:t>
            </a:r>
            <a:r>
              <a:rPr lang="zh-CN" altLang="en-US" sz="2800" b="1" dirty="0">
                <a:solidFill>
                  <a:srgbClr val="0070C0"/>
                </a:solidFill>
                <a:latin typeface="微软雅黑" panose="020B0503020204020204" charset="-122"/>
                <a:ea typeface="微软雅黑" panose="020B0503020204020204" charset="-122"/>
              </a:rPr>
              <a:t> 中国民间文学事业的新发展</a:t>
            </a:r>
            <a:endParaRPr lang="zh-CN" altLang="en-US" sz="2800" b="1" dirty="0">
              <a:solidFill>
                <a:srgbClr val="FF0000"/>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3"/>
          <a:stretch>
            <a:fillRect/>
          </a:stretch>
        </p:blipFill>
        <p:spPr>
          <a:xfrm>
            <a:off x="8729662" y="-21451"/>
            <a:ext cx="3462337" cy="1550563"/>
          </a:xfrm>
          <a:prstGeom prst="rect">
            <a:avLst/>
          </a:prstGeom>
        </p:spPr>
      </p:pic>
    </p:spTree>
    <p:custDataLst>
      <p:tags r:id="rId1"/>
    </p:custDataLst>
    <p:extLst>
      <p:ext uri="{BB962C8B-B14F-4D97-AF65-F5344CB8AC3E}">
        <p14:creationId xmlns:p14="http://schemas.microsoft.com/office/powerpoint/2010/main" val="903349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0819" y="1825110"/>
            <a:ext cx="8138160" cy="3211195"/>
          </a:xfrm>
          <a:prstGeom prst="rect">
            <a:avLst/>
          </a:prstGeom>
        </p:spPr>
        <p:txBody>
          <a:bodyPr vert="horz" wrap="square" lIns="0" tIns="0" rIns="0" bIns="0" rtlCol="0">
            <a:spAutoFit/>
          </a:bodyPr>
          <a:lstStyle/>
          <a:p>
            <a:pPr marL="17145">
              <a:tabLst>
                <a:tab pos="7133590" algn="l"/>
              </a:tabLst>
            </a:pPr>
            <a:r>
              <a:rPr lang="en-US" sz="2600" b="1" spc="47" dirty="0">
                <a:latin typeface="微软雅黑" panose="020B0503020204020204" charset="-122"/>
                <a:ea typeface="微软雅黑" panose="020B0503020204020204" charset="-122"/>
                <a:cs typeface="微软雅黑" panose="020B0503020204020204" charset="-122"/>
              </a:rPr>
              <a:t>1</a:t>
            </a:r>
            <a:r>
              <a:rPr lang="zh-CN" altLang="en-US" sz="2600" b="1" spc="47" dirty="0">
                <a:latin typeface="微软雅黑" panose="020B0503020204020204" charset="-122"/>
                <a:ea typeface="微软雅黑" panose="020B0503020204020204" charset="-122"/>
                <a:cs typeface="微软雅黑" panose="020B0503020204020204" charset="-122"/>
              </a:rPr>
              <a:t>、</a:t>
            </a:r>
            <a:r>
              <a:rPr sz="2600" b="1" spc="47" dirty="0">
                <a:latin typeface="微软雅黑" panose="020B0503020204020204" charset="-122"/>
                <a:ea typeface="微软雅黑" panose="020B0503020204020204" charset="-122"/>
                <a:cs typeface="微软雅黑" panose="020B0503020204020204" charset="-122"/>
              </a:rPr>
              <a:t>中国第一本古代笑话专集《笑林》出现在（</a:t>
            </a:r>
            <a:r>
              <a:rPr sz="2600" b="1" spc="40" dirty="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err="1">
                <a:latin typeface="微软雅黑" panose="020B0503020204020204" charset="-122"/>
                <a:ea typeface="微软雅黑" panose="020B0503020204020204" charset="-122"/>
                <a:cs typeface="微软雅黑" panose="020B0503020204020204" charset="-122"/>
              </a:rPr>
              <a:t>A</a:t>
            </a:r>
            <a:r>
              <a:rPr lang="en-US" altLang="zh-CN" sz="2600" spc="27" dirty="0" err="1">
                <a:latin typeface="微软雅黑" panose="020B0503020204020204" charset="-122"/>
                <a:ea typeface="微软雅黑" panose="020B0503020204020204" charset="-122"/>
                <a:cs typeface="微软雅黑" panose="020B0503020204020204" charset="-122"/>
              </a:rPr>
              <a:t>.</a:t>
            </a:r>
            <a:r>
              <a:rPr sz="2600" spc="27" dirty="0" err="1">
                <a:latin typeface="微软雅黑" panose="020B0503020204020204" charset="-122"/>
                <a:ea typeface="微软雅黑" panose="020B0503020204020204" charset="-122"/>
                <a:cs typeface="微软雅黑" panose="020B0503020204020204" charset="-122"/>
              </a:rPr>
              <a:t>前秦时代</a:t>
            </a:r>
            <a:r>
              <a:rPr sz="2600" spc="27" dirty="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err="1">
                <a:latin typeface="微软雅黑" panose="020B0503020204020204" charset="-122"/>
                <a:ea typeface="微软雅黑" panose="020B0503020204020204" charset="-122"/>
                <a:cs typeface="微软雅黑" panose="020B0503020204020204" charset="-122"/>
              </a:rPr>
              <a:t>B</a:t>
            </a:r>
            <a:r>
              <a:rPr lang="en-US" altLang="zh-CN" sz="2600" spc="27" dirty="0" err="1">
                <a:latin typeface="微软雅黑" panose="020B0503020204020204" charset="-122"/>
                <a:ea typeface="微软雅黑" panose="020B0503020204020204" charset="-122"/>
                <a:cs typeface="微软雅黑" panose="020B0503020204020204" charset="-122"/>
              </a:rPr>
              <a:t>.</a:t>
            </a:r>
            <a:r>
              <a:rPr sz="2600" spc="27" dirty="0" err="1">
                <a:latin typeface="微软雅黑" panose="020B0503020204020204" charset="-122"/>
                <a:ea typeface="微软雅黑" panose="020B0503020204020204" charset="-122"/>
                <a:cs typeface="微软雅黑" panose="020B0503020204020204" charset="-122"/>
              </a:rPr>
              <a:t>两汉时代</a:t>
            </a:r>
            <a:r>
              <a:rPr sz="2600" spc="27" dirty="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err="1">
                <a:latin typeface="微软雅黑" panose="020B0503020204020204" charset="-122"/>
                <a:ea typeface="微软雅黑" panose="020B0503020204020204" charset="-122"/>
                <a:cs typeface="微软雅黑" panose="020B0503020204020204" charset="-122"/>
              </a:rPr>
              <a:t>C</a:t>
            </a:r>
            <a:r>
              <a:rPr lang="en-US" altLang="zh-CN" sz="2600" spc="27" dirty="0" err="1">
                <a:latin typeface="微软雅黑" panose="020B0503020204020204" charset="-122"/>
                <a:ea typeface="微软雅黑" panose="020B0503020204020204" charset="-122"/>
                <a:cs typeface="微软雅黑" panose="020B0503020204020204" charset="-122"/>
              </a:rPr>
              <a:t>.</a:t>
            </a:r>
            <a:r>
              <a:rPr sz="2600" spc="27" dirty="0" err="1">
                <a:latin typeface="微软雅黑" panose="020B0503020204020204" charset="-122"/>
                <a:ea typeface="微软雅黑" panose="020B0503020204020204" charset="-122"/>
                <a:cs typeface="微软雅黑" panose="020B0503020204020204" charset="-122"/>
              </a:rPr>
              <a:t>三国时代</a:t>
            </a:r>
            <a:r>
              <a:rPr sz="2600" spc="27" dirty="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err="1">
                <a:latin typeface="微软雅黑" panose="020B0503020204020204" charset="-122"/>
                <a:ea typeface="微软雅黑" panose="020B0503020204020204" charset="-122"/>
                <a:cs typeface="微软雅黑" panose="020B0503020204020204" charset="-122"/>
              </a:rPr>
              <a:t>D</a:t>
            </a:r>
            <a:r>
              <a:rPr lang="en-US" altLang="zh-CN" sz="2600" spc="27" dirty="0" err="1">
                <a:latin typeface="微软雅黑" panose="020B0503020204020204" charset="-122"/>
                <a:ea typeface="微软雅黑" panose="020B0503020204020204" charset="-122"/>
                <a:cs typeface="微软雅黑" panose="020B0503020204020204" charset="-122"/>
              </a:rPr>
              <a:t>.</a:t>
            </a:r>
            <a:r>
              <a:rPr sz="2600" spc="27" dirty="0" err="1">
                <a:latin typeface="微软雅黑" panose="020B0503020204020204" charset="-122"/>
                <a:ea typeface="微软雅黑" panose="020B0503020204020204" charset="-122"/>
                <a:cs typeface="微软雅黑" panose="020B0503020204020204" charset="-122"/>
              </a:rPr>
              <a:t>唐宋时代</a:t>
            </a:r>
            <a:endParaRPr sz="2600" spc="27"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5" name="图片 4"/>
          <p:cNvPicPr>
            <a:picLocks noChangeAspect="1"/>
          </p:cNvPicPr>
          <p:nvPr/>
        </p:nvPicPr>
        <p:blipFill>
          <a:blip r:embed="rId3"/>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11054971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8138160" cy="3211195"/>
          </a:xfrm>
          <a:prstGeom prst="rect">
            <a:avLst/>
          </a:prstGeom>
        </p:spPr>
        <p:txBody>
          <a:bodyPr vert="horz" wrap="square" lIns="0" tIns="0" rIns="0" bIns="0" rtlCol="0">
            <a:spAutoFit/>
          </a:bodyPr>
          <a:lstStyle/>
          <a:p>
            <a:pPr marL="17145">
              <a:tabLst>
                <a:tab pos="7133590" algn="l"/>
              </a:tabLst>
            </a:pPr>
            <a:r>
              <a:rPr lang="en-US" sz="2600" b="1" spc="47" dirty="0">
                <a:latin typeface="微软雅黑" panose="020B0503020204020204" charset="-122"/>
                <a:ea typeface="微软雅黑" panose="020B0503020204020204" charset="-122"/>
                <a:cs typeface="微软雅黑" panose="020B0503020204020204" charset="-122"/>
              </a:rPr>
              <a:t>1</a:t>
            </a:r>
            <a:r>
              <a:rPr lang="zh-CN" altLang="en-US" sz="2600" b="1" spc="47" dirty="0">
                <a:latin typeface="微软雅黑" panose="020B0503020204020204" charset="-122"/>
                <a:ea typeface="微软雅黑" panose="020B0503020204020204" charset="-122"/>
                <a:cs typeface="微软雅黑" panose="020B0503020204020204" charset="-122"/>
              </a:rPr>
              <a:t>、</a:t>
            </a:r>
            <a:r>
              <a:rPr sz="2600" b="1" spc="47" dirty="0">
                <a:latin typeface="微软雅黑" panose="020B0503020204020204" charset="-122"/>
                <a:ea typeface="微软雅黑" panose="020B0503020204020204" charset="-122"/>
                <a:cs typeface="微软雅黑" panose="020B0503020204020204" charset="-122"/>
              </a:rPr>
              <a:t>中国第一本古代笑话专集《笑林》出现在</a:t>
            </a:r>
            <a:r>
              <a:rPr sz="2600" b="1" spc="47" dirty="0" smtClean="0">
                <a:latin typeface="微软雅黑" panose="020B0503020204020204" charset="-122"/>
                <a:ea typeface="微软雅黑" panose="020B0503020204020204" charset="-122"/>
                <a:cs typeface="微软雅黑" panose="020B0503020204020204" charset="-122"/>
              </a:rPr>
              <a:t>（</a:t>
            </a:r>
            <a:r>
              <a:rPr lang="en-US" altLang="zh-CN" sz="2600" b="1" spc="47" dirty="0" smtClean="0">
                <a:solidFill>
                  <a:srgbClr val="C00000"/>
                </a:solidFill>
                <a:latin typeface="微软雅黑" panose="020B0503020204020204" charset="-122"/>
                <a:ea typeface="微软雅黑" panose="020B0503020204020204" charset="-122"/>
                <a:cs typeface="微软雅黑" panose="020B0503020204020204" charset="-122"/>
              </a:rPr>
              <a:t>c</a:t>
            </a:r>
            <a:r>
              <a:rPr sz="2600" b="1" spc="40" dirty="0" smtClean="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err="1">
                <a:latin typeface="微软雅黑" panose="020B0503020204020204" charset="-122"/>
                <a:ea typeface="微软雅黑" panose="020B0503020204020204" charset="-122"/>
                <a:cs typeface="微软雅黑" panose="020B0503020204020204" charset="-122"/>
              </a:rPr>
              <a:t>A</a:t>
            </a:r>
            <a:r>
              <a:rPr lang="en-US" altLang="zh-CN" sz="2600" spc="27" dirty="0" err="1">
                <a:latin typeface="微软雅黑" panose="020B0503020204020204" charset="-122"/>
                <a:ea typeface="微软雅黑" panose="020B0503020204020204" charset="-122"/>
                <a:cs typeface="微软雅黑" panose="020B0503020204020204" charset="-122"/>
              </a:rPr>
              <a:t>.</a:t>
            </a:r>
            <a:r>
              <a:rPr sz="2600" spc="27" dirty="0" err="1">
                <a:latin typeface="微软雅黑" panose="020B0503020204020204" charset="-122"/>
                <a:ea typeface="微软雅黑" panose="020B0503020204020204" charset="-122"/>
                <a:cs typeface="微软雅黑" panose="020B0503020204020204" charset="-122"/>
              </a:rPr>
              <a:t>前秦时代</a:t>
            </a:r>
            <a:r>
              <a:rPr sz="2600" spc="27" dirty="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err="1">
                <a:latin typeface="微软雅黑" panose="020B0503020204020204" charset="-122"/>
                <a:ea typeface="微软雅黑" panose="020B0503020204020204" charset="-122"/>
                <a:cs typeface="微软雅黑" panose="020B0503020204020204" charset="-122"/>
              </a:rPr>
              <a:t>B</a:t>
            </a:r>
            <a:r>
              <a:rPr lang="en-US" altLang="zh-CN" sz="2600" spc="27" dirty="0" err="1">
                <a:latin typeface="微软雅黑" panose="020B0503020204020204" charset="-122"/>
                <a:ea typeface="微软雅黑" panose="020B0503020204020204" charset="-122"/>
                <a:cs typeface="微软雅黑" panose="020B0503020204020204" charset="-122"/>
              </a:rPr>
              <a:t>.</a:t>
            </a:r>
            <a:r>
              <a:rPr sz="2600" spc="27" dirty="0" err="1">
                <a:latin typeface="微软雅黑" panose="020B0503020204020204" charset="-122"/>
                <a:ea typeface="微软雅黑" panose="020B0503020204020204" charset="-122"/>
                <a:cs typeface="微软雅黑" panose="020B0503020204020204" charset="-122"/>
              </a:rPr>
              <a:t>两汉时代</a:t>
            </a:r>
            <a:r>
              <a:rPr sz="2600" spc="27" dirty="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err="1">
                <a:solidFill>
                  <a:srgbClr val="C00000"/>
                </a:solidFill>
                <a:latin typeface="微软雅黑" panose="020B0503020204020204" charset="-122"/>
                <a:ea typeface="微软雅黑" panose="020B0503020204020204" charset="-122"/>
                <a:cs typeface="微软雅黑" panose="020B0503020204020204" charset="-122"/>
              </a:rPr>
              <a:t>C</a:t>
            </a:r>
            <a:r>
              <a:rPr lang="en-US" altLang="zh-CN" sz="2600" spc="27" dirty="0" err="1">
                <a:solidFill>
                  <a:srgbClr val="C00000"/>
                </a:solidFill>
                <a:latin typeface="微软雅黑" panose="020B0503020204020204" charset="-122"/>
                <a:ea typeface="微软雅黑" panose="020B0503020204020204" charset="-122"/>
                <a:cs typeface="微软雅黑" panose="020B0503020204020204" charset="-122"/>
              </a:rPr>
              <a:t>.</a:t>
            </a:r>
            <a:r>
              <a:rPr sz="2600" spc="27" dirty="0" err="1">
                <a:solidFill>
                  <a:srgbClr val="C00000"/>
                </a:solidFill>
                <a:latin typeface="微软雅黑" panose="020B0503020204020204" charset="-122"/>
                <a:ea typeface="微软雅黑" panose="020B0503020204020204" charset="-122"/>
                <a:cs typeface="微软雅黑" panose="020B0503020204020204" charset="-122"/>
              </a:rPr>
              <a:t>三国时代</a:t>
            </a:r>
            <a:r>
              <a:rPr sz="2600" spc="27" dirty="0">
                <a:solidFill>
                  <a:srgbClr val="C00000"/>
                </a:solidFill>
                <a:latin typeface="微软雅黑" panose="020B0503020204020204" charset="-122"/>
                <a:ea typeface="微软雅黑" panose="020B0503020204020204" charset="-122"/>
                <a:cs typeface="微软雅黑" panose="020B0503020204020204" charset="-122"/>
              </a:rPr>
              <a:t>  </a:t>
            </a:r>
            <a:endParaRPr lang="en-US" sz="2600" spc="27" dirty="0">
              <a:solidFill>
                <a:srgbClr val="C00000"/>
              </a:solidFill>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err="1">
                <a:latin typeface="微软雅黑" panose="020B0503020204020204" charset="-122"/>
                <a:ea typeface="微软雅黑" panose="020B0503020204020204" charset="-122"/>
                <a:cs typeface="微软雅黑" panose="020B0503020204020204" charset="-122"/>
              </a:rPr>
              <a:t>D</a:t>
            </a:r>
            <a:r>
              <a:rPr lang="en-US" altLang="zh-CN" sz="2600" spc="27" dirty="0" err="1">
                <a:latin typeface="微软雅黑" panose="020B0503020204020204" charset="-122"/>
                <a:ea typeface="微软雅黑" panose="020B0503020204020204" charset="-122"/>
                <a:cs typeface="微软雅黑" panose="020B0503020204020204" charset="-122"/>
              </a:rPr>
              <a:t>.</a:t>
            </a:r>
            <a:r>
              <a:rPr sz="2600" spc="27" dirty="0" err="1">
                <a:latin typeface="微软雅黑" panose="020B0503020204020204" charset="-122"/>
                <a:ea typeface="微软雅黑" panose="020B0503020204020204" charset="-122"/>
                <a:cs typeface="微软雅黑" panose="020B0503020204020204" charset="-122"/>
              </a:rPr>
              <a:t>唐宋时代</a:t>
            </a:r>
            <a:endParaRPr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625399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5310" y="1553730"/>
            <a:ext cx="9697085" cy="3201035"/>
          </a:xfrm>
          <a:prstGeom prst="rect">
            <a:avLst/>
          </a:prstGeom>
        </p:spPr>
        <p:txBody>
          <a:bodyPr vert="horz" wrap="square" lIns="0" tIns="0" rIns="0" bIns="0" rtlCol="0">
            <a:spAutoFit/>
          </a:bodyPr>
          <a:lstStyle/>
          <a:p>
            <a:pPr marL="17145"/>
            <a:r>
              <a:rPr lang="en-US" altLang="zh-CN" sz="2600" b="1" spc="40" dirty="0">
                <a:latin typeface="微软雅黑" panose="020B0503020204020204" charset="-122"/>
                <a:ea typeface="微软雅黑" panose="020B0503020204020204" charset="-122"/>
                <a:cs typeface="微软雅黑" panose="020B0503020204020204" charset="-122"/>
              </a:rPr>
              <a:t>2</a:t>
            </a:r>
            <a:r>
              <a:rPr lang="zh-CN" altLang="en-US" sz="2600" b="1" spc="40" dirty="0">
                <a:latin typeface="微软雅黑" panose="020B0503020204020204" charset="-122"/>
                <a:ea typeface="微软雅黑" panose="020B0503020204020204" charset="-122"/>
                <a:cs typeface="微软雅黑" panose="020B0503020204020204" charset="-122"/>
              </a:rPr>
              <a:t>、</a:t>
            </a:r>
            <a:r>
              <a:rPr sz="2600" b="1" spc="40" dirty="0">
                <a:latin typeface="微软雅黑" panose="020B0503020204020204" charset="-122"/>
                <a:ea typeface="微软雅黑" panose="020B0503020204020204" charset="-122"/>
                <a:cs typeface="微软雅黑" panose="020B0503020204020204" charset="-122"/>
              </a:rPr>
              <a:t>北京大学1922年创办的民间文学研究重要学术刊物是（	）</a:t>
            </a:r>
            <a:endParaRPr sz="2600" dirty="0">
              <a:latin typeface="微软雅黑" panose="020B0503020204020204" charset="-122"/>
              <a:ea typeface="微软雅黑" panose="020B0503020204020204" charset="-122"/>
              <a:cs typeface="微软雅黑" panose="020B0503020204020204" charset="-122"/>
            </a:endParaRPr>
          </a:p>
          <a:p>
            <a:pPr marR="6985">
              <a:lnSpc>
                <a:spcPct val="150000"/>
              </a:lnSpc>
              <a:spcBef>
                <a:spcPts val="480"/>
              </a:spcBef>
            </a:pPr>
            <a:r>
              <a:rPr sz="2600" spc="27" dirty="0">
                <a:latin typeface="微软雅黑" panose="020B0503020204020204" charset="-122"/>
                <a:ea typeface="微软雅黑" panose="020B0503020204020204" charset="-122"/>
                <a:cs typeface="微软雅黑" panose="020B0503020204020204" charset="-122"/>
              </a:rPr>
              <a:t>A</a:t>
            </a:r>
            <a:r>
              <a:rPr lang="en-US" altLang="zh-CN" sz="2600" spc="27" dirty="0">
                <a:latin typeface="微软雅黑" panose="020B0503020204020204" charset="-122"/>
                <a:ea typeface="微软雅黑" panose="020B0503020204020204" charset="-122"/>
                <a:cs typeface="微软雅黑" panose="020B0503020204020204" charset="-122"/>
              </a:rPr>
              <a:t>.</a:t>
            </a:r>
            <a:r>
              <a:rPr sz="2600" spc="27" dirty="0">
                <a:latin typeface="微软雅黑" panose="020B0503020204020204" charset="-122"/>
                <a:ea typeface="微软雅黑" panose="020B0503020204020204" charset="-122"/>
                <a:cs typeface="微软雅黑" panose="020B0503020204020204" charset="-122"/>
              </a:rPr>
              <a:t>《民俗学刊》  </a:t>
            </a:r>
            <a:endParaRPr lang="en-US" sz="2600" spc="27" dirty="0">
              <a:latin typeface="微软雅黑" panose="020B0503020204020204" charset="-122"/>
              <a:ea typeface="微软雅黑" panose="020B0503020204020204" charset="-122"/>
              <a:cs typeface="微软雅黑" panose="020B0503020204020204" charset="-122"/>
            </a:endParaRPr>
          </a:p>
          <a:p>
            <a:pPr marR="6985">
              <a:lnSpc>
                <a:spcPct val="150000"/>
              </a:lnSpc>
              <a:spcBef>
                <a:spcPts val="480"/>
              </a:spcBef>
            </a:pPr>
            <a:r>
              <a:rPr sz="2600" spc="27" dirty="0">
                <a:latin typeface="微软雅黑" panose="020B0503020204020204" charset="-122"/>
                <a:ea typeface="微软雅黑" panose="020B0503020204020204" charset="-122"/>
                <a:cs typeface="微软雅黑" panose="020B0503020204020204" charset="-122"/>
              </a:rPr>
              <a:t>B</a:t>
            </a:r>
            <a:r>
              <a:rPr lang="en-US" altLang="zh-CN" sz="2600" spc="27" dirty="0">
                <a:latin typeface="微软雅黑" panose="020B0503020204020204" charset="-122"/>
                <a:ea typeface="微软雅黑" panose="020B0503020204020204" charset="-122"/>
                <a:cs typeface="微软雅黑" panose="020B0503020204020204" charset="-122"/>
              </a:rPr>
              <a:t>.</a:t>
            </a:r>
            <a:r>
              <a:rPr sz="2600" spc="27" dirty="0">
                <a:latin typeface="微软雅黑" panose="020B0503020204020204" charset="-122"/>
                <a:ea typeface="微软雅黑" panose="020B0503020204020204" charset="-122"/>
                <a:cs typeface="微软雅黑" panose="020B0503020204020204" charset="-122"/>
              </a:rPr>
              <a:t>《歌谣周刊》  </a:t>
            </a:r>
            <a:endParaRPr lang="en-US" sz="2600" spc="27" dirty="0">
              <a:latin typeface="微软雅黑" panose="020B0503020204020204" charset="-122"/>
              <a:ea typeface="微软雅黑" panose="020B0503020204020204" charset="-122"/>
              <a:cs typeface="微软雅黑" panose="020B0503020204020204" charset="-122"/>
            </a:endParaRPr>
          </a:p>
          <a:p>
            <a:pPr marR="6985">
              <a:lnSpc>
                <a:spcPct val="150000"/>
              </a:lnSpc>
              <a:spcBef>
                <a:spcPts val="480"/>
              </a:spcBef>
            </a:pPr>
            <a:r>
              <a:rPr sz="2600" spc="27" dirty="0">
                <a:latin typeface="微软雅黑" panose="020B0503020204020204" charset="-122"/>
                <a:ea typeface="微软雅黑" panose="020B0503020204020204" charset="-122"/>
                <a:cs typeface="微软雅黑" panose="020B0503020204020204" charset="-122"/>
              </a:rPr>
              <a:t>C</a:t>
            </a:r>
            <a:r>
              <a:rPr lang="en-US" altLang="zh-CN" sz="2600" spc="27" dirty="0">
                <a:latin typeface="微软雅黑" panose="020B0503020204020204" charset="-122"/>
                <a:ea typeface="微软雅黑" panose="020B0503020204020204" charset="-122"/>
                <a:cs typeface="微软雅黑" panose="020B0503020204020204" charset="-122"/>
              </a:rPr>
              <a:t>.</a:t>
            </a:r>
            <a:r>
              <a:rPr sz="2600" spc="27" dirty="0">
                <a:latin typeface="微软雅黑" panose="020B0503020204020204" charset="-122"/>
                <a:ea typeface="微软雅黑" panose="020B0503020204020204" charset="-122"/>
                <a:cs typeface="微软雅黑" panose="020B0503020204020204" charset="-122"/>
              </a:rPr>
              <a:t>《民间文学》</a:t>
            </a:r>
          </a:p>
          <a:p>
            <a:pPr marR="6985">
              <a:lnSpc>
                <a:spcPct val="150000"/>
              </a:lnSpc>
              <a:spcBef>
                <a:spcPts val="1685"/>
              </a:spcBef>
            </a:pPr>
            <a:r>
              <a:rPr sz="2600" spc="27" dirty="0">
                <a:latin typeface="微软雅黑" panose="020B0503020204020204" charset="-122"/>
                <a:ea typeface="微软雅黑" panose="020B0503020204020204" charset="-122"/>
                <a:cs typeface="微软雅黑" panose="020B0503020204020204" charset="-122"/>
              </a:rPr>
              <a:t>D</a:t>
            </a:r>
            <a:r>
              <a:rPr lang="en-US" altLang="zh-CN" sz="2600" spc="27" dirty="0">
                <a:latin typeface="微软雅黑" panose="020B0503020204020204" charset="-122"/>
                <a:ea typeface="微软雅黑" panose="020B0503020204020204" charset="-122"/>
                <a:cs typeface="微软雅黑" panose="020B0503020204020204" charset="-122"/>
              </a:rPr>
              <a:t>.</a:t>
            </a:r>
            <a:r>
              <a:rPr sz="2600" spc="27" dirty="0">
                <a:latin typeface="微软雅黑" panose="020B0503020204020204" charset="-122"/>
                <a:ea typeface="微软雅黑" panose="020B0503020204020204" charset="-122"/>
                <a:cs typeface="微软雅黑" panose="020B0503020204020204" charset="-122"/>
              </a:rPr>
              <a:t>《民间文学论坛》</a:t>
            </a: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5" name="图片 4"/>
          <p:cNvPicPr>
            <a:picLocks noChangeAspect="1"/>
          </p:cNvPicPr>
          <p:nvPr/>
        </p:nvPicPr>
        <p:blipFill>
          <a:blip r:embed="rId3"/>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990192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5310" y="1553730"/>
            <a:ext cx="9697085" cy="3201035"/>
          </a:xfrm>
          <a:prstGeom prst="rect">
            <a:avLst/>
          </a:prstGeom>
        </p:spPr>
        <p:txBody>
          <a:bodyPr vert="horz" wrap="square" lIns="0" tIns="0" rIns="0" bIns="0" rtlCol="0">
            <a:spAutoFit/>
          </a:bodyPr>
          <a:lstStyle/>
          <a:p>
            <a:pPr marL="17145"/>
            <a:r>
              <a:rPr lang="en-US" altLang="zh-CN" sz="2600" b="1" spc="40" dirty="0">
                <a:latin typeface="微软雅黑" panose="020B0503020204020204" charset="-122"/>
                <a:ea typeface="微软雅黑" panose="020B0503020204020204" charset="-122"/>
                <a:cs typeface="微软雅黑" panose="020B0503020204020204" charset="-122"/>
              </a:rPr>
              <a:t>2</a:t>
            </a:r>
            <a:r>
              <a:rPr lang="zh-CN" altLang="en-US" sz="2600" b="1" spc="40" dirty="0">
                <a:latin typeface="微软雅黑" panose="020B0503020204020204" charset="-122"/>
                <a:ea typeface="微软雅黑" panose="020B0503020204020204" charset="-122"/>
                <a:cs typeface="微软雅黑" panose="020B0503020204020204" charset="-122"/>
              </a:rPr>
              <a:t>、</a:t>
            </a:r>
            <a:r>
              <a:rPr sz="2600" b="1" spc="40" dirty="0">
                <a:latin typeface="微软雅黑" panose="020B0503020204020204" charset="-122"/>
                <a:ea typeface="微软雅黑" panose="020B0503020204020204" charset="-122"/>
                <a:cs typeface="微软雅黑" panose="020B0503020204020204" charset="-122"/>
              </a:rPr>
              <a:t>北京大学1922年创办的民间文学研究重要学术刊物是</a:t>
            </a:r>
            <a:r>
              <a:rPr sz="2600" b="1" spc="40" dirty="0" smtClean="0">
                <a:latin typeface="微软雅黑" panose="020B0503020204020204" charset="-122"/>
                <a:ea typeface="微软雅黑" panose="020B0503020204020204" charset="-122"/>
                <a:cs typeface="微软雅黑" panose="020B0503020204020204" charset="-122"/>
              </a:rPr>
              <a:t>（</a:t>
            </a:r>
            <a:r>
              <a:rPr lang="en-US" altLang="zh-CN" sz="2600" b="1" spc="40" dirty="0" smtClean="0">
                <a:solidFill>
                  <a:srgbClr val="C00000"/>
                </a:solidFill>
                <a:latin typeface="微软雅黑" panose="020B0503020204020204" charset="-122"/>
                <a:ea typeface="微软雅黑" panose="020B0503020204020204" charset="-122"/>
                <a:cs typeface="微软雅黑" panose="020B0503020204020204" charset="-122"/>
              </a:rPr>
              <a:t>b</a:t>
            </a:r>
            <a:r>
              <a:rPr sz="2600" b="1" spc="40" dirty="0" smtClean="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6985">
              <a:lnSpc>
                <a:spcPct val="150000"/>
              </a:lnSpc>
              <a:spcBef>
                <a:spcPts val="480"/>
              </a:spcBef>
            </a:pPr>
            <a:r>
              <a:rPr sz="2600" spc="27" dirty="0">
                <a:latin typeface="微软雅黑" panose="020B0503020204020204" charset="-122"/>
                <a:ea typeface="微软雅黑" panose="020B0503020204020204" charset="-122"/>
                <a:cs typeface="微软雅黑" panose="020B0503020204020204" charset="-122"/>
              </a:rPr>
              <a:t>A</a:t>
            </a:r>
            <a:r>
              <a:rPr lang="en-US" altLang="zh-CN" sz="2600" spc="27" dirty="0">
                <a:latin typeface="微软雅黑" panose="020B0503020204020204" charset="-122"/>
                <a:ea typeface="微软雅黑" panose="020B0503020204020204" charset="-122"/>
                <a:cs typeface="微软雅黑" panose="020B0503020204020204" charset="-122"/>
              </a:rPr>
              <a:t>.</a:t>
            </a:r>
            <a:r>
              <a:rPr sz="2600" spc="27" dirty="0">
                <a:latin typeface="微软雅黑" panose="020B0503020204020204" charset="-122"/>
                <a:ea typeface="微软雅黑" panose="020B0503020204020204" charset="-122"/>
                <a:cs typeface="微软雅黑" panose="020B0503020204020204" charset="-122"/>
              </a:rPr>
              <a:t>《民俗学刊》  </a:t>
            </a:r>
            <a:endParaRPr lang="en-US" sz="2600" spc="27" dirty="0">
              <a:latin typeface="微软雅黑" panose="020B0503020204020204" charset="-122"/>
              <a:ea typeface="微软雅黑" panose="020B0503020204020204" charset="-122"/>
              <a:cs typeface="微软雅黑" panose="020B0503020204020204" charset="-122"/>
            </a:endParaRPr>
          </a:p>
          <a:p>
            <a:pPr marR="6985">
              <a:lnSpc>
                <a:spcPct val="150000"/>
              </a:lnSpc>
              <a:spcBef>
                <a:spcPts val="480"/>
              </a:spcBef>
            </a:pPr>
            <a:r>
              <a:rPr sz="2600" spc="27" dirty="0">
                <a:solidFill>
                  <a:srgbClr val="C00000"/>
                </a:solidFill>
                <a:latin typeface="微软雅黑" panose="020B0503020204020204" charset="-122"/>
                <a:ea typeface="微软雅黑" panose="020B0503020204020204" charset="-122"/>
                <a:cs typeface="微软雅黑" panose="020B0503020204020204" charset="-122"/>
              </a:rPr>
              <a:t>B</a:t>
            </a:r>
            <a:r>
              <a:rPr lang="en-US" altLang="zh-CN" sz="2600" spc="27" dirty="0">
                <a:solidFill>
                  <a:srgbClr val="C00000"/>
                </a:solidFill>
                <a:latin typeface="微软雅黑" panose="020B0503020204020204" charset="-122"/>
                <a:ea typeface="微软雅黑" panose="020B0503020204020204" charset="-122"/>
                <a:cs typeface="微软雅黑" panose="020B0503020204020204" charset="-122"/>
              </a:rPr>
              <a:t>.</a:t>
            </a:r>
            <a:r>
              <a:rPr sz="2600" spc="27" dirty="0">
                <a:solidFill>
                  <a:srgbClr val="C00000"/>
                </a:solidFill>
                <a:latin typeface="微软雅黑" panose="020B0503020204020204" charset="-122"/>
                <a:ea typeface="微软雅黑" panose="020B0503020204020204" charset="-122"/>
                <a:cs typeface="微软雅黑" panose="020B0503020204020204" charset="-122"/>
              </a:rPr>
              <a:t>《歌谣周刊》  </a:t>
            </a:r>
            <a:endParaRPr lang="en-US" sz="2600" spc="27" dirty="0">
              <a:solidFill>
                <a:srgbClr val="C00000"/>
              </a:solidFill>
              <a:latin typeface="微软雅黑" panose="020B0503020204020204" charset="-122"/>
              <a:ea typeface="微软雅黑" panose="020B0503020204020204" charset="-122"/>
              <a:cs typeface="微软雅黑" panose="020B0503020204020204" charset="-122"/>
            </a:endParaRPr>
          </a:p>
          <a:p>
            <a:pPr marR="6985">
              <a:lnSpc>
                <a:spcPct val="150000"/>
              </a:lnSpc>
              <a:spcBef>
                <a:spcPts val="480"/>
              </a:spcBef>
            </a:pPr>
            <a:r>
              <a:rPr sz="2600" spc="27" dirty="0">
                <a:latin typeface="微软雅黑" panose="020B0503020204020204" charset="-122"/>
                <a:ea typeface="微软雅黑" panose="020B0503020204020204" charset="-122"/>
                <a:cs typeface="微软雅黑" panose="020B0503020204020204" charset="-122"/>
              </a:rPr>
              <a:t>C</a:t>
            </a:r>
            <a:r>
              <a:rPr lang="en-US" altLang="zh-CN" sz="2600" spc="27" dirty="0">
                <a:latin typeface="微软雅黑" panose="020B0503020204020204" charset="-122"/>
                <a:ea typeface="微软雅黑" panose="020B0503020204020204" charset="-122"/>
                <a:cs typeface="微软雅黑" panose="020B0503020204020204" charset="-122"/>
              </a:rPr>
              <a:t>.</a:t>
            </a:r>
            <a:r>
              <a:rPr sz="2600" spc="27" dirty="0">
                <a:latin typeface="微软雅黑" panose="020B0503020204020204" charset="-122"/>
                <a:ea typeface="微软雅黑" panose="020B0503020204020204" charset="-122"/>
                <a:cs typeface="微软雅黑" panose="020B0503020204020204" charset="-122"/>
              </a:rPr>
              <a:t>《民间文学》</a:t>
            </a:r>
          </a:p>
          <a:p>
            <a:pPr marR="6985">
              <a:lnSpc>
                <a:spcPct val="150000"/>
              </a:lnSpc>
              <a:spcBef>
                <a:spcPts val="1685"/>
              </a:spcBef>
            </a:pPr>
            <a:r>
              <a:rPr sz="2600" spc="27" dirty="0">
                <a:latin typeface="微软雅黑" panose="020B0503020204020204" charset="-122"/>
                <a:ea typeface="微软雅黑" panose="020B0503020204020204" charset="-122"/>
                <a:cs typeface="微软雅黑" panose="020B0503020204020204" charset="-122"/>
              </a:rPr>
              <a:t>D</a:t>
            </a:r>
            <a:r>
              <a:rPr lang="en-US" altLang="zh-CN" sz="2600" spc="27" dirty="0">
                <a:latin typeface="微软雅黑" panose="020B0503020204020204" charset="-122"/>
                <a:ea typeface="微软雅黑" panose="020B0503020204020204" charset="-122"/>
                <a:cs typeface="微软雅黑" panose="020B0503020204020204" charset="-122"/>
              </a:rPr>
              <a:t>.</a:t>
            </a:r>
            <a:r>
              <a:rPr sz="2600" spc="27" dirty="0">
                <a:latin typeface="微软雅黑" panose="020B0503020204020204" charset="-122"/>
                <a:ea typeface="微软雅黑" panose="020B0503020204020204" charset="-122"/>
                <a:cs typeface="微软雅黑" panose="020B0503020204020204" charset="-122"/>
              </a:rPr>
              <a:t>《民间文学论坛》</a:t>
            </a: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5" name="图片 4"/>
          <p:cNvPicPr>
            <a:picLocks noChangeAspect="1"/>
          </p:cNvPicPr>
          <p:nvPr/>
        </p:nvPicPr>
        <p:blipFill>
          <a:blip r:embed="rId3"/>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13159450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0565" y="1374775"/>
            <a:ext cx="8199120" cy="3091815"/>
          </a:xfrm>
          <a:prstGeom prst="rect">
            <a:avLst/>
          </a:prstGeom>
          <a:noFill/>
        </p:spPr>
        <p:txBody>
          <a:bodyPr wrap="square" rtlCol="0" anchor="t">
            <a:spAutoFit/>
          </a:bodyPr>
          <a:lstStyle/>
          <a:p>
            <a:pPr>
              <a:lnSpc>
                <a:spcPct val="150000"/>
              </a:lnSpc>
            </a:pPr>
            <a:r>
              <a:rPr sz="2600" b="1" spc="40" dirty="0">
                <a:latin typeface="微软雅黑" panose="020B0503020204020204" charset="-122"/>
                <a:ea typeface="微软雅黑" panose="020B0503020204020204" charset="-122"/>
                <a:cs typeface="微软雅黑" panose="020B0503020204020204" charset="-122"/>
              </a:rPr>
              <a:t>3．毛泽东在</a:t>
            </a:r>
            <a:r>
              <a:rPr sz="2600" b="1" spc="40" dirty="0" smtClean="0">
                <a:latin typeface="微软雅黑" panose="020B0503020204020204" charset="-122"/>
                <a:ea typeface="微软雅黑" panose="020B0503020204020204" charset="-122"/>
                <a:cs typeface="微软雅黑" panose="020B0503020204020204" charset="-122"/>
              </a:rPr>
              <a:t>(</a:t>
            </a:r>
            <a:r>
              <a:rPr lang="zh-CN" altLang="en-US" sz="2600" b="1" spc="40" dirty="0" smtClean="0">
                <a:latin typeface="微软雅黑" panose="020B0503020204020204" charset="-122"/>
                <a:ea typeface="微软雅黑" panose="020B0503020204020204" charset="-122"/>
                <a:cs typeface="微软雅黑" panose="020B0503020204020204" charset="-122"/>
              </a:rPr>
              <a:t>    </a:t>
            </a:r>
            <a:r>
              <a:rPr sz="2600" b="1" spc="40" dirty="0" smtClean="0">
                <a:latin typeface="微软雅黑" panose="020B0503020204020204" charset="-122"/>
                <a:ea typeface="微软雅黑" panose="020B0503020204020204" charset="-122"/>
                <a:cs typeface="微软雅黑" panose="020B0503020204020204" charset="-122"/>
              </a:rPr>
              <a:t>)</a:t>
            </a:r>
            <a:r>
              <a:rPr sz="2600" b="1" spc="40" dirty="0">
                <a:latin typeface="微软雅黑" panose="020B0503020204020204" charset="-122"/>
                <a:ea typeface="微软雅黑" panose="020B0503020204020204" charset="-122"/>
                <a:cs typeface="微软雅黑" panose="020B0503020204020204" charset="-122"/>
              </a:rPr>
              <a:t>中，规定部队要搜集民歌。</a:t>
            </a:r>
            <a:endParaRPr lang="zh-CN" altLang="en-US" dirty="0">
              <a:latin typeface="微软雅黑" panose="020B0503020204020204" charset="-122"/>
              <a:ea typeface="微软雅黑" panose="020B0503020204020204" charset="-122"/>
            </a:endParaRPr>
          </a:p>
          <a:p>
            <a:pPr>
              <a:lnSpc>
                <a:spcPct val="150000"/>
              </a:lnSpc>
            </a:pPr>
            <a:r>
              <a:rPr sz="2600" spc="27" dirty="0">
                <a:latin typeface="微软雅黑" panose="020B0503020204020204" charset="-122"/>
                <a:ea typeface="微软雅黑" panose="020B0503020204020204" charset="-122"/>
                <a:cs typeface="微软雅黑" panose="020B0503020204020204" charset="-122"/>
              </a:rPr>
              <a:t> A．《从古田会议决议》      </a:t>
            </a:r>
          </a:p>
          <a:p>
            <a:pPr>
              <a:lnSpc>
                <a:spcPct val="150000"/>
              </a:lnSpc>
            </a:pPr>
            <a:r>
              <a:rPr sz="2600" spc="27" dirty="0">
                <a:latin typeface="微软雅黑" panose="020B0503020204020204" charset="-122"/>
                <a:ea typeface="微软雅黑" panose="020B0503020204020204" charset="-122"/>
                <a:cs typeface="微软雅黑" panose="020B0503020204020204" charset="-122"/>
              </a:rPr>
              <a:t> </a:t>
            </a:r>
            <a:r>
              <a:rPr sz="2600" b="1" spc="27" dirty="0">
                <a:latin typeface="微软雅黑" panose="020B0503020204020204" charset="-122"/>
                <a:ea typeface="微软雅黑" panose="020B0503020204020204" charset="-122"/>
                <a:cs typeface="微软雅黑" panose="020B0503020204020204" charset="-122"/>
              </a:rPr>
              <a:t>B．《延安文艺座谈会上的讲话》  </a:t>
            </a:r>
            <a:r>
              <a:rPr sz="2600" spc="27" dirty="0">
                <a:latin typeface="微软雅黑" panose="020B0503020204020204" charset="-122"/>
                <a:ea typeface="微软雅黑" panose="020B0503020204020204" charset="-122"/>
                <a:cs typeface="微软雅黑" panose="020B0503020204020204" charset="-122"/>
              </a:rPr>
              <a:t>   </a:t>
            </a:r>
          </a:p>
          <a:p>
            <a:pPr>
              <a:lnSpc>
                <a:spcPct val="150000"/>
              </a:lnSpc>
            </a:pPr>
            <a:r>
              <a:rPr sz="2600" spc="27" dirty="0">
                <a:latin typeface="微软雅黑" panose="020B0503020204020204" charset="-122"/>
                <a:ea typeface="微软雅黑" panose="020B0503020204020204" charset="-122"/>
                <a:cs typeface="微软雅黑" panose="020B0503020204020204" charset="-122"/>
              </a:rPr>
              <a:t> C．《三湾改编》     </a:t>
            </a:r>
          </a:p>
          <a:p>
            <a:pPr>
              <a:lnSpc>
                <a:spcPct val="150000"/>
              </a:lnSpc>
            </a:pPr>
            <a:r>
              <a:rPr sz="2600" spc="27" dirty="0">
                <a:latin typeface="微软雅黑" panose="020B0503020204020204" charset="-122"/>
                <a:ea typeface="微软雅黑" panose="020B0503020204020204" charset="-122"/>
                <a:cs typeface="微软雅黑" panose="020B0503020204020204" charset="-122"/>
              </a:rPr>
              <a:t> D．《遵义会议》</a:t>
            </a: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5" name="图片 4"/>
          <p:cNvPicPr>
            <a:picLocks noChangeAspect="1"/>
          </p:cNvPicPr>
          <p:nvPr/>
        </p:nvPicPr>
        <p:blipFill>
          <a:blip r:embed="rId3"/>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1547278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0565" y="1374775"/>
            <a:ext cx="8199120" cy="3091815"/>
          </a:xfrm>
          <a:prstGeom prst="rect">
            <a:avLst/>
          </a:prstGeom>
          <a:noFill/>
        </p:spPr>
        <p:txBody>
          <a:bodyPr wrap="square" rtlCol="0" anchor="t">
            <a:spAutoFit/>
          </a:bodyPr>
          <a:lstStyle/>
          <a:p>
            <a:pPr>
              <a:lnSpc>
                <a:spcPct val="150000"/>
              </a:lnSpc>
            </a:pPr>
            <a:r>
              <a:rPr sz="2600" b="1" spc="40" dirty="0">
                <a:latin typeface="微软雅黑" panose="020B0503020204020204" charset="-122"/>
                <a:ea typeface="微软雅黑" panose="020B0503020204020204" charset="-122"/>
                <a:cs typeface="微软雅黑" panose="020B0503020204020204" charset="-122"/>
              </a:rPr>
              <a:t>3．毛泽东在(</a:t>
            </a:r>
            <a:r>
              <a:rPr lang="en-US" sz="2600" b="1" spc="40" dirty="0">
                <a:solidFill>
                  <a:srgbClr val="C00000"/>
                </a:solidFill>
                <a:latin typeface="微软雅黑" panose="020B0503020204020204" charset="-122"/>
                <a:ea typeface="微软雅黑" panose="020B0503020204020204" charset="-122"/>
                <a:cs typeface="微软雅黑" panose="020B0503020204020204" charset="-122"/>
              </a:rPr>
              <a:t>B</a:t>
            </a:r>
            <a:r>
              <a:rPr sz="2600" b="1" spc="40" dirty="0">
                <a:latin typeface="微软雅黑" panose="020B0503020204020204" charset="-122"/>
                <a:ea typeface="微软雅黑" panose="020B0503020204020204" charset="-122"/>
                <a:cs typeface="微软雅黑" panose="020B0503020204020204" charset="-122"/>
              </a:rPr>
              <a:t> )中，规定部队要搜集民歌。</a:t>
            </a:r>
            <a:endParaRPr lang="zh-CN" altLang="en-US" dirty="0">
              <a:latin typeface="微软雅黑" panose="020B0503020204020204" charset="-122"/>
              <a:ea typeface="微软雅黑" panose="020B0503020204020204" charset="-122"/>
            </a:endParaRPr>
          </a:p>
          <a:p>
            <a:pPr>
              <a:lnSpc>
                <a:spcPct val="150000"/>
              </a:lnSpc>
            </a:pPr>
            <a:r>
              <a:rPr sz="2600" spc="27" dirty="0">
                <a:latin typeface="微软雅黑" panose="020B0503020204020204" charset="-122"/>
                <a:ea typeface="微软雅黑" panose="020B0503020204020204" charset="-122"/>
                <a:cs typeface="微软雅黑" panose="020B0503020204020204" charset="-122"/>
              </a:rPr>
              <a:t> A．《从古田会议决议》      </a:t>
            </a:r>
          </a:p>
          <a:p>
            <a:pPr>
              <a:lnSpc>
                <a:spcPct val="150000"/>
              </a:lnSpc>
            </a:pPr>
            <a:r>
              <a:rPr sz="2600" spc="27" dirty="0">
                <a:latin typeface="微软雅黑" panose="020B0503020204020204" charset="-122"/>
                <a:ea typeface="微软雅黑" panose="020B0503020204020204" charset="-122"/>
                <a:cs typeface="微软雅黑" panose="020B0503020204020204" charset="-122"/>
              </a:rPr>
              <a:t> </a:t>
            </a:r>
            <a:r>
              <a:rPr sz="2600" b="1" spc="27" dirty="0">
                <a:solidFill>
                  <a:srgbClr val="FF0000"/>
                </a:solidFill>
                <a:latin typeface="微软雅黑" panose="020B0503020204020204" charset="-122"/>
                <a:ea typeface="微软雅黑" panose="020B0503020204020204" charset="-122"/>
                <a:cs typeface="微软雅黑" panose="020B0503020204020204" charset="-122"/>
              </a:rPr>
              <a:t>B．《延安文艺座谈会上的讲话》  </a:t>
            </a:r>
            <a:r>
              <a:rPr sz="2600" spc="27" dirty="0">
                <a:latin typeface="微软雅黑" panose="020B0503020204020204" charset="-122"/>
                <a:ea typeface="微软雅黑" panose="020B0503020204020204" charset="-122"/>
                <a:cs typeface="微软雅黑" panose="020B0503020204020204" charset="-122"/>
              </a:rPr>
              <a:t>   </a:t>
            </a:r>
          </a:p>
          <a:p>
            <a:pPr>
              <a:lnSpc>
                <a:spcPct val="150000"/>
              </a:lnSpc>
            </a:pPr>
            <a:r>
              <a:rPr sz="2600" spc="27" dirty="0">
                <a:latin typeface="微软雅黑" panose="020B0503020204020204" charset="-122"/>
                <a:ea typeface="微软雅黑" panose="020B0503020204020204" charset="-122"/>
                <a:cs typeface="微软雅黑" panose="020B0503020204020204" charset="-122"/>
              </a:rPr>
              <a:t> C．《三湾改编》     </a:t>
            </a:r>
          </a:p>
          <a:p>
            <a:pPr>
              <a:lnSpc>
                <a:spcPct val="150000"/>
              </a:lnSpc>
            </a:pPr>
            <a:r>
              <a:rPr sz="2600" spc="27" dirty="0">
                <a:latin typeface="微软雅黑" panose="020B0503020204020204" charset="-122"/>
                <a:ea typeface="微软雅黑" panose="020B0503020204020204" charset="-122"/>
                <a:cs typeface="微软雅黑" panose="020B0503020204020204" charset="-122"/>
              </a:rPr>
              <a:t> D．《遵义会议》</a:t>
            </a:r>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5" name="图片 4"/>
          <p:cNvPicPr>
            <a:picLocks noChangeAspect="1"/>
          </p:cNvPicPr>
          <p:nvPr/>
        </p:nvPicPr>
        <p:blipFill>
          <a:blip r:embed="rId3"/>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20556612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865" y="1880235"/>
            <a:ext cx="9958070" cy="1291590"/>
          </a:xfrm>
          <a:prstGeom prst="rect">
            <a:avLst/>
          </a:prstGeom>
          <a:noFill/>
        </p:spPr>
        <p:txBody>
          <a:bodyPr wrap="square" rtlCol="0" anchor="t">
            <a:spAutoFit/>
          </a:bodyPr>
          <a:lstStyle/>
          <a:p>
            <a:pPr>
              <a:lnSpc>
                <a:spcPct val="150000"/>
              </a:lnSpc>
            </a:pPr>
            <a:r>
              <a:rPr lang="en-US" altLang="zh-CN" sz="2400">
                <a:latin typeface="微软雅黑" panose="020B0503020204020204" charset="-122"/>
                <a:ea typeface="微软雅黑" panose="020B0503020204020204" charset="-122"/>
                <a:sym typeface="+mn-ea"/>
              </a:rPr>
              <a:t>4</a:t>
            </a:r>
            <a:r>
              <a:rPr lang="zh-CN" altLang="en-US" sz="2400">
                <a:latin typeface="微软雅黑" panose="020B0503020204020204" charset="-122"/>
                <a:ea typeface="微软雅黑" panose="020B0503020204020204" charset="-122"/>
                <a:sym typeface="+mn-ea"/>
              </a:rPr>
              <a:t>、国务院决定，从</a:t>
            </a:r>
            <a:r>
              <a:rPr lang="zh-CN" altLang="en-US" sz="2400" u="sng">
                <a:solidFill>
                  <a:schemeClr val="tx1"/>
                </a:solidFill>
                <a:latin typeface="微软雅黑" panose="020B0503020204020204" charset="-122"/>
                <a:ea typeface="微软雅黑" panose="020B0503020204020204" charset="-122"/>
                <a:sym typeface="+mn-ea"/>
              </a:rPr>
              <a:t>2006</a:t>
            </a:r>
            <a:r>
              <a:rPr lang="zh-CN" altLang="en-US" sz="2400">
                <a:latin typeface="微软雅黑" panose="020B0503020204020204" charset="-122"/>
                <a:ea typeface="微软雅黑" panose="020B0503020204020204" charset="-122"/>
                <a:sym typeface="+mn-ea"/>
              </a:rPr>
              <a:t>年起，每年六月的第二个星期六为“文化遗产日”。</a:t>
            </a:r>
            <a:r>
              <a:rPr lang="zh-CN" altLang="en-US" sz="2800" dirty="0">
                <a:latin typeface="微软雅黑" panose="020B0503020204020204" charset="-122"/>
                <a:ea typeface="微软雅黑" panose="020B0503020204020204" charset="-122"/>
                <a:sym typeface="+mn-ea"/>
              </a:rPr>
              <a:t>                【</a:t>
            </a:r>
            <a:r>
              <a:rPr lang="zh-CN" altLang="en-US" sz="2800" dirty="0">
                <a:solidFill>
                  <a:srgbClr val="C00000"/>
                </a:solidFill>
                <a:latin typeface="微软雅黑" panose="020B0503020204020204" charset="-122"/>
                <a:ea typeface="微软雅黑" panose="020B0503020204020204" charset="-122"/>
                <a:sym typeface="+mn-ea"/>
              </a:rPr>
              <a:t>   </a:t>
            </a:r>
            <a:r>
              <a:rPr lang="zh-CN" altLang="en-US" sz="2800" dirty="0">
                <a:latin typeface="微软雅黑" panose="020B0503020204020204" charset="-122"/>
                <a:ea typeface="微软雅黑" panose="020B0503020204020204" charset="-122"/>
                <a:sym typeface="+mn-ea"/>
              </a:rPr>
              <a:t> 】</a:t>
            </a:r>
            <a:endParaRPr lang="zh-CN" altLang="en-US" sz="2800"/>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5" name="图片 4"/>
          <p:cNvPicPr>
            <a:picLocks noChangeAspect="1"/>
          </p:cNvPicPr>
          <p:nvPr/>
        </p:nvPicPr>
        <p:blipFill>
          <a:blip r:embed="rId3"/>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781514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865" y="1880235"/>
            <a:ext cx="9958070" cy="1291590"/>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sym typeface="+mn-ea"/>
              </a:rPr>
              <a:t>4</a:t>
            </a:r>
            <a:r>
              <a:rPr lang="zh-CN" altLang="en-US" sz="2400" dirty="0">
                <a:latin typeface="微软雅黑" panose="020B0503020204020204" charset="-122"/>
                <a:ea typeface="微软雅黑" panose="020B0503020204020204" charset="-122"/>
                <a:sym typeface="+mn-ea"/>
              </a:rPr>
              <a:t>、国务院决定，从</a:t>
            </a:r>
            <a:r>
              <a:rPr lang="zh-CN" altLang="en-US" sz="2400" u="sng" dirty="0">
                <a:solidFill>
                  <a:schemeClr val="tx1"/>
                </a:solidFill>
                <a:latin typeface="微软雅黑" panose="020B0503020204020204" charset="-122"/>
                <a:ea typeface="微软雅黑" panose="020B0503020204020204" charset="-122"/>
                <a:sym typeface="+mn-ea"/>
              </a:rPr>
              <a:t>2006</a:t>
            </a:r>
            <a:r>
              <a:rPr lang="zh-CN" altLang="en-US" sz="2400" dirty="0">
                <a:latin typeface="微软雅黑" panose="020B0503020204020204" charset="-122"/>
                <a:ea typeface="微软雅黑" panose="020B0503020204020204" charset="-122"/>
                <a:sym typeface="+mn-ea"/>
              </a:rPr>
              <a:t>年起，每年六月的第二个星期六为“文化遗产日”。</a:t>
            </a:r>
            <a:r>
              <a:rPr lang="zh-CN" altLang="en-US" sz="2800" dirty="0">
                <a:latin typeface="微软雅黑" panose="020B0503020204020204" charset="-122"/>
                <a:ea typeface="微软雅黑" panose="020B0503020204020204" charset="-122"/>
                <a:sym typeface="+mn-ea"/>
              </a:rPr>
              <a:t>                【</a:t>
            </a:r>
            <a:r>
              <a:rPr lang="zh-CN" altLang="en-US" sz="2800" dirty="0">
                <a:solidFill>
                  <a:srgbClr val="C00000"/>
                </a:solidFill>
                <a:latin typeface="微软雅黑" panose="020B0503020204020204" charset="-122"/>
                <a:ea typeface="微软雅黑" panose="020B0503020204020204" charset="-122"/>
                <a:sym typeface="+mn-ea"/>
              </a:rPr>
              <a:t> </a:t>
            </a:r>
            <a:r>
              <a:rPr lang="en-US" altLang="zh-CN" sz="2800" dirty="0">
                <a:solidFill>
                  <a:srgbClr val="C00000"/>
                </a:solidFill>
                <a:latin typeface="微软雅黑" panose="020B0503020204020204" charset="-122"/>
                <a:ea typeface="微软雅黑" panose="020B0503020204020204" charset="-122"/>
                <a:sym typeface="+mn-ea"/>
              </a:rPr>
              <a:t>√</a:t>
            </a:r>
            <a:r>
              <a:rPr lang="zh-CN" altLang="en-US" sz="2800" dirty="0" smtClean="0">
                <a:solidFill>
                  <a:srgbClr val="C00000"/>
                </a:solidFill>
                <a:latin typeface="微软雅黑" panose="020B0503020204020204" charset="-122"/>
                <a:ea typeface="微软雅黑" panose="020B0503020204020204" charset="-122"/>
                <a:sym typeface="+mn-ea"/>
              </a:rPr>
              <a:t> </a:t>
            </a:r>
            <a:r>
              <a:rPr lang="zh-CN" altLang="en-US" sz="2800" dirty="0" smtClean="0">
                <a:latin typeface="微软雅黑" panose="020B0503020204020204" charset="-122"/>
                <a:ea typeface="微软雅黑" panose="020B0503020204020204" charset="-122"/>
                <a:sym typeface="+mn-ea"/>
              </a:rPr>
              <a:t> </a:t>
            </a:r>
            <a:r>
              <a:rPr lang="zh-CN" altLang="en-US" sz="2800" dirty="0">
                <a:latin typeface="微软雅黑" panose="020B0503020204020204" charset="-122"/>
                <a:ea typeface="微软雅黑" panose="020B0503020204020204" charset="-122"/>
                <a:sym typeface="+mn-ea"/>
              </a:rPr>
              <a:t>】</a:t>
            </a:r>
            <a:endParaRPr lang="zh-CN" altLang="en-US" sz="2800" dirty="0"/>
          </a:p>
        </p:txBody>
      </p:sp>
      <p:sp>
        <p:nvSpPr>
          <p:cNvPr id="4" name="文本框 3"/>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5" name="图片 4"/>
          <p:cNvPicPr>
            <a:picLocks noChangeAspect="1"/>
          </p:cNvPicPr>
          <p:nvPr/>
        </p:nvPicPr>
        <p:blipFill>
          <a:blip r:embed="rId3"/>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8979978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9730" y="250825"/>
            <a:ext cx="1816100" cy="5835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solidFill>
                <a:effectLst/>
                <a:uLnTx/>
                <a:uFillTx/>
                <a:latin typeface="方正清刻本悦宋简体" panose="02000000000000000000" charset="-122"/>
                <a:ea typeface="方正清刻本悦宋简体" panose="02000000000000000000" charset="-122"/>
                <a:cs typeface="+mn-cs"/>
              </a:rPr>
              <a:t>全书框架</a:t>
            </a:r>
          </a:p>
        </p:txBody>
      </p:sp>
      <p:sp>
        <p:nvSpPr>
          <p:cNvPr id="7" name="文本框 6"/>
          <p:cNvSpPr txBox="1"/>
          <p:nvPr/>
        </p:nvSpPr>
        <p:spPr>
          <a:xfrm>
            <a:off x="190500" y="5396230"/>
            <a:ext cx="326009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微软雅黑" panose="020B0503020204020204" charset="-122"/>
                <a:ea typeface="微软雅黑" panose="020B0503020204020204" charset="-122"/>
                <a:cs typeface="+mn-cs"/>
              </a:rPr>
              <a:t>加粗标黄</a:t>
            </a:r>
            <a:r>
              <a:rPr kumimoji="0" lang="zh-CN" altLang="en-US" sz="24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章节为考前复习</a:t>
            </a:r>
            <a:r>
              <a:rPr kumimoji="0" lang="zh-CN" altLang="en-US" sz="2400" b="1" i="0" u="none" strike="noStrike" kern="1200" cap="none" spc="0" normalizeH="0" baseline="0" noProof="0">
                <a:ln>
                  <a:noFill/>
                </a:ln>
                <a:solidFill>
                  <a:srgbClr val="FF0000"/>
                </a:solidFill>
                <a:effectLst/>
                <a:uLnTx/>
                <a:uFillTx/>
                <a:latin typeface="微软雅黑" panose="020B0503020204020204" charset="-122"/>
                <a:ea typeface="微软雅黑" panose="020B0503020204020204" charset="-122"/>
                <a:cs typeface="+mn-cs"/>
              </a:rPr>
              <a:t>重点和优先章节</a:t>
            </a:r>
          </a:p>
        </p:txBody>
      </p:sp>
      <p:pic>
        <p:nvPicPr>
          <p:cNvPr id="9" name="图片 8" descr="民间文学概论"/>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195830" y="169545"/>
            <a:ext cx="10058400" cy="6518910"/>
          </a:xfrm>
          <a:prstGeom prst="rect">
            <a:avLst/>
          </a:prstGeom>
        </p:spPr>
      </p:pic>
    </p:spTree>
    <p:custDataLst>
      <p:tags r:id="rId1"/>
    </p:custDataLst>
    <p:extLst>
      <p:ext uri="{BB962C8B-B14F-4D97-AF65-F5344CB8AC3E}">
        <p14:creationId xmlns:p14="http://schemas.microsoft.com/office/powerpoint/2010/main" val="19174206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ChangeArrowheads="1"/>
          </p:cNvSpPr>
          <p:nvPr/>
        </p:nvSpPr>
        <p:spPr bwMode="auto">
          <a:xfrm>
            <a:off x="257175" y="1612900"/>
            <a:ext cx="10758805" cy="1753235"/>
          </a:xfrm>
          <a:prstGeom prst="rect">
            <a:avLst/>
          </a:prstGeom>
          <a:noFill/>
          <a:ln w="9525">
            <a:noFill/>
            <a:miter lim="800000"/>
          </a:ln>
          <a:effectLst/>
        </p:spPr>
        <p:txBody>
          <a:bodyPr vert="horz" wrap="square" lIns="91440" tIns="45720" rIns="91440" bIns="45720" numCol="1" anchor="ctr" anchorCtr="0" compatLnSpc="1">
            <a:spAutoFit/>
          </a:bodyPr>
          <a:lstStyle/>
          <a:p>
            <a:pPr indent="504190" eaLnBrk="0" fontAlgn="base" hangingPunct="0">
              <a:lnSpc>
                <a:spcPct val="150000"/>
              </a:lnSpc>
              <a:spcBef>
                <a:spcPct val="0"/>
              </a:spcBef>
              <a:spcAft>
                <a:spcPct val="0"/>
              </a:spcAft>
            </a:pPr>
            <a:r>
              <a:rPr lang="zh-CN" altLang="zh-CN" sz="2400" dirty="0">
                <a:latin typeface="微软雅黑" panose="020B0503020204020204" charset="-122"/>
                <a:ea typeface="微软雅黑" panose="020B0503020204020204" charset="-122"/>
                <a:cs typeface="Calibri" panose="020F0502020204030204" charset="0"/>
              </a:rPr>
              <a:t>民间文学可以分成</a:t>
            </a:r>
            <a:r>
              <a:rPr lang="zh-CN" altLang="zh-CN" sz="2400" b="1" u="sng" dirty="0">
                <a:solidFill>
                  <a:srgbClr val="FF0000"/>
                </a:solidFill>
                <a:latin typeface="微软雅黑" panose="020B0503020204020204" charset="-122"/>
                <a:ea typeface="微软雅黑" panose="020B0503020204020204" charset="-122"/>
                <a:cs typeface="Calibri" panose="020F0502020204030204" charset="0"/>
              </a:rPr>
              <a:t>原生态、再生态、和新生态</a:t>
            </a:r>
            <a:r>
              <a:rPr lang="zh-CN" altLang="zh-CN" sz="2400" dirty="0">
                <a:latin typeface="微软雅黑" panose="020B0503020204020204" charset="-122"/>
                <a:ea typeface="微软雅黑" panose="020B0503020204020204" charset="-122"/>
                <a:cs typeface="Calibri" panose="020F0502020204030204" charset="0"/>
              </a:rPr>
              <a:t>三种类型。</a:t>
            </a:r>
            <a:endParaRPr lang="en-US" altLang="zh-CN" sz="2400" dirty="0">
              <a:latin typeface="微软雅黑" panose="020B0503020204020204" charset="-122"/>
              <a:ea typeface="微软雅黑" panose="020B0503020204020204" charset="-122"/>
              <a:cs typeface="Calibri" panose="020F0502020204030204" charset="0"/>
            </a:endParaRPr>
          </a:p>
          <a:p>
            <a:pPr indent="504190" eaLnBrk="0" fontAlgn="base" hangingPunct="0">
              <a:lnSpc>
                <a:spcPct val="150000"/>
              </a:lnSpc>
              <a:spcBef>
                <a:spcPct val="0"/>
              </a:spcBef>
              <a:spcAft>
                <a:spcPct val="0"/>
              </a:spcAft>
            </a:pPr>
            <a:r>
              <a:rPr lang="zh-CN" altLang="zh-CN" sz="2400" b="1" dirty="0">
                <a:solidFill>
                  <a:srgbClr val="FF0000"/>
                </a:solidFill>
                <a:latin typeface="微软雅黑" panose="020B0503020204020204" charset="-122"/>
                <a:ea typeface="微软雅黑" panose="020B0503020204020204" charset="-122"/>
                <a:cs typeface="Calibri" panose="020F0502020204030204" charset="0"/>
                <a:sym typeface="Wingdings" panose="05000000000000000000" charset="0"/>
              </a:rPr>
              <a:t> </a:t>
            </a:r>
            <a:r>
              <a:rPr lang="zh-CN" altLang="zh-CN" sz="2400" b="1" u="sng" dirty="0">
                <a:solidFill>
                  <a:srgbClr val="FF0000"/>
                </a:solidFill>
                <a:latin typeface="微软雅黑" panose="020B0503020204020204" charset="-122"/>
                <a:ea typeface="微软雅黑" panose="020B0503020204020204" charset="-122"/>
                <a:cs typeface="Calibri" panose="020F0502020204030204" charset="0"/>
              </a:rPr>
              <a:t>原生态民间文学</a:t>
            </a:r>
            <a:r>
              <a:rPr lang="zh-CN" altLang="zh-CN" sz="2400" dirty="0">
                <a:latin typeface="微软雅黑" panose="020B0503020204020204" charset="-122"/>
                <a:ea typeface="微软雅黑" panose="020B0503020204020204" charset="-122"/>
                <a:cs typeface="Calibri" panose="020F0502020204030204" charset="0"/>
              </a:rPr>
              <a:t>指现在仍活在民众口头和实际生活中的传统民间文学，这一类民间文学正在逐渐衰亡。 </a:t>
            </a:r>
            <a:r>
              <a:rPr lang="zh-CN" altLang="zh-CN" sz="2400" b="1" dirty="0">
                <a:latin typeface="楷体" panose="02010609060101010101" pitchFamily="49" charset="-122"/>
                <a:ea typeface="楷体" panose="02010609060101010101" pitchFamily="49" charset="-122"/>
                <a:cs typeface="Calibri" panose="020F0502020204030204" charset="0"/>
              </a:rPr>
              <a:t> 例如：华阴老腔</a:t>
            </a:r>
          </a:p>
        </p:txBody>
      </p:sp>
      <p:sp>
        <p:nvSpPr>
          <p:cNvPr id="3" name="矩形 2"/>
          <p:cNvSpPr/>
          <p:nvPr/>
        </p:nvSpPr>
        <p:spPr>
          <a:xfrm>
            <a:off x="257106" y="959442"/>
            <a:ext cx="7633842" cy="737235"/>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latin typeface="微软雅黑" panose="020B0503020204020204" charset="-122"/>
                <a:ea typeface="微软雅黑" panose="020B0503020204020204" charset="-122"/>
              </a:rPr>
              <a:t>2. </a:t>
            </a:r>
            <a:r>
              <a:rPr lang="zh-CN" altLang="en-US" sz="2800" b="1" dirty="0">
                <a:latin typeface="微软雅黑" panose="020B0503020204020204" charset="-122"/>
                <a:ea typeface="微软雅黑" panose="020B0503020204020204" charset="-122"/>
              </a:rPr>
              <a:t>民间文学的类型</a:t>
            </a:r>
            <a:r>
              <a:rPr lang="zh-CN" altLang="en-US" sz="2400" b="1" dirty="0">
                <a:latin typeface="微软雅黑" panose="020B0503020204020204" charset="-122"/>
                <a:ea typeface="微软雅黑" panose="020B0503020204020204" charset="-122"/>
                <a:cs typeface="Calibri" panose="020F0502020204030204" charset="0"/>
              </a:rPr>
              <a:t> </a:t>
            </a:r>
            <a:endParaRPr lang="en-US" altLang="zh-CN" sz="2000" b="1" dirty="0">
              <a:solidFill>
                <a:srgbClr val="FF0000"/>
              </a:solidFill>
              <a:latin typeface="微软雅黑" panose="020B0503020204020204" charset="-122"/>
              <a:ea typeface="微软雅黑" panose="020B0503020204020204" charset="-122"/>
              <a:cs typeface="Calibri" panose="020F050202020403020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0493" y="4031175"/>
            <a:ext cx="3153496" cy="2351051"/>
          </a:xfrm>
          <a:prstGeom prst="rect">
            <a:avLst/>
          </a:prstGeom>
        </p:spPr>
      </p:pic>
      <p:pic>
        <p:nvPicPr>
          <p:cNvPr id="6" name="图片 5" descr="C:\Users\user\Desktop\ppt图片\00e93901213fb80ef7dda6a436d12f2eb93894b1.jpg00e93901213fb80ef7dda6a436d12f2eb93894b1"/>
          <p:cNvPicPr>
            <a:picLocks noChangeAspect="1"/>
          </p:cNvPicPr>
          <p:nvPr/>
        </p:nvPicPr>
        <p:blipFill rotWithShape="1">
          <a:blip r:embed="rId5"/>
          <a:srcRect/>
          <a:stretch>
            <a:fillRect/>
          </a:stretch>
        </p:blipFill>
        <p:spPr>
          <a:xfrm>
            <a:off x="6655634" y="4030980"/>
            <a:ext cx="3242112" cy="2503805"/>
          </a:xfrm>
          <a:prstGeom prst="rect">
            <a:avLst/>
          </a:prstGeom>
        </p:spPr>
      </p:pic>
      <p:sp>
        <p:nvSpPr>
          <p:cNvPr id="4" name="五边形 3"/>
          <p:cNvSpPr/>
          <p:nvPr/>
        </p:nvSpPr>
        <p:spPr>
          <a:xfrm flipH="1">
            <a:off x="4783989" y="108633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sp>
        <p:nvSpPr>
          <p:cNvPr id="5" name="矩形 4"/>
          <p:cNvSpPr/>
          <p:nvPr/>
        </p:nvSpPr>
        <p:spPr>
          <a:xfrm>
            <a:off x="226525" y="211284"/>
            <a:ext cx="7633842" cy="662489"/>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rPr>
              <a:t>1.2.3 </a:t>
            </a:r>
            <a:r>
              <a:rPr lang="zh-CN" altLang="en-US" sz="2800" b="1" dirty="0">
                <a:solidFill>
                  <a:srgbClr val="0070C0"/>
                </a:solidFill>
                <a:latin typeface="微软雅黑" panose="020B0503020204020204" charset="-122"/>
                <a:ea typeface="微软雅黑" panose="020B0503020204020204" charset="-122"/>
              </a:rPr>
              <a:t>中国民间文学事业的新发展</a:t>
            </a:r>
            <a:endParaRPr lang="zh-CN" altLang="en-US" sz="2800" b="1" dirty="0">
              <a:solidFill>
                <a:srgbClr val="FF0000"/>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6"/>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1349282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ChangeArrowheads="1"/>
          </p:cNvSpPr>
          <p:nvPr/>
        </p:nvSpPr>
        <p:spPr bwMode="auto">
          <a:xfrm>
            <a:off x="471170" y="1429703"/>
            <a:ext cx="11249025" cy="1198880"/>
          </a:xfrm>
          <a:prstGeom prst="rect">
            <a:avLst/>
          </a:prstGeom>
          <a:noFill/>
          <a:ln w="9525">
            <a:noFill/>
            <a:miter lim="800000"/>
          </a:ln>
          <a:effectLst/>
        </p:spPr>
        <p:txBody>
          <a:bodyPr vert="horz" wrap="square" lIns="91440" tIns="45720" rIns="91440" bIns="45720" numCol="1" anchor="ctr" anchorCtr="0" compatLnSpc="1">
            <a:spAutoFit/>
          </a:bodyPr>
          <a:lstStyle/>
          <a:p>
            <a:pPr indent="504190" eaLnBrk="1" fontAlgn="base" hangingPunct="0">
              <a:lnSpc>
                <a:spcPct val="150000"/>
              </a:lnSpc>
              <a:spcBef>
                <a:spcPct val="0"/>
              </a:spcBef>
              <a:spcAft>
                <a:spcPct val="0"/>
              </a:spcAft>
            </a:pPr>
            <a:r>
              <a:rPr lang="zh-CN" sz="2400" b="1" spc="-7" dirty="0">
                <a:solidFill>
                  <a:srgbClr val="FF0000"/>
                </a:solidFill>
                <a:latin typeface="微软雅黑" panose="020B0503020204020204" charset="-122"/>
                <a:ea typeface="微软雅黑" panose="020B0503020204020204" charset="-122"/>
                <a:sym typeface="Wingdings" panose="05000000000000000000" charset="0"/>
              </a:rPr>
              <a:t> </a:t>
            </a:r>
            <a:r>
              <a:rPr lang="zh-CN" sz="2400" b="1" u="sng" spc="-7" dirty="0">
                <a:solidFill>
                  <a:srgbClr val="FF0000"/>
                </a:solidFill>
                <a:latin typeface="微软雅黑" panose="020B0503020204020204" charset="-122"/>
                <a:ea typeface="微软雅黑" panose="020B0503020204020204" charset="-122"/>
              </a:rPr>
              <a:t>再生态民间文学 </a:t>
            </a:r>
            <a:r>
              <a:rPr lang="zh-CN" sz="2400" dirty="0">
                <a:latin typeface="微软雅黑" panose="020B0503020204020204" charset="-122"/>
                <a:ea typeface="微软雅黑" panose="020B0503020204020204" charset="-122"/>
                <a:cs typeface="Calibri" panose="020F0502020204030204" charset="0"/>
              </a:rPr>
              <a:t>指经过整理和改编，转化为书面或视听文学样式的民间文学，这一类民间文学转变形态后，重新走向千家万户，比以前传播更加广泛。</a:t>
            </a:r>
            <a:endParaRPr lang="en-US" altLang="zh-CN" sz="2400" dirty="0">
              <a:latin typeface="微软雅黑" panose="020B0503020204020204" charset="-122"/>
              <a:ea typeface="微软雅黑" panose="020B0503020204020204" charset="-122"/>
              <a:cs typeface="Calibri" panose="020F0502020204030204"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8879" r="24828" b="2931"/>
          <a:stretch>
            <a:fillRect/>
          </a:stretch>
        </p:blipFill>
        <p:spPr>
          <a:xfrm>
            <a:off x="2064687" y="3304799"/>
            <a:ext cx="2144109" cy="266019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417" y="3483869"/>
            <a:ext cx="2196663" cy="2660198"/>
          </a:xfrm>
          <a:prstGeom prst="rect">
            <a:avLst/>
          </a:prstGeom>
        </p:spPr>
      </p:pic>
      <p:sp>
        <p:nvSpPr>
          <p:cNvPr id="4" name="矩形 3"/>
          <p:cNvSpPr/>
          <p:nvPr/>
        </p:nvSpPr>
        <p:spPr>
          <a:xfrm>
            <a:off x="391875" y="812754"/>
            <a:ext cx="7633842" cy="737235"/>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latin typeface="微软雅黑" panose="020B0503020204020204" charset="-122"/>
                <a:ea typeface="微软雅黑" panose="020B0503020204020204" charset="-122"/>
              </a:rPr>
              <a:t>2. </a:t>
            </a:r>
            <a:r>
              <a:rPr lang="zh-CN" altLang="en-US" sz="2800" b="1" dirty="0">
                <a:latin typeface="微软雅黑" panose="020B0503020204020204" charset="-122"/>
                <a:ea typeface="微软雅黑" panose="020B0503020204020204" charset="-122"/>
              </a:rPr>
              <a:t>民间文学的类型</a:t>
            </a:r>
            <a:r>
              <a:rPr lang="zh-CN" altLang="en-US" sz="2400" b="1" dirty="0">
                <a:latin typeface="微软雅黑" panose="020B0503020204020204" charset="-122"/>
                <a:ea typeface="微软雅黑" panose="020B0503020204020204" charset="-122"/>
                <a:cs typeface="Calibri" panose="020F0502020204030204" charset="0"/>
              </a:rPr>
              <a:t> </a:t>
            </a:r>
            <a:endParaRPr lang="en-US" altLang="zh-CN" sz="2000" b="1" dirty="0">
              <a:solidFill>
                <a:srgbClr val="FF0000"/>
              </a:solidFill>
              <a:latin typeface="微软雅黑" panose="020B0503020204020204" charset="-122"/>
              <a:ea typeface="微软雅黑" panose="020B0503020204020204" charset="-122"/>
              <a:cs typeface="Calibri" panose="020F0502020204030204" charset="0"/>
            </a:endParaRPr>
          </a:p>
        </p:txBody>
      </p:sp>
      <p:sp>
        <p:nvSpPr>
          <p:cNvPr id="6" name="矩形 5">
            <a:extLst>
              <a:ext uri="{FF2B5EF4-FFF2-40B4-BE49-F238E27FC236}">
                <a16:creationId xmlns:a16="http://schemas.microsoft.com/office/drawing/2014/main" xmlns="" id="{D6813C5A-2CDB-9742-B56C-66860DC98059}"/>
              </a:ext>
            </a:extLst>
          </p:cNvPr>
          <p:cNvSpPr/>
          <p:nvPr/>
        </p:nvSpPr>
        <p:spPr>
          <a:xfrm>
            <a:off x="226525" y="211284"/>
            <a:ext cx="7633842" cy="662489"/>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rPr>
              <a:t>1.2.3</a:t>
            </a:r>
            <a:r>
              <a:rPr lang="zh-CN" altLang="en-US" sz="2800" b="1" dirty="0">
                <a:solidFill>
                  <a:srgbClr val="0070C0"/>
                </a:solidFill>
                <a:latin typeface="微软雅黑" panose="020B0503020204020204" charset="-122"/>
                <a:ea typeface="微软雅黑" panose="020B0503020204020204" charset="-122"/>
              </a:rPr>
              <a:t> 中国民间文学事业的新发展</a:t>
            </a:r>
            <a:endParaRPr lang="zh-CN" altLang="en-US" sz="2800" b="1" dirty="0">
              <a:solidFill>
                <a:srgbClr val="FF0000"/>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5"/>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17706855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8125" y="1550563"/>
            <a:ext cx="11188065" cy="2306955"/>
          </a:xfrm>
          <a:prstGeom prst="rect">
            <a:avLst/>
          </a:prstGeom>
        </p:spPr>
        <p:txBody>
          <a:bodyPr wrap="square">
            <a:spAutoFit/>
          </a:bodyPr>
          <a:lstStyle/>
          <a:p>
            <a:pPr indent="504190" fontAlgn="base" hangingPunct="0">
              <a:lnSpc>
                <a:spcPct val="150000"/>
              </a:lnSpc>
              <a:spcBef>
                <a:spcPct val="0"/>
              </a:spcBef>
              <a:spcAft>
                <a:spcPct val="0"/>
              </a:spcAft>
            </a:pPr>
            <a:r>
              <a:rPr lang="zh-CN" altLang="zh-CN" sz="2400" b="1" spc="-7" dirty="0">
                <a:solidFill>
                  <a:srgbClr val="FF0000"/>
                </a:solidFill>
                <a:latin typeface="微软雅黑" panose="020B0503020204020204" charset="-122"/>
                <a:ea typeface="微软雅黑" panose="020B0503020204020204" charset="-122"/>
                <a:sym typeface="Wingdings" panose="05000000000000000000" charset="0"/>
              </a:rPr>
              <a:t>  </a:t>
            </a:r>
            <a:r>
              <a:rPr lang="zh-CN" altLang="zh-CN" sz="2400" b="1" u="sng" spc="-7" dirty="0">
                <a:solidFill>
                  <a:srgbClr val="FF0000"/>
                </a:solidFill>
                <a:latin typeface="微软雅黑" panose="020B0503020204020204" charset="-122"/>
                <a:ea typeface="微软雅黑" panose="020B0503020204020204" charset="-122"/>
              </a:rPr>
              <a:t>新生态民间文学</a:t>
            </a:r>
            <a:r>
              <a:rPr lang="zh-CN" altLang="zh-CN" sz="2400" b="1" u="sng" spc="-7" dirty="0">
                <a:solidFill>
                  <a:srgbClr val="C00000"/>
                </a:solidFill>
                <a:latin typeface="微软雅黑" panose="020B0503020204020204" charset="-122"/>
                <a:ea typeface="微软雅黑" panose="020B0503020204020204" charset="-122"/>
              </a:rPr>
              <a:t> </a:t>
            </a:r>
            <a:r>
              <a:rPr lang="zh-CN" altLang="zh-CN" sz="2400" dirty="0">
                <a:latin typeface="微软雅黑" panose="020B0503020204020204" charset="-122"/>
                <a:ea typeface="微软雅黑" panose="020B0503020204020204" charset="-122"/>
                <a:cs typeface="Calibri" panose="020F0502020204030204" charset="0"/>
              </a:rPr>
              <a:t>指从当代社会生活中自然产生，反映人民某些意愿与时代风尚的新的故事、笑话、歌谣、谚语等，它们将不断涌现，恐怕永无枯竭之意。借助电脑网络、手机、电视宽带等新的传媒技术，服务于民众生活的各种民间文学创作，得到了更大的发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193" y="3857518"/>
            <a:ext cx="3545928" cy="2216205"/>
          </a:xfrm>
          <a:prstGeom prst="rect">
            <a:avLst/>
          </a:prstGeom>
        </p:spPr>
      </p:pic>
      <p:sp>
        <p:nvSpPr>
          <p:cNvPr id="4" name="矩形 3">
            <a:extLst>
              <a:ext uri="{FF2B5EF4-FFF2-40B4-BE49-F238E27FC236}">
                <a16:creationId xmlns:a16="http://schemas.microsoft.com/office/drawing/2014/main" xmlns="" id="{FD17CD2B-8DF2-9746-BCC6-D2A522C3276A}"/>
              </a:ext>
            </a:extLst>
          </p:cNvPr>
          <p:cNvSpPr/>
          <p:nvPr/>
        </p:nvSpPr>
        <p:spPr>
          <a:xfrm>
            <a:off x="226525" y="211284"/>
            <a:ext cx="7633842" cy="662489"/>
          </a:xfrm>
          <a:prstGeom prst="rect">
            <a:avLst/>
          </a:prstGeom>
        </p:spPr>
        <p:txBody>
          <a:bodyPr wrap="square">
            <a:spAutoFit/>
          </a:bodyPr>
          <a:lstStyle/>
          <a:p>
            <a:pPr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rPr>
              <a:t>1.2.3</a:t>
            </a:r>
            <a:r>
              <a:rPr lang="zh-CN" altLang="en-US" sz="2800" b="1" dirty="0">
                <a:solidFill>
                  <a:srgbClr val="0070C0"/>
                </a:solidFill>
                <a:latin typeface="微软雅黑" panose="020B0503020204020204" charset="-122"/>
                <a:ea typeface="微软雅黑" panose="020B0503020204020204" charset="-122"/>
              </a:rPr>
              <a:t> 中国民间文学事业的新发展</a:t>
            </a:r>
            <a:endParaRPr lang="zh-CN" altLang="en-US" sz="2800" b="1" dirty="0">
              <a:solidFill>
                <a:srgbClr val="FF000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4"/>
          <a:stretch>
            <a:fillRect/>
          </a:stretch>
        </p:blipFill>
        <p:spPr>
          <a:xfrm>
            <a:off x="8729663" y="0"/>
            <a:ext cx="3462337" cy="1550563"/>
          </a:xfrm>
          <a:prstGeom prst="rect">
            <a:avLst/>
          </a:prstGeom>
        </p:spPr>
      </p:pic>
    </p:spTree>
    <p:custDataLst>
      <p:tags r:id="rId1"/>
    </p:custDataLst>
    <p:extLst>
      <p:ext uri="{BB962C8B-B14F-4D97-AF65-F5344CB8AC3E}">
        <p14:creationId xmlns:p14="http://schemas.microsoft.com/office/powerpoint/2010/main" val="830536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8138160" cy="3211135"/>
          </a:xfrm>
          <a:prstGeom prst="rect">
            <a:avLst/>
          </a:prstGeom>
        </p:spPr>
        <p:txBody>
          <a:bodyPr vert="horz" wrap="square" lIns="0" tIns="0" rIns="0" bIns="0" rtlCol="0">
            <a:spAutoFit/>
          </a:bodyPr>
          <a:lstStyle/>
          <a:p>
            <a:pPr marL="17145">
              <a:tabLst>
                <a:tab pos="7133590" algn="l"/>
              </a:tabLst>
            </a:pPr>
            <a:r>
              <a:rPr lang="en-US" sz="2600" b="1" spc="47" dirty="0">
                <a:latin typeface="微软雅黑" panose="020B0503020204020204" charset="-122"/>
                <a:ea typeface="微软雅黑" panose="020B0503020204020204" charset="-122"/>
                <a:cs typeface="微软雅黑" panose="020B0503020204020204" charset="-122"/>
              </a:rPr>
              <a:t>1</a:t>
            </a:r>
            <a:r>
              <a:rPr lang="zh-CN" altLang="en-US" sz="2600" b="1" spc="47" dirty="0" smtClean="0">
                <a:latin typeface="微软雅黑" panose="020B0503020204020204" charset="-122"/>
                <a:ea typeface="微软雅黑" panose="020B0503020204020204" charset="-122"/>
                <a:cs typeface="微软雅黑" panose="020B0503020204020204" charset="-122"/>
              </a:rPr>
              <a:t>、</a:t>
            </a:r>
            <a:r>
              <a:rPr lang="zh-CN" altLang="en-US" sz="2600" b="1" spc="47" dirty="0" smtClean="0">
                <a:latin typeface="微软雅黑" panose="020B0503020204020204" charset="-122"/>
                <a:ea typeface="微软雅黑" panose="020B0503020204020204" charset="-122"/>
                <a:cs typeface="微软雅黑" panose="020B0503020204020204" charset="-122"/>
              </a:rPr>
              <a:t>华阴老腔反映了我国民间文学的哪一类型</a:t>
            </a:r>
            <a:r>
              <a:rPr sz="2600" b="1" spc="47" dirty="0" smtClean="0">
                <a:latin typeface="微软雅黑" panose="020B0503020204020204" charset="-122"/>
                <a:ea typeface="微软雅黑" panose="020B0503020204020204" charset="-122"/>
                <a:cs typeface="微软雅黑" panose="020B0503020204020204" charset="-122"/>
              </a:rPr>
              <a:t>（</a:t>
            </a:r>
            <a:r>
              <a:rPr sz="2600" b="1" spc="40" dirty="0" smtClean="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A</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原生态文学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B</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smtClean="0">
                <a:latin typeface="微软雅黑" panose="020B0503020204020204" charset="-122"/>
                <a:ea typeface="微软雅黑" panose="020B0503020204020204" charset="-122"/>
                <a:cs typeface="微软雅黑" panose="020B0503020204020204" charset="-122"/>
              </a:rPr>
              <a:t>C</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再</a:t>
            </a:r>
            <a:r>
              <a:rPr lang="zh-CN" altLang="en-US" sz="2600" spc="27" dirty="0" smtClean="0">
                <a:latin typeface="微软雅黑" panose="020B0503020204020204" charset="-122"/>
                <a:ea typeface="微软雅黑" panose="020B0503020204020204" charset="-122"/>
                <a:cs typeface="微软雅黑" panose="020B0503020204020204" charset="-122"/>
              </a:rPr>
              <a:t>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D</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新生代文学</a:t>
            </a:r>
            <a:endParaRPr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86947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8138160" cy="3211135"/>
          </a:xfrm>
          <a:prstGeom prst="rect">
            <a:avLst/>
          </a:prstGeom>
        </p:spPr>
        <p:txBody>
          <a:bodyPr vert="horz" wrap="square" lIns="0" tIns="0" rIns="0" bIns="0" rtlCol="0">
            <a:spAutoFit/>
          </a:bodyPr>
          <a:lstStyle/>
          <a:p>
            <a:pPr marL="17145">
              <a:tabLst>
                <a:tab pos="7133590" algn="l"/>
              </a:tabLst>
            </a:pPr>
            <a:r>
              <a:rPr lang="en-US" sz="2600" b="1" spc="47" dirty="0">
                <a:latin typeface="微软雅黑" panose="020B0503020204020204" charset="-122"/>
                <a:ea typeface="微软雅黑" panose="020B0503020204020204" charset="-122"/>
                <a:cs typeface="微软雅黑" panose="020B0503020204020204" charset="-122"/>
              </a:rPr>
              <a:t>1</a:t>
            </a:r>
            <a:r>
              <a:rPr lang="zh-CN" altLang="en-US" sz="2600" b="1" spc="47" dirty="0" smtClean="0">
                <a:latin typeface="微软雅黑" panose="020B0503020204020204" charset="-122"/>
                <a:ea typeface="微软雅黑" panose="020B0503020204020204" charset="-122"/>
                <a:cs typeface="微软雅黑" panose="020B0503020204020204" charset="-122"/>
              </a:rPr>
              <a:t>、</a:t>
            </a:r>
            <a:r>
              <a:rPr lang="zh-CN" altLang="en-US" sz="2600" b="1" spc="47" dirty="0" smtClean="0">
                <a:latin typeface="微软雅黑" panose="020B0503020204020204" charset="-122"/>
                <a:ea typeface="微软雅黑" panose="020B0503020204020204" charset="-122"/>
                <a:cs typeface="微软雅黑" panose="020B0503020204020204" charset="-122"/>
              </a:rPr>
              <a:t>华阴老腔反映了我国民间文学的哪一类型</a:t>
            </a:r>
            <a:r>
              <a:rPr sz="2600" b="1" spc="47" dirty="0" smtClean="0">
                <a:latin typeface="微软雅黑" panose="020B0503020204020204" charset="-122"/>
                <a:ea typeface="微软雅黑" panose="020B0503020204020204" charset="-122"/>
                <a:cs typeface="微软雅黑" panose="020B0503020204020204" charset="-122"/>
              </a:rPr>
              <a:t>（</a:t>
            </a:r>
            <a:r>
              <a:rPr lang="hu-HU" altLang="zh-CN" sz="2600" spc="27" dirty="0">
                <a:solidFill>
                  <a:srgbClr val="C00000"/>
                </a:solidFill>
                <a:latin typeface="微软雅黑" panose="020B0503020204020204" charset="-122"/>
                <a:ea typeface="微软雅黑" panose="020B0503020204020204" charset="-122"/>
                <a:cs typeface="微软雅黑" panose="020B0503020204020204" charset="-122"/>
              </a:rPr>
              <a:t> A </a:t>
            </a:r>
            <a:r>
              <a:rPr sz="2600" b="1" spc="40" dirty="0" smtClean="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solidFill>
                  <a:srgbClr val="C00000"/>
                </a:solidFill>
                <a:latin typeface="微软雅黑" panose="020B0503020204020204" charset="-122"/>
                <a:ea typeface="微软雅黑" panose="020B0503020204020204" charset="-122"/>
                <a:cs typeface="微软雅黑" panose="020B0503020204020204" charset="-122"/>
              </a:rPr>
              <a:t>A</a:t>
            </a:r>
            <a:r>
              <a:rPr lang="en-US" altLang="zh-CN" sz="2600" spc="27"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600" spc="27" dirty="0" smtClean="0">
                <a:solidFill>
                  <a:srgbClr val="C00000"/>
                </a:solidFill>
                <a:latin typeface="微软雅黑" panose="020B0503020204020204" charset="-122"/>
                <a:ea typeface="微软雅黑" panose="020B0503020204020204" charset="-122"/>
                <a:cs typeface="微软雅黑" panose="020B0503020204020204" charset="-122"/>
              </a:rPr>
              <a:t>原生态文学</a:t>
            </a:r>
            <a:r>
              <a:rPr sz="2600" spc="27" dirty="0" smtClean="0">
                <a:solidFill>
                  <a:srgbClr val="C00000"/>
                </a:solidFill>
                <a:latin typeface="微软雅黑" panose="020B0503020204020204" charset="-122"/>
                <a:ea typeface="微软雅黑" panose="020B0503020204020204" charset="-122"/>
                <a:cs typeface="微软雅黑" panose="020B0503020204020204" charset="-122"/>
              </a:rPr>
              <a:t>  </a:t>
            </a:r>
            <a:endParaRPr lang="en-US" sz="2600" spc="27" dirty="0">
              <a:solidFill>
                <a:srgbClr val="C00000"/>
              </a:solidFill>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B</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smtClean="0">
                <a:latin typeface="微软雅黑" panose="020B0503020204020204" charset="-122"/>
                <a:ea typeface="微软雅黑" panose="020B0503020204020204" charset="-122"/>
                <a:cs typeface="微软雅黑" panose="020B0503020204020204" charset="-122"/>
              </a:rPr>
              <a:t>C</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再</a:t>
            </a:r>
            <a:r>
              <a:rPr lang="zh-CN" altLang="en-US" sz="2600" spc="27" dirty="0" smtClean="0">
                <a:latin typeface="微软雅黑" panose="020B0503020204020204" charset="-122"/>
                <a:ea typeface="微软雅黑" panose="020B0503020204020204" charset="-122"/>
                <a:cs typeface="微软雅黑" panose="020B0503020204020204" charset="-122"/>
              </a:rPr>
              <a:t>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D</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新生代文学</a:t>
            </a:r>
            <a:endParaRPr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6701180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8138160" cy="3611245"/>
          </a:xfrm>
          <a:prstGeom prst="rect">
            <a:avLst/>
          </a:prstGeom>
        </p:spPr>
        <p:txBody>
          <a:bodyPr vert="horz" wrap="square" lIns="0" tIns="0" rIns="0" bIns="0" rtlCol="0">
            <a:spAutoFit/>
          </a:bodyPr>
          <a:lstStyle/>
          <a:p>
            <a:pPr marL="17145">
              <a:tabLst>
                <a:tab pos="7133590" algn="l"/>
              </a:tabLst>
            </a:pPr>
            <a:r>
              <a:rPr lang="en-US" altLang="zh-CN" sz="2600" b="1" spc="47" dirty="0">
                <a:latin typeface="微软雅黑" panose="020B0503020204020204" charset="-122"/>
                <a:ea typeface="微软雅黑" panose="020B0503020204020204" charset="-122"/>
                <a:cs typeface="微软雅黑" panose="020B0503020204020204" charset="-122"/>
              </a:rPr>
              <a:t>2</a:t>
            </a:r>
            <a:r>
              <a:rPr lang="zh-CN" altLang="en-US" sz="2600" b="1" spc="47" dirty="0" smtClean="0">
                <a:latin typeface="微软雅黑" panose="020B0503020204020204" charset="-122"/>
                <a:ea typeface="微软雅黑" panose="020B0503020204020204" charset="-122"/>
                <a:cs typeface="微软雅黑" panose="020B0503020204020204" charset="-122"/>
              </a:rPr>
              <a:t>、</a:t>
            </a:r>
            <a:r>
              <a:rPr lang="en-US" altLang="zh-CN" sz="2600" b="1" spc="47" dirty="0" smtClean="0">
                <a:latin typeface="微软雅黑" panose="020B0503020204020204" charset="-122"/>
                <a:ea typeface="微软雅黑" panose="020B0503020204020204" charset="-122"/>
                <a:cs typeface="微软雅黑" panose="020B0503020204020204" charset="-122"/>
              </a:rPr>
              <a:t>《</a:t>
            </a:r>
            <a:r>
              <a:rPr lang="zh-CN" altLang="en-US" sz="2600" b="1" spc="47" dirty="0" smtClean="0">
                <a:latin typeface="微软雅黑" panose="020B0503020204020204" charset="-122"/>
                <a:ea typeface="微软雅黑" panose="020B0503020204020204" charset="-122"/>
                <a:cs typeface="微软雅黑" panose="020B0503020204020204" charset="-122"/>
              </a:rPr>
              <a:t>东北民间故事锦集</a:t>
            </a:r>
            <a:r>
              <a:rPr lang="en-US" altLang="zh-CN" sz="2600" b="1" spc="47" dirty="0" smtClean="0">
                <a:latin typeface="微软雅黑" panose="020B0503020204020204" charset="-122"/>
                <a:ea typeface="微软雅黑" panose="020B0503020204020204" charset="-122"/>
                <a:cs typeface="微软雅黑" panose="020B0503020204020204" charset="-122"/>
              </a:rPr>
              <a:t>》</a:t>
            </a:r>
            <a:r>
              <a:rPr lang="zh-CN" altLang="en-US" sz="2600" b="1" spc="47" dirty="0" smtClean="0">
                <a:latin typeface="微软雅黑" panose="020B0503020204020204" charset="-122"/>
                <a:ea typeface="微软雅黑" panose="020B0503020204020204" charset="-122"/>
                <a:cs typeface="微软雅黑" panose="020B0503020204020204" charset="-122"/>
              </a:rPr>
              <a:t>反映了我国民间文学的哪一类型</a:t>
            </a:r>
            <a:r>
              <a:rPr sz="2600" b="1" spc="47" dirty="0" smtClean="0">
                <a:latin typeface="微软雅黑" panose="020B0503020204020204" charset="-122"/>
                <a:ea typeface="微软雅黑" panose="020B0503020204020204" charset="-122"/>
                <a:cs typeface="微软雅黑" panose="020B0503020204020204" charset="-122"/>
              </a:rPr>
              <a:t>（</a:t>
            </a:r>
            <a:r>
              <a:rPr sz="2600" b="1" spc="40" dirty="0" smtClean="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A</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原生态文学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B</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smtClean="0">
                <a:latin typeface="微软雅黑" panose="020B0503020204020204" charset="-122"/>
                <a:ea typeface="微软雅黑" panose="020B0503020204020204" charset="-122"/>
                <a:cs typeface="微软雅黑" panose="020B0503020204020204" charset="-122"/>
              </a:rPr>
              <a:t>C</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再</a:t>
            </a:r>
            <a:r>
              <a:rPr lang="zh-CN" altLang="en-US" sz="2600" spc="27" dirty="0" smtClean="0">
                <a:latin typeface="微软雅黑" panose="020B0503020204020204" charset="-122"/>
                <a:ea typeface="微软雅黑" panose="020B0503020204020204" charset="-122"/>
                <a:cs typeface="微软雅黑" panose="020B0503020204020204" charset="-122"/>
              </a:rPr>
              <a:t>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D</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新生代文学</a:t>
            </a:r>
            <a:endParaRPr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2692500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8138160" cy="3611245"/>
          </a:xfrm>
          <a:prstGeom prst="rect">
            <a:avLst/>
          </a:prstGeom>
        </p:spPr>
        <p:txBody>
          <a:bodyPr vert="horz" wrap="square" lIns="0" tIns="0" rIns="0" bIns="0" rtlCol="0">
            <a:spAutoFit/>
          </a:bodyPr>
          <a:lstStyle/>
          <a:p>
            <a:pPr marL="17145">
              <a:tabLst>
                <a:tab pos="7133590" algn="l"/>
              </a:tabLst>
            </a:pPr>
            <a:r>
              <a:rPr lang="en-US" altLang="zh-CN" sz="2600" b="1" spc="47" dirty="0">
                <a:latin typeface="微软雅黑" panose="020B0503020204020204" charset="-122"/>
                <a:ea typeface="微软雅黑" panose="020B0503020204020204" charset="-122"/>
                <a:cs typeface="微软雅黑" panose="020B0503020204020204" charset="-122"/>
              </a:rPr>
              <a:t>2</a:t>
            </a:r>
            <a:r>
              <a:rPr lang="zh-CN" altLang="en-US" sz="2600" b="1" spc="47" dirty="0" smtClean="0">
                <a:latin typeface="微软雅黑" panose="020B0503020204020204" charset="-122"/>
                <a:ea typeface="微软雅黑" panose="020B0503020204020204" charset="-122"/>
                <a:cs typeface="微软雅黑" panose="020B0503020204020204" charset="-122"/>
              </a:rPr>
              <a:t>、</a:t>
            </a:r>
            <a:r>
              <a:rPr lang="en-US" altLang="zh-CN" sz="2600" b="1" spc="47" dirty="0" smtClean="0">
                <a:latin typeface="微软雅黑" panose="020B0503020204020204" charset="-122"/>
                <a:ea typeface="微软雅黑" panose="020B0503020204020204" charset="-122"/>
                <a:cs typeface="微软雅黑" panose="020B0503020204020204" charset="-122"/>
              </a:rPr>
              <a:t>《</a:t>
            </a:r>
            <a:r>
              <a:rPr lang="zh-CN" altLang="en-US" sz="2600" b="1" spc="47" dirty="0" smtClean="0">
                <a:latin typeface="微软雅黑" panose="020B0503020204020204" charset="-122"/>
                <a:ea typeface="微软雅黑" panose="020B0503020204020204" charset="-122"/>
                <a:cs typeface="微软雅黑" panose="020B0503020204020204" charset="-122"/>
              </a:rPr>
              <a:t>东北民间故事锦集</a:t>
            </a:r>
            <a:r>
              <a:rPr lang="en-US" altLang="zh-CN" sz="2600" b="1" spc="47" dirty="0" smtClean="0">
                <a:latin typeface="微软雅黑" panose="020B0503020204020204" charset="-122"/>
                <a:ea typeface="微软雅黑" panose="020B0503020204020204" charset="-122"/>
                <a:cs typeface="微软雅黑" panose="020B0503020204020204" charset="-122"/>
              </a:rPr>
              <a:t>》</a:t>
            </a:r>
            <a:r>
              <a:rPr lang="zh-CN" altLang="en-US" sz="2600" b="1" spc="47" dirty="0" smtClean="0">
                <a:latin typeface="微软雅黑" panose="020B0503020204020204" charset="-122"/>
                <a:ea typeface="微软雅黑" panose="020B0503020204020204" charset="-122"/>
                <a:cs typeface="微软雅黑" panose="020B0503020204020204" charset="-122"/>
              </a:rPr>
              <a:t>反映了我国民间文学的哪一类型</a:t>
            </a:r>
            <a:r>
              <a:rPr sz="2600" b="1" spc="47" dirty="0" smtClean="0">
                <a:latin typeface="微软雅黑" panose="020B0503020204020204" charset="-122"/>
                <a:ea typeface="微软雅黑" panose="020B0503020204020204" charset="-122"/>
                <a:cs typeface="微软雅黑" panose="020B0503020204020204" charset="-122"/>
              </a:rPr>
              <a:t>（</a:t>
            </a:r>
            <a:r>
              <a:rPr lang="zh-CN" altLang="en-US" sz="2600" spc="27" dirty="0">
                <a:solidFill>
                  <a:srgbClr val="C00000"/>
                </a:solidFill>
                <a:latin typeface="微软雅黑" panose="020B0503020204020204" charset="-122"/>
                <a:ea typeface="微软雅黑" panose="020B0503020204020204" charset="-122"/>
                <a:cs typeface="微软雅黑" panose="020B0503020204020204" charset="-122"/>
              </a:rPr>
              <a:t> </a:t>
            </a:r>
            <a:r>
              <a:rPr lang="en-US" altLang="zh-CN" sz="2600" spc="27" dirty="0">
                <a:solidFill>
                  <a:srgbClr val="C00000"/>
                </a:solidFill>
                <a:latin typeface="微软雅黑" panose="020B0503020204020204" charset="-122"/>
                <a:ea typeface="微软雅黑" panose="020B0503020204020204" charset="-122"/>
                <a:cs typeface="微软雅黑" panose="020B0503020204020204" charset="-122"/>
              </a:rPr>
              <a:t>C </a:t>
            </a:r>
            <a:r>
              <a:rPr sz="2600" b="1" spc="40" dirty="0" smtClean="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A</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原生态文学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B</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smtClean="0">
                <a:solidFill>
                  <a:srgbClr val="C00000"/>
                </a:solidFill>
                <a:latin typeface="微软雅黑" panose="020B0503020204020204" charset="-122"/>
                <a:ea typeface="微软雅黑" panose="020B0503020204020204" charset="-122"/>
                <a:cs typeface="微软雅黑" panose="020B0503020204020204" charset="-122"/>
              </a:rPr>
              <a:t>C</a:t>
            </a:r>
            <a:r>
              <a:rPr lang="en-US" altLang="zh-CN" sz="2600" spc="27"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600" spc="27" dirty="0" smtClean="0">
                <a:solidFill>
                  <a:srgbClr val="C00000"/>
                </a:solidFill>
                <a:latin typeface="微软雅黑" panose="020B0503020204020204" charset="-122"/>
                <a:ea typeface="微软雅黑" panose="020B0503020204020204" charset="-122"/>
                <a:cs typeface="微软雅黑" panose="020B0503020204020204" charset="-122"/>
              </a:rPr>
              <a:t>再</a:t>
            </a:r>
            <a:r>
              <a:rPr lang="zh-CN" altLang="en-US" sz="2600" spc="27" dirty="0" smtClean="0">
                <a:solidFill>
                  <a:srgbClr val="C00000"/>
                </a:solidFill>
                <a:latin typeface="微软雅黑" panose="020B0503020204020204" charset="-122"/>
                <a:ea typeface="微软雅黑" panose="020B0503020204020204" charset="-122"/>
                <a:cs typeface="微软雅黑" panose="020B0503020204020204" charset="-122"/>
              </a:rPr>
              <a:t>生态文学</a:t>
            </a:r>
            <a:r>
              <a:rPr sz="2600" spc="27" dirty="0" smtClean="0">
                <a:solidFill>
                  <a:srgbClr val="C00000"/>
                </a:solidFill>
                <a:latin typeface="微软雅黑" panose="020B0503020204020204" charset="-122"/>
                <a:ea typeface="微软雅黑" panose="020B0503020204020204" charset="-122"/>
                <a:cs typeface="微软雅黑" panose="020B0503020204020204" charset="-122"/>
              </a:rPr>
              <a:t>  </a:t>
            </a:r>
            <a:endParaRPr lang="en-US" sz="2600" spc="27" dirty="0">
              <a:solidFill>
                <a:srgbClr val="C00000"/>
              </a:solidFill>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D</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新生代文学</a:t>
            </a:r>
            <a:endParaRPr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3304238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8138160" cy="3611245"/>
          </a:xfrm>
          <a:prstGeom prst="rect">
            <a:avLst/>
          </a:prstGeom>
        </p:spPr>
        <p:txBody>
          <a:bodyPr vert="horz" wrap="square" lIns="0" tIns="0" rIns="0" bIns="0" rtlCol="0">
            <a:spAutoFit/>
          </a:bodyPr>
          <a:lstStyle/>
          <a:p>
            <a:pPr marL="17145">
              <a:tabLst>
                <a:tab pos="7133590" algn="l"/>
              </a:tabLst>
            </a:pPr>
            <a:r>
              <a:rPr lang="en-US" altLang="zh-CN" sz="2600" b="1" spc="47" dirty="0" smtClean="0">
                <a:latin typeface="微软雅黑" panose="020B0503020204020204" charset="-122"/>
                <a:ea typeface="微软雅黑" panose="020B0503020204020204" charset="-122"/>
                <a:cs typeface="微软雅黑" panose="020B0503020204020204" charset="-122"/>
              </a:rPr>
              <a:t>3</a:t>
            </a:r>
            <a:r>
              <a:rPr lang="zh-CN" altLang="en-US" sz="2600" b="1" spc="47" dirty="0" smtClean="0">
                <a:latin typeface="微软雅黑" panose="020B0503020204020204" charset="-122"/>
                <a:ea typeface="微软雅黑" panose="020B0503020204020204" charset="-122"/>
                <a:cs typeface="微软雅黑" panose="020B0503020204020204" charset="-122"/>
              </a:rPr>
              <a:t>、“春雨惊春清谷天，夏满芒夏暑相连”这首节气歌谣</a:t>
            </a:r>
            <a:r>
              <a:rPr lang="zh-CN" altLang="en-US" sz="2600" b="1" spc="47" dirty="0" smtClean="0">
                <a:latin typeface="微软雅黑" panose="020B0503020204020204" charset="-122"/>
                <a:ea typeface="微软雅黑" panose="020B0503020204020204" charset="-122"/>
                <a:cs typeface="微软雅黑" panose="020B0503020204020204" charset="-122"/>
              </a:rPr>
              <a:t>反映了我国民间文学的哪一类型</a:t>
            </a:r>
            <a:r>
              <a:rPr sz="2600" b="1" spc="47" dirty="0" smtClean="0">
                <a:latin typeface="微软雅黑" panose="020B0503020204020204" charset="-122"/>
                <a:ea typeface="微软雅黑" panose="020B0503020204020204" charset="-122"/>
                <a:cs typeface="微软雅黑" panose="020B0503020204020204" charset="-122"/>
              </a:rPr>
              <a:t>（</a:t>
            </a:r>
            <a:r>
              <a:rPr sz="2600" b="1" spc="40" dirty="0" smtClean="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A</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原生态文学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B</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smtClean="0">
                <a:latin typeface="微软雅黑" panose="020B0503020204020204" charset="-122"/>
                <a:ea typeface="微软雅黑" panose="020B0503020204020204" charset="-122"/>
                <a:cs typeface="微软雅黑" panose="020B0503020204020204" charset="-122"/>
              </a:rPr>
              <a:t>C</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再</a:t>
            </a:r>
            <a:r>
              <a:rPr lang="zh-CN" altLang="en-US" sz="2600" spc="27" dirty="0" smtClean="0">
                <a:latin typeface="微软雅黑" panose="020B0503020204020204" charset="-122"/>
                <a:ea typeface="微软雅黑" panose="020B0503020204020204" charset="-122"/>
                <a:cs typeface="微软雅黑" panose="020B0503020204020204" charset="-122"/>
              </a:rPr>
              <a:t>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D</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新生代文学</a:t>
            </a:r>
            <a:endParaRPr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8340320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8138160" cy="3611245"/>
          </a:xfrm>
          <a:prstGeom prst="rect">
            <a:avLst/>
          </a:prstGeom>
        </p:spPr>
        <p:txBody>
          <a:bodyPr vert="horz" wrap="square" lIns="0" tIns="0" rIns="0" bIns="0" rtlCol="0">
            <a:spAutoFit/>
          </a:bodyPr>
          <a:lstStyle/>
          <a:p>
            <a:pPr marL="17145">
              <a:tabLst>
                <a:tab pos="7133590" algn="l"/>
              </a:tabLst>
            </a:pPr>
            <a:r>
              <a:rPr lang="en-US" altLang="zh-CN" sz="2600" b="1" spc="47" dirty="0" smtClean="0">
                <a:latin typeface="微软雅黑" panose="020B0503020204020204" charset="-122"/>
                <a:ea typeface="微软雅黑" panose="020B0503020204020204" charset="-122"/>
                <a:cs typeface="微软雅黑" panose="020B0503020204020204" charset="-122"/>
              </a:rPr>
              <a:t>3</a:t>
            </a:r>
            <a:r>
              <a:rPr lang="zh-CN" altLang="en-US" sz="2600" b="1" spc="47" dirty="0" smtClean="0">
                <a:latin typeface="微软雅黑" panose="020B0503020204020204" charset="-122"/>
                <a:ea typeface="微软雅黑" panose="020B0503020204020204" charset="-122"/>
                <a:cs typeface="微软雅黑" panose="020B0503020204020204" charset="-122"/>
              </a:rPr>
              <a:t>、“春雨惊春清谷天，夏满芒夏暑相连”这首节气歌谣</a:t>
            </a:r>
            <a:r>
              <a:rPr lang="zh-CN" altLang="en-US" sz="2600" b="1" spc="47" dirty="0" smtClean="0">
                <a:latin typeface="微软雅黑" panose="020B0503020204020204" charset="-122"/>
                <a:ea typeface="微软雅黑" panose="020B0503020204020204" charset="-122"/>
                <a:cs typeface="微软雅黑" panose="020B0503020204020204" charset="-122"/>
              </a:rPr>
              <a:t>反映了我国民间文学的哪一类型</a:t>
            </a:r>
            <a:r>
              <a:rPr sz="2600" b="1" spc="47" dirty="0" smtClean="0">
                <a:latin typeface="微软雅黑" panose="020B0503020204020204" charset="-122"/>
                <a:ea typeface="微软雅黑" panose="020B0503020204020204" charset="-122"/>
                <a:cs typeface="微软雅黑" panose="020B0503020204020204" charset="-122"/>
              </a:rPr>
              <a:t>（</a:t>
            </a:r>
            <a:r>
              <a:rPr lang="it-IT" altLang="zh-CN" sz="2600" spc="27" dirty="0">
                <a:solidFill>
                  <a:srgbClr val="C00000"/>
                </a:solidFill>
                <a:latin typeface="微软雅黑" panose="020B0503020204020204" charset="-122"/>
                <a:ea typeface="微软雅黑" panose="020B0503020204020204" charset="-122"/>
                <a:cs typeface="微软雅黑" panose="020B0503020204020204" charset="-122"/>
              </a:rPr>
              <a:t> B </a:t>
            </a:r>
            <a:r>
              <a:rPr sz="2600" b="1" spc="40" dirty="0" smtClean="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A</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原生态文学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solidFill>
                  <a:srgbClr val="C00000"/>
                </a:solidFill>
                <a:latin typeface="微软雅黑" panose="020B0503020204020204" charset="-122"/>
                <a:ea typeface="微软雅黑" panose="020B0503020204020204" charset="-122"/>
                <a:cs typeface="微软雅黑" panose="020B0503020204020204" charset="-122"/>
              </a:rPr>
              <a:t>B</a:t>
            </a:r>
            <a:r>
              <a:rPr lang="en-US" altLang="zh-CN" sz="2600" spc="27"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600" spc="27" dirty="0" smtClean="0">
                <a:solidFill>
                  <a:srgbClr val="C00000"/>
                </a:solidFill>
                <a:latin typeface="微软雅黑" panose="020B0503020204020204" charset="-122"/>
                <a:ea typeface="微软雅黑" panose="020B0503020204020204" charset="-122"/>
                <a:cs typeface="微软雅黑" panose="020B0503020204020204" charset="-122"/>
              </a:rPr>
              <a:t>新生态文学</a:t>
            </a:r>
            <a:r>
              <a:rPr sz="2600" spc="27" dirty="0" smtClean="0">
                <a:solidFill>
                  <a:srgbClr val="C00000"/>
                </a:solidFill>
                <a:latin typeface="微软雅黑" panose="020B0503020204020204" charset="-122"/>
                <a:ea typeface="微软雅黑" panose="020B0503020204020204" charset="-122"/>
                <a:cs typeface="微软雅黑" panose="020B0503020204020204" charset="-122"/>
              </a:rPr>
              <a:t> </a:t>
            </a:r>
            <a:endParaRPr lang="en-US" sz="2600" spc="27" dirty="0">
              <a:solidFill>
                <a:srgbClr val="C00000"/>
              </a:solidFill>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smtClean="0">
                <a:latin typeface="微软雅黑" panose="020B0503020204020204" charset="-122"/>
                <a:ea typeface="微软雅黑" panose="020B0503020204020204" charset="-122"/>
                <a:cs typeface="微软雅黑" panose="020B0503020204020204" charset="-122"/>
              </a:rPr>
              <a:t>C</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再</a:t>
            </a:r>
            <a:r>
              <a:rPr lang="zh-CN" altLang="en-US" sz="2600" spc="27" dirty="0" smtClean="0">
                <a:latin typeface="微软雅黑" panose="020B0503020204020204" charset="-122"/>
                <a:ea typeface="微软雅黑" panose="020B0503020204020204" charset="-122"/>
                <a:cs typeface="微软雅黑" panose="020B0503020204020204" charset="-122"/>
              </a:rPr>
              <a:t>生态文学</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D</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新生代文学</a:t>
            </a:r>
            <a:endParaRPr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9506482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72208" y="1352298"/>
            <a:ext cx="9462053" cy="3573447"/>
            <a:chOff x="609599" y="1180019"/>
            <a:chExt cx="9462053"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694322"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416026" cy="605597"/>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bg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69"/>
              <a:ext cx="892010" cy="67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10"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536373" y="3967932"/>
            <a:ext cx="2347392" cy="132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67241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4923" y="438738"/>
            <a:ext cx="2032000" cy="521970"/>
          </a:xfrm>
          <a:prstGeom prst="rect">
            <a:avLst/>
          </a:prstGeom>
        </p:spPr>
        <p:txBody>
          <a:bodyPr wrap="none">
            <a:spAutoFit/>
          </a:bodyPr>
          <a:lstStyle/>
          <a:p>
            <a:pPr algn="ctr"/>
            <a:r>
              <a:rPr lang="en-US" altLang="zh-CN" sz="2800" b="1" dirty="0">
                <a:latin typeface="微软雅黑" panose="020B0503020204020204" charset="-122"/>
                <a:ea typeface="微软雅黑" panose="020B0503020204020204" charset="-122"/>
              </a:rPr>
              <a:t>3. </a:t>
            </a:r>
            <a:r>
              <a:rPr lang="zh-CN" altLang="en-US" sz="2800" b="1" dirty="0">
                <a:latin typeface="微软雅黑" panose="020B0503020204020204" charset="-122"/>
                <a:ea typeface="微软雅黑" panose="020B0503020204020204" charset="-122"/>
              </a:rPr>
              <a:t>全书结构</a:t>
            </a:r>
            <a:endParaRPr lang="en-US" altLang="zh-CN" sz="2800" b="1" dirty="0">
              <a:latin typeface="微软雅黑" panose="020B0503020204020204" charset="-122"/>
              <a:ea typeface="微软雅黑" panose="020B0503020204020204" charset="-122"/>
            </a:endParaRPr>
          </a:p>
        </p:txBody>
      </p:sp>
      <p:sp>
        <p:nvSpPr>
          <p:cNvPr id="13" name="内容占位符 2"/>
          <p:cNvSpPr txBox="1"/>
          <p:nvPr/>
        </p:nvSpPr>
        <p:spPr>
          <a:xfrm>
            <a:off x="3021347" y="1287074"/>
            <a:ext cx="4676382" cy="4840477"/>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800"/>
              </a:lnSpc>
            </a:pPr>
            <a:endParaRPr lang="en-US" altLang="zh-CN" sz="2000" dirty="0">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extLst/>
          </p:nvPr>
        </p:nvGraphicFramePr>
        <p:xfrm>
          <a:off x="908629" y="1287074"/>
          <a:ext cx="10332597" cy="4514111"/>
        </p:xfrm>
        <a:graphic>
          <a:graphicData uri="http://schemas.openxmlformats.org/drawingml/2006/table">
            <a:tbl>
              <a:tblPr firstRow="1" bandRow="1">
                <a:tableStyleId>{22838BEF-8BB2-4498-84A7-C5851F593DF1}</a:tableStyleId>
              </a:tblPr>
              <a:tblGrid>
                <a:gridCol w="1882279">
                  <a:extLst>
                    <a:ext uri="{9D8B030D-6E8A-4147-A177-3AD203B41FA5}">
                      <a16:colId xmlns:a16="http://schemas.microsoft.com/office/drawing/2014/main" xmlns="" val="20000"/>
                    </a:ext>
                  </a:extLst>
                </a:gridCol>
                <a:gridCol w="3440156">
                  <a:extLst>
                    <a:ext uri="{9D8B030D-6E8A-4147-A177-3AD203B41FA5}">
                      <a16:colId xmlns:a16="http://schemas.microsoft.com/office/drawing/2014/main" xmlns="" val="20001"/>
                    </a:ext>
                  </a:extLst>
                </a:gridCol>
                <a:gridCol w="5010162">
                  <a:extLst>
                    <a:ext uri="{9D8B030D-6E8A-4147-A177-3AD203B41FA5}">
                      <a16:colId xmlns:a16="http://schemas.microsoft.com/office/drawing/2014/main" xmlns="" val="20002"/>
                    </a:ext>
                  </a:extLst>
                </a:gridCol>
              </a:tblGrid>
              <a:tr h="479797">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charset="-122"/>
                          <a:ea typeface="微软雅黑" panose="020B0503020204020204" charset="-122"/>
                        </a:rPr>
                        <a:t>总述</a:t>
                      </a: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charset="-122"/>
                          <a:ea typeface="微软雅黑" panose="020B0503020204020204" charset="-122"/>
                        </a:rPr>
                        <a:t>具体内容 </a:t>
                      </a: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charset="-122"/>
                          <a:ea typeface="微软雅黑" panose="020B0503020204020204" charset="-122"/>
                        </a:rPr>
                        <a:t>研究方法、角度</a:t>
                      </a:r>
                    </a:p>
                  </a:txBody>
                  <a:tcPr anchor="ctr"/>
                </a:tc>
                <a:extLst>
                  <a:ext uri="{0D108BD9-81ED-4DB2-BD59-A6C34878D82A}">
                    <a16:rowId xmlns:a16="http://schemas.microsoft.com/office/drawing/2014/main" xmlns="" val="10000"/>
                  </a:ext>
                </a:extLst>
              </a:tr>
              <a:tr h="4034314">
                <a:tc>
                  <a:txBody>
                    <a:bodyPr/>
                    <a:lstStyle/>
                    <a:p>
                      <a:pPr>
                        <a:lnSpc>
                          <a:spcPts val="2800"/>
                        </a:lnSpc>
                      </a:pPr>
                      <a:r>
                        <a:rPr lang="zh-CN" altLang="en-US" sz="2000" dirty="0">
                          <a:latin typeface="微软雅黑" panose="020B0503020204020204" charset="-122"/>
                          <a:ea typeface="微软雅黑" panose="020B0503020204020204" charset="-122"/>
                        </a:rPr>
                        <a:t>第一章  绪论</a:t>
                      </a:r>
                    </a:p>
                    <a:p>
                      <a:pPr>
                        <a:lnSpc>
                          <a:spcPts val="2800"/>
                        </a:lnSpc>
                      </a:pPr>
                      <a:r>
                        <a:rPr lang="zh-CN" altLang="en-US" sz="2000" b="1" dirty="0">
                          <a:solidFill>
                            <a:srgbClr val="C00000"/>
                          </a:solidFill>
                          <a:latin typeface="微软雅黑" panose="020B0503020204020204" charset="-122"/>
                          <a:ea typeface="微软雅黑" panose="020B0503020204020204" charset="-122"/>
                        </a:rPr>
                        <a:t>第二章</a:t>
                      </a:r>
                      <a:r>
                        <a:rPr lang="zh-CN" altLang="en-US" sz="2000" dirty="0">
                          <a:latin typeface="微软雅黑" panose="020B0503020204020204" charset="-122"/>
                          <a:ea typeface="微软雅黑" panose="020B0503020204020204" charset="-122"/>
                        </a:rPr>
                        <a:t>  民间文学的基本特征</a:t>
                      </a:r>
                      <a:endParaRPr lang="en-US" altLang="zh-CN" sz="2000" dirty="0">
                        <a:latin typeface="微软雅黑" panose="020B0503020204020204" charset="-122"/>
                        <a:ea typeface="微软雅黑" panose="020B0503020204020204" charset="-122"/>
                      </a:endParaRPr>
                    </a:p>
                    <a:p>
                      <a:endParaRPr lang="zh-CN" altLang="en-US" sz="2000" dirty="0">
                        <a:latin typeface="微软雅黑" panose="020B0503020204020204" charset="-122"/>
                        <a:ea typeface="微软雅黑" panose="020B0503020204020204" charset="-122"/>
                      </a:endParaRPr>
                    </a:p>
                  </a:txBody>
                  <a:tcPr/>
                </a:tc>
                <a:tc>
                  <a:txBody>
                    <a:bodyPr/>
                    <a:lstStyle/>
                    <a:p>
                      <a:pPr>
                        <a:lnSpc>
                          <a:spcPts val="2800"/>
                        </a:lnSpc>
                      </a:pPr>
                      <a:r>
                        <a:rPr lang="zh-CN" altLang="en-US" sz="2000" b="1" dirty="0">
                          <a:solidFill>
                            <a:srgbClr val="C00000"/>
                          </a:solidFill>
                          <a:latin typeface="微软雅黑" panose="020B0503020204020204" charset="-122"/>
                          <a:ea typeface="微软雅黑" panose="020B0503020204020204" charset="-122"/>
                        </a:rPr>
                        <a:t>第三章</a:t>
                      </a:r>
                      <a:r>
                        <a:rPr lang="zh-CN" altLang="en-US" sz="2000" b="1"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 神话</a:t>
                      </a:r>
                    </a:p>
                    <a:p>
                      <a:pPr>
                        <a:lnSpc>
                          <a:spcPts val="2800"/>
                        </a:lnSpc>
                      </a:pPr>
                      <a:r>
                        <a:rPr lang="zh-CN" altLang="en-US" sz="2000" b="1" dirty="0">
                          <a:solidFill>
                            <a:srgbClr val="C00000"/>
                          </a:solidFill>
                          <a:latin typeface="微软雅黑" panose="020B0503020204020204" charset="-122"/>
                          <a:ea typeface="微软雅黑" panose="020B0503020204020204" charset="-122"/>
                        </a:rPr>
                        <a:t>第四章</a:t>
                      </a:r>
                      <a:r>
                        <a:rPr lang="zh-CN" altLang="en-US" sz="2000" dirty="0">
                          <a:latin typeface="微软雅黑" panose="020B0503020204020204" charset="-122"/>
                          <a:ea typeface="微软雅黑" panose="020B0503020204020204" charset="-122"/>
                        </a:rPr>
                        <a:t>  民间传说</a:t>
                      </a:r>
                    </a:p>
                    <a:p>
                      <a:pPr>
                        <a:lnSpc>
                          <a:spcPts val="2800"/>
                        </a:lnSpc>
                      </a:pPr>
                      <a:r>
                        <a:rPr lang="zh-CN" altLang="en-US" sz="2000" b="1" dirty="0">
                          <a:solidFill>
                            <a:srgbClr val="C00000"/>
                          </a:solidFill>
                          <a:latin typeface="微软雅黑" panose="020B0503020204020204" charset="-122"/>
                          <a:ea typeface="微软雅黑" panose="020B0503020204020204" charset="-122"/>
                        </a:rPr>
                        <a:t>第五章</a:t>
                      </a:r>
                      <a:r>
                        <a:rPr lang="zh-CN" altLang="en-US" sz="2000" dirty="0">
                          <a:latin typeface="微软雅黑" panose="020B0503020204020204" charset="-122"/>
                          <a:ea typeface="微软雅黑" panose="020B0503020204020204" charset="-122"/>
                        </a:rPr>
                        <a:t>  民间故事</a:t>
                      </a:r>
                      <a:endParaRPr lang="en-US" altLang="zh-CN" sz="2000" dirty="0">
                        <a:latin typeface="微软雅黑" panose="020B0503020204020204" charset="-122"/>
                        <a:ea typeface="微软雅黑" panose="020B0503020204020204" charset="-122"/>
                      </a:endParaRPr>
                    </a:p>
                    <a:p>
                      <a:pPr>
                        <a:lnSpc>
                          <a:spcPts val="2800"/>
                        </a:lnSpc>
                      </a:pPr>
                      <a:r>
                        <a:rPr lang="zh-CN" altLang="en-US" sz="2000" dirty="0">
                          <a:latin typeface="微软雅黑" panose="020B0503020204020204" charset="-122"/>
                          <a:ea typeface="微软雅黑" panose="020B0503020204020204" charset="-122"/>
                        </a:rPr>
                        <a:t>第六章  史诗</a:t>
                      </a:r>
                    </a:p>
                    <a:p>
                      <a:pPr>
                        <a:lnSpc>
                          <a:spcPts val="2800"/>
                        </a:lnSpc>
                      </a:pPr>
                      <a:r>
                        <a:rPr lang="zh-CN" altLang="en-US" sz="2000" dirty="0">
                          <a:latin typeface="微软雅黑" panose="020B0503020204020204" charset="-122"/>
                          <a:ea typeface="微软雅黑" panose="020B0503020204020204" charset="-122"/>
                        </a:rPr>
                        <a:t>第七章  民间长诗</a:t>
                      </a:r>
                    </a:p>
                    <a:p>
                      <a:pPr>
                        <a:lnSpc>
                          <a:spcPts val="2800"/>
                        </a:lnSpc>
                      </a:pPr>
                      <a:r>
                        <a:rPr lang="zh-CN" altLang="en-US" sz="2000" dirty="0">
                          <a:latin typeface="微软雅黑" panose="020B0503020204020204" charset="-122"/>
                          <a:ea typeface="微软雅黑" panose="020B0503020204020204" charset="-122"/>
                        </a:rPr>
                        <a:t>第八章  民间歌谣</a:t>
                      </a:r>
                      <a:endParaRPr lang="en-US" altLang="zh-CN" sz="2000" dirty="0">
                        <a:latin typeface="微软雅黑" panose="020B0503020204020204" charset="-122"/>
                        <a:ea typeface="微软雅黑" panose="020B0503020204020204" charset="-122"/>
                      </a:endParaRPr>
                    </a:p>
                    <a:p>
                      <a:pPr>
                        <a:lnSpc>
                          <a:spcPts val="2800"/>
                        </a:lnSpc>
                      </a:pPr>
                      <a:r>
                        <a:rPr lang="zh-CN" altLang="en-US" sz="2000" dirty="0">
                          <a:latin typeface="微软雅黑" panose="020B0503020204020204" charset="-122"/>
                          <a:ea typeface="微软雅黑" panose="020B0503020204020204" charset="-122"/>
                        </a:rPr>
                        <a:t>第九章  民间谚语与民间谜语</a:t>
                      </a:r>
                      <a:endParaRPr lang="en-US" altLang="zh-CN" sz="2000" dirty="0">
                        <a:latin typeface="微软雅黑" panose="020B0503020204020204" charset="-122"/>
                        <a:ea typeface="微软雅黑" panose="020B0503020204020204" charset="-122"/>
                      </a:endParaRPr>
                    </a:p>
                    <a:p>
                      <a:pPr>
                        <a:lnSpc>
                          <a:spcPts val="2800"/>
                        </a:lnSpc>
                      </a:pPr>
                      <a:r>
                        <a:rPr lang="zh-CN" altLang="en-US" sz="2000" dirty="0">
                          <a:latin typeface="微软雅黑" panose="020B0503020204020204" charset="-122"/>
                          <a:ea typeface="微软雅黑" panose="020B0503020204020204" charset="-122"/>
                        </a:rPr>
                        <a:t>第十章  民间说唱与民间小戏</a:t>
                      </a:r>
                      <a:endParaRPr lang="en-US" altLang="zh-CN" sz="2000" dirty="0">
                        <a:latin typeface="微软雅黑" panose="020B0503020204020204" charset="-122"/>
                        <a:ea typeface="微软雅黑" panose="020B0503020204020204" charset="-122"/>
                      </a:endParaRPr>
                    </a:p>
                  </a:txBody>
                  <a:tcPr/>
                </a:tc>
                <a:tc>
                  <a:txBody>
                    <a:bodyPr/>
                    <a:lstStyle/>
                    <a:p>
                      <a:pPr>
                        <a:lnSpc>
                          <a:spcPts val="3000"/>
                        </a:lnSpc>
                      </a:pPr>
                      <a:r>
                        <a:rPr lang="zh-CN" altLang="en-US" sz="2000" b="1" dirty="0">
                          <a:solidFill>
                            <a:srgbClr val="C00000"/>
                          </a:solidFill>
                          <a:latin typeface="微软雅黑" panose="020B0503020204020204" charset="-122"/>
                          <a:ea typeface="微软雅黑" panose="020B0503020204020204" charset="-122"/>
                        </a:rPr>
                        <a:t>第十一章</a:t>
                      </a:r>
                      <a:r>
                        <a:rPr lang="zh-CN" altLang="en-US" sz="2000" b="1"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民间文学与作家文学</a:t>
                      </a:r>
                      <a:endParaRPr lang="en-US" altLang="zh-CN" sz="2000" dirty="0">
                        <a:latin typeface="微软雅黑" panose="020B0503020204020204" charset="-122"/>
                        <a:ea typeface="微软雅黑" panose="020B0503020204020204" charset="-122"/>
                      </a:endParaRPr>
                    </a:p>
                    <a:p>
                      <a:pPr>
                        <a:lnSpc>
                          <a:spcPts val="3000"/>
                        </a:lnSpc>
                      </a:pPr>
                      <a:r>
                        <a:rPr lang="zh-CN" altLang="en-US" sz="2000" dirty="0">
                          <a:latin typeface="微软雅黑" panose="020B0503020204020204" charset="-122"/>
                          <a:ea typeface="微软雅黑" panose="020B0503020204020204" charset="-122"/>
                        </a:rPr>
                        <a:t>第十二章  各族民间文学的交流整合</a:t>
                      </a:r>
                      <a:endParaRPr lang="en-US" altLang="zh-CN" sz="2000" dirty="0">
                        <a:latin typeface="微软雅黑" panose="020B0503020204020204" charset="-122"/>
                        <a:ea typeface="微软雅黑" panose="020B0503020204020204" charset="-122"/>
                      </a:endParaRPr>
                    </a:p>
                    <a:p>
                      <a:pPr>
                        <a:lnSpc>
                          <a:spcPts val="3000"/>
                        </a:lnSpc>
                      </a:pPr>
                      <a:r>
                        <a:rPr lang="zh-CN" altLang="en-US" sz="2000" b="1" dirty="0">
                          <a:solidFill>
                            <a:srgbClr val="C00000"/>
                          </a:solidFill>
                          <a:latin typeface="微软雅黑" panose="020B0503020204020204" charset="-122"/>
                          <a:ea typeface="微软雅黑" panose="020B0503020204020204" charset="-122"/>
                        </a:rPr>
                        <a:t>第十三章</a:t>
                      </a:r>
                      <a:r>
                        <a:rPr lang="zh-CN" altLang="en-US" sz="2000" dirty="0">
                          <a:latin typeface="微软雅黑" panose="020B0503020204020204" charset="-122"/>
                          <a:ea typeface="微软雅黑" panose="020B0503020204020204" charset="-122"/>
                        </a:rPr>
                        <a:t>  民间文学的语境</a:t>
                      </a:r>
                      <a:endParaRPr lang="en-US" altLang="zh-CN" sz="2000" dirty="0">
                        <a:latin typeface="微软雅黑" panose="020B0503020204020204" charset="-122"/>
                        <a:ea typeface="微软雅黑" panose="020B0503020204020204" charset="-122"/>
                      </a:endParaRPr>
                    </a:p>
                    <a:p>
                      <a:pPr>
                        <a:lnSpc>
                          <a:spcPts val="3000"/>
                        </a:lnSpc>
                      </a:pPr>
                      <a:r>
                        <a:rPr lang="zh-CN" altLang="en-US" sz="2000" b="1" dirty="0">
                          <a:solidFill>
                            <a:srgbClr val="C00000"/>
                          </a:solidFill>
                          <a:latin typeface="微软雅黑" panose="020B0503020204020204" charset="-122"/>
                          <a:ea typeface="微软雅黑" panose="020B0503020204020204" charset="-122"/>
                        </a:rPr>
                        <a:t>第十四章</a:t>
                      </a:r>
                      <a:r>
                        <a:rPr lang="zh-CN" altLang="en-US" sz="2000" b="1"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 民间文学田野作业与科学写定</a:t>
                      </a:r>
                      <a:endParaRPr lang="en-US" altLang="zh-CN" sz="2000" dirty="0">
                        <a:latin typeface="微软雅黑" panose="020B0503020204020204" charset="-122"/>
                        <a:ea typeface="微软雅黑" panose="020B0503020204020204" charset="-122"/>
                      </a:endParaRPr>
                    </a:p>
                    <a:p>
                      <a:pPr>
                        <a:lnSpc>
                          <a:spcPts val="3000"/>
                        </a:lnSpc>
                      </a:pPr>
                      <a:r>
                        <a:rPr lang="zh-CN" altLang="en-US" sz="2000" b="1" dirty="0">
                          <a:solidFill>
                            <a:srgbClr val="C00000"/>
                          </a:solidFill>
                          <a:latin typeface="微软雅黑" panose="020B0503020204020204" charset="-122"/>
                          <a:ea typeface="微软雅黑" panose="020B0503020204020204" charset="-122"/>
                        </a:rPr>
                        <a:t>第十五章</a:t>
                      </a:r>
                      <a:r>
                        <a:rPr lang="zh-CN" altLang="en-US" sz="2000" dirty="0">
                          <a:latin typeface="微软雅黑" panose="020B0503020204020204" charset="-122"/>
                          <a:ea typeface="微软雅黑" panose="020B0503020204020204" charset="-122"/>
                        </a:rPr>
                        <a:t>  民间文学的审美价值</a:t>
                      </a:r>
                      <a:endParaRPr lang="en-US" altLang="zh-CN" sz="2000" dirty="0">
                        <a:latin typeface="微软雅黑" panose="020B0503020204020204" charset="-122"/>
                        <a:ea typeface="微软雅黑" panose="020B0503020204020204" charset="-122"/>
                      </a:endParaRPr>
                    </a:p>
                    <a:p>
                      <a:pPr>
                        <a:lnSpc>
                          <a:spcPts val="3000"/>
                        </a:lnSpc>
                      </a:pPr>
                      <a:r>
                        <a:rPr lang="zh-CN" altLang="en-US" sz="2000" b="1" dirty="0">
                          <a:solidFill>
                            <a:srgbClr val="C00000"/>
                          </a:solidFill>
                          <a:latin typeface="微软雅黑" panose="020B0503020204020204" charset="-122"/>
                          <a:ea typeface="微软雅黑" panose="020B0503020204020204" charset="-122"/>
                        </a:rPr>
                        <a:t>第十六章</a:t>
                      </a:r>
                      <a:r>
                        <a:rPr lang="zh-CN" altLang="en-US" sz="2000" dirty="0">
                          <a:latin typeface="微软雅黑" panose="020B0503020204020204" charset="-122"/>
                          <a:ea typeface="微软雅黑" panose="020B0503020204020204" charset="-122"/>
                        </a:rPr>
                        <a:t>  民间文学的鉴赏与研究</a:t>
                      </a:r>
                      <a:endParaRPr lang="en-US" altLang="zh-CN" sz="2000" dirty="0">
                        <a:latin typeface="微软雅黑" panose="020B0503020204020204" charset="-122"/>
                        <a:ea typeface="微软雅黑" panose="020B0503020204020204" charset="-122"/>
                      </a:endParaRPr>
                    </a:p>
                    <a:p>
                      <a:pPr>
                        <a:lnSpc>
                          <a:spcPts val="3000"/>
                        </a:lnSpc>
                      </a:pPr>
                      <a:r>
                        <a:rPr lang="zh-CN" altLang="en-US" sz="2000" dirty="0">
                          <a:latin typeface="微软雅黑" panose="020B0503020204020204" charset="-122"/>
                          <a:ea typeface="微软雅黑" panose="020B0503020204020204" charset="-122"/>
                        </a:rPr>
                        <a:t>第十七章  中国民间文学史略</a:t>
                      </a:r>
                      <a:endParaRPr lang="en-US" altLang="zh-CN" sz="2000" dirty="0">
                        <a:latin typeface="微软雅黑" panose="020B0503020204020204" charset="-122"/>
                        <a:ea typeface="微软雅黑" panose="020B0503020204020204" charset="-122"/>
                      </a:endParaRPr>
                    </a:p>
                    <a:p>
                      <a:pPr marL="0" marR="0" indent="0" algn="l" defTabSz="914400" rtl="0" eaLnBrk="1" fontAlgn="auto" latinLnBrk="0" hangingPunct="1">
                        <a:lnSpc>
                          <a:spcPts val="3000"/>
                        </a:lnSpc>
                        <a:spcBef>
                          <a:spcPts val="0"/>
                        </a:spcBef>
                        <a:spcAft>
                          <a:spcPts val="0"/>
                        </a:spcAft>
                        <a:buClrTx/>
                        <a:buSzTx/>
                        <a:buFontTx/>
                        <a:buNone/>
                        <a:defRPr/>
                      </a:pPr>
                      <a:r>
                        <a:rPr lang="zh-CN" altLang="en-US" sz="2000" dirty="0">
                          <a:latin typeface="微软雅黑" panose="020B0503020204020204" charset="-122"/>
                          <a:ea typeface="微软雅黑" panose="020B0503020204020204" charset="-122"/>
                        </a:rPr>
                        <a:t>第十八章  世界民间文学泛述</a:t>
                      </a:r>
                      <a:endParaRPr lang="en-US" altLang="zh-CN" sz="2000" dirty="0">
                        <a:latin typeface="微软雅黑" panose="020B0503020204020204" charset="-122"/>
                        <a:ea typeface="微软雅黑" panose="020B0503020204020204" charset="-122"/>
                      </a:endParaRPr>
                    </a:p>
                  </a:txBody>
                  <a:tcPr/>
                </a:tc>
                <a:extLst>
                  <a:ext uri="{0D108BD9-81ED-4DB2-BD59-A6C34878D82A}">
                    <a16:rowId xmlns:a16="http://schemas.microsoft.com/office/drawing/2014/main" xmlns="" val="10001"/>
                  </a:ext>
                </a:extLst>
              </a:tr>
            </a:tbl>
          </a:graphicData>
        </a:graphic>
      </p:graphicFrame>
    </p:spTree>
    <p:custDataLst>
      <p:tags r:id="rId1"/>
    </p:custDataLst>
    <p:extLst>
      <p:ext uri="{BB962C8B-B14F-4D97-AF65-F5344CB8AC3E}">
        <p14:creationId xmlns:p14="http://schemas.microsoft.com/office/powerpoint/2010/main" val="950064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157480" y="2308163"/>
            <a:ext cx="11666220" cy="2862322"/>
          </a:xfrm>
          <a:prstGeom prst="rect">
            <a:avLst/>
          </a:prstGeom>
          <a:noFill/>
          <a:ln w="9525">
            <a:noFill/>
            <a:miter lim="800000"/>
          </a:ln>
          <a:effectLst/>
        </p:spPr>
        <p:txBody>
          <a:bodyPr vert="horz" wrap="square" lIns="91440" tIns="45720" rIns="91440" bIns="45720" numCol="1" anchor="ctr" anchorCtr="0" compatLnSpc="1">
            <a:spAutoFit/>
          </a:bodyPr>
          <a:lstStyle/>
          <a:p>
            <a:pPr marL="457200" indent="-457200" eaLnBrk="0" fontAlgn="base" hangingPunct="0">
              <a:lnSpc>
                <a:spcPct val="150000"/>
              </a:lnSpc>
              <a:spcBef>
                <a:spcPts val="0"/>
              </a:spcBef>
              <a:spcAft>
                <a:spcPts val="0"/>
              </a:spcAft>
              <a:buAutoNum type="arabicPeriod"/>
            </a:pPr>
            <a:r>
              <a:rPr lang="zh-CN" altLang="en-US" sz="2400" dirty="0" smtClean="0">
                <a:latin typeface="微软雅黑" panose="020B0503020204020204" charset="-122"/>
                <a:ea typeface="微软雅黑" panose="020B0503020204020204" charset="-122"/>
                <a:cs typeface="Calibri" panose="020F0502020204030204" charset="0"/>
              </a:rPr>
              <a:t>民间文学</a:t>
            </a:r>
            <a:r>
              <a:rPr lang="zh-CN" altLang="en-US" sz="2400" dirty="0">
                <a:latin typeface="微软雅黑" panose="020B0503020204020204" charset="-122"/>
                <a:ea typeface="微软雅黑" panose="020B0503020204020204" charset="-122"/>
                <a:cs typeface="Calibri" panose="020F0502020204030204" charset="0"/>
              </a:rPr>
              <a:t>是人民大众集体创作与传承的语言艺术，民间文艺学则是</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专门研究民间文学的一门科学</a:t>
            </a:r>
            <a:r>
              <a:rPr lang="zh-CN" altLang="en-US" sz="2400" b="1" dirty="0" smtClean="0">
                <a:solidFill>
                  <a:srgbClr val="C00000"/>
                </a:solidFill>
                <a:latin typeface="仿宋" panose="02010609060101010101" charset="-122"/>
                <a:ea typeface="仿宋" panose="02010609060101010101" charset="-122"/>
                <a:cs typeface="Calibri" panose="020F0502020204030204" charset="0"/>
              </a:rPr>
              <a:t>。</a:t>
            </a:r>
            <a:endParaRPr lang="en-US" altLang="zh-CN" sz="2400" b="1" dirty="0">
              <a:solidFill>
                <a:srgbClr val="C00000"/>
              </a:solidFill>
              <a:latin typeface="仿宋" panose="02010609060101010101" charset="-122"/>
              <a:ea typeface="仿宋" panose="02010609060101010101" charset="-122"/>
              <a:cs typeface="Calibri" panose="020F0502020204030204" charset="0"/>
            </a:endParaRPr>
          </a:p>
          <a:p>
            <a:pPr marL="457200" indent="-457200" eaLnBrk="0" fontAlgn="base" hangingPunct="0">
              <a:lnSpc>
                <a:spcPct val="150000"/>
              </a:lnSpc>
              <a:spcBef>
                <a:spcPts val="0"/>
              </a:spcBef>
              <a:spcAft>
                <a:spcPts val="0"/>
              </a:spcAft>
              <a:buAutoNum type="arabicPeriod"/>
            </a:pPr>
            <a:r>
              <a:rPr lang="en-US" altLang="zh-CN" sz="2400" dirty="0" smtClean="0">
                <a:latin typeface="微软雅黑" panose="020B0503020204020204" charset="-122"/>
                <a:ea typeface="微软雅黑" panose="020B0503020204020204" charset="-122"/>
                <a:cs typeface="Calibri" panose="020F0502020204030204" charset="0"/>
              </a:rPr>
              <a:t> </a:t>
            </a:r>
            <a:r>
              <a:rPr lang="zh-CN" altLang="en-US" sz="2400" dirty="0">
                <a:latin typeface="微软雅黑" panose="020B0503020204020204" charset="-122"/>
                <a:ea typeface="微软雅黑" panose="020B0503020204020204" charset="-122"/>
                <a:cs typeface="Calibri" panose="020F0502020204030204" charset="0"/>
              </a:rPr>
              <a:t>民间文艺学的研究对象</a:t>
            </a:r>
            <a:r>
              <a:rPr lang="zh-CN" altLang="en-US" sz="2400" b="1" dirty="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主要指人民大众的</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口头文学</a:t>
            </a:r>
            <a:r>
              <a:rPr lang="zh-CN" altLang="en-US" sz="2400" b="1" dirty="0" smtClean="0">
                <a:solidFill>
                  <a:srgbClr val="C00000"/>
                </a:solidFill>
                <a:latin typeface="微软雅黑" panose="020B0503020204020204" charset="-122"/>
                <a:ea typeface="微软雅黑" panose="020B0503020204020204" charset="-122"/>
                <a:cs typeface="Calibri" panose="020F0502020204030204" charset="0"/>
              </a:rPr>
              <a:t>创作。</a:t>
            </a:r>
            <a:endParaRPr lang="en-US" altLang="zh-CN" sz="2400" b="1" dirty="0">
              <a:solidFill>
                <a:srgbClr val="C00000"/>
              </a:solidFill>
              <a:latin typeface="微软雅黑" panose="020B0503020204020204" charset="-122"/>
              <a:ea typeface="微软雅黑" panose="020B0503020204020204" charset="-122"/>
              <a:cs typeface="Calibri" panose="020F0502020204030204" charset="0"/>
            </a:endParaRPr>
          </a:p>
          <a:p>
            <a:pPr marL="457200" indent="-457200" eaLnBrk="0" fontAlgn="base" hangingPunct="0">
              <a:lnSpc>
                <a:spcPct val="150000"/>
              </a:lnSpc>
              <a:spcBef>
                <a:spcPts val="0"/>
              </a:spcBef>
              <a:spcAft>
                <a:spcPts val="0"/>
              </a:spcAft>
              <a:buAutoNum type="arabicPeriod"/>
            </a:pPr>
            <a:r>
              <a:rPr lang="en-US" altLang="zh-CN" sz="2400" dirty="0" smtClean="0">
                <a:latin typeface="微软雅黑" panose="020B0503020204020204" charset="-122"/>
                <a:ea typeface="微软雅黑" panose="020B0503020204020204" charset="-122"/>
                <a:cs typeface="Calibri" panose="020F0502020204030204" charset="0"/>
              </a:rPr>
              <a:t> </a:t>
            </a:r>
            <a:r>
              <a:rPr lang="zh-CN" altLang="zh-CN" sz="2400" dirty="0" smtClean="0">
                <a:latin typeface="微软雅黑" panose="020B0503020204020204" charset="-122"/>
                <a:ea typeface="微软雅黑" panose="020B0503020204020204" charset="-122"/>
                <a:cs typeface="Calibri" panose="020F0502020204030204" charset="0"/>
              </a:rPr>
              <a:t>从民间文艺学的学科性质来看，它是一门既具有</a:t>
            </a:r>
            <a:r>
              <a:rPr lang="zh-CN" altLang="en-US" sz="2400" b="1" dirty="0" smtClean="0">
                <a:solidFill>
                  <a:srgbClr val="C00000"/>
                </a:solidFill>
                <a:latin typeface="微软雅黑" panose="020B0503020204020204" charset="-122"/>
                <a:ea typeface="微软雅黑" panose="020B0503020204020204" charset="-122"/>
                <a:cs typeface="Calibri" panose="020F0502020204030204" charset="0"/>
              </a:rPr>
              <a:t>交叉性又具有独立性</a:t>
            </a:r>
            <a:r>
              <a:rPr lang="zh-CN" altLang="en-US" sz="2400" dirty="0" smtClean="0">
                <a:latin typeface="微软雅黑" panose="020B0503020204020204" charset="-122"/>
                <a:ea typeface="微软雅黑" panose="020B0503020204020204" charset="-122"/>
                <a:cs typeface="Calibri" panose="020F0502020204030204" charset="0"/>
              </a:rPr>
              <a:t>的学科。</a:t>
            </a:r>
          </a:p>
          <a:p>
            <a:pPr indent="504190" eaLnBrk="0" fontAlgn="base" hangingPunct="0">
              <a:lnSpc>
                <a:spcPct val="150000"/>
              </a:lnSpc>
              <a:spcBef>
                <a:spcPts val="0"/>
              </a:spcBef>
              <a:spcAft>
                <a:spcPts val="0"/>
              </a:spcAft>
            </a:pPr>
            <a:endParaRPr lang="zh-CN" altLang="en-US" sz="24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3" name="矩形 2"/>
          <p:cNvSpPr/>
          <p:nvPr/>
        </p:nvSpPr>
        <p:spPr>
          <a:xfrm>
            <a:off x="157480" y="855570"/>
            <a:ext cx="6228080" cy="662489"/>
          </a:xfrm>
          <a:prstGeom prst="rect">
            <a:avLst/>
          </a:prstGeom>
        </p:spPr>
        <p:txBody>
          <a:bodyPr wrap="square">
            <a:spAutoFit/>
          </a:bodyPr>
          <a:lstStyle/>
          <a:p>
            <a:pPr indent="45720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1.3.1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民间文艺学的学科性质 </a:t>
            </a:r>
            <a:r>
              <a:rPr lang="zh-CN" altLang="en-US" sz="2800" b="1" dirty="0">
                <a:latin typeface="微软雅黑" panose="020B0503020204020204" charset="-122"/>
                <a:ea typeface="微软雅黑" panose="020B0503020204020204" charset="-122"/>
                <a:cs typeface="Calibri" panose="020F0502020204030204" charset="0"/>
              </a:rPr>
              <a:t> </a:t>
            </a:r>
            <a:endParaRPr lang="zh-CN" altLang="en-US" sz="28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4" name="五边形 3"/>
          <p:cNvSpPr/>
          <p:nvPr/>
        </p:nvSpPr>
        <p:spPr>
          <a:xfrm flipH="1">
            <a:off x="5532662" y="938774"/>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2" name="五边形 1"/>
          <p:cNvSpPr/>
          <p:nvPr/>
        </p:nvSpPr>
        <p:spPr>
          <a:xfrm flipH="1">
            <a:off x="7372843" y="942436"/>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latin typeface="微软雅黑" panose="020B0503020204020204" charset="-122"/>
                <a:ea typeface="微软雅黑" panose="020B0503020204020204" charset="-122"/>
              </a:rPr>
              <a:t>判断</a:t>
            </a:r>
          </a:p>
        </p:txBody>
      </p:sp>
      <p:sp>
        <p:nvSpPr>
          <p:cNvPr id="5" name="文本框 4"/>
          <p:cNvSpPr txBox="1"/>
          <p:nvPr/>
        </p:nvSpPr>
        <p:spPr>
          <a:xfrm>
            <a:off x="364132" y="332350"/>
            <a:ext cx="4894289" cy="523220"/>
          </a:xfrm>
          <a:prstGeom prst="rect">
            <a:avLst/>
          </a:prstGeom>
          <a:noFill/>
        </p:spPr>
        <p:txBody>
          <a:bodyPr wrap="none" rtlCol="0" anchor="t">
            <a:spAutoFit/>
          </a:bodyPr>
          <a:lstStyle/>
          <a:p>
            <a:r>
              <a:rPr lang="en-US" altLang="zh-CN" sz="2800" b="1" dirty="0">
                <a:latin typeface="微软雅黑" panose="020B0503020204020204" charset="-122"/>
                <a:ea typeface="微软雅黑" panose="020B0503020204020204" charset="-122"/>
                <a:sym typeface="+mn-ea"/>
              </a:rPr>
              <a:t>1.3</a:t>
            </a:r>
            <a:r>
              <a:rPr lang="zh-CN" altLang="en-US" sz="2800" b="1" dirty="0">
                <a:solidFill>
                  <a:schemeClr val="tx1"/>
                </a:solidFill>
                <a:latin typeface="微软雅黑" panose="020B0503020204020204" charset="-122"/>
                <a:ea typeface="微软雅黑" panose="020B0503020204020204" charset="-122"/>
                <a:sym typeface="+mn-ea"/>
              </a:rPr>
              <a:t>  民间文艺学的性质与任务</a:t>
            </a:r>
          </a:p>
        </p:txBody>
      </p:sp>
      <p:pic>
        <p:nvPicPr>
          <p:cNvPr id="7" name="图片 6"/>
          <p:cNvPicPr>
            <a:picLocks noChangeAspect="1"/>
          </p:cNvPicPr>
          <p:nvPr/>
        </p:nvPicPr>
        <p:blipFill>
          <a:blip r:embed="rId4"/>
          <a:stretch>
            <a:fillRect/>
          </a:stretch>
        </p:blipFill>
        <p:spPr>
          <a:xfrm>
            <a:off x="9213025" y="-1"/>
            <a:ext cx="2991125" cy="1300163"/>
          </a:xfrm>
          <a:prstGeom prst="rect">
            <a:avLst/>
          </a:prstGeom>
        </p:spPr>
      </p:pic>
    </p:spTree>
    <p:custDataLst>
      <p:tags r:id="rId1"/>
    </p:custDataLst>
    <p:extLst>
      <p:ext uri="{BB962C8B-B14F-4D97-AF65-F5344CB8AC3E}">
        <p14:creationId xmlns:p14="http://schemas.microsoft.com/office/powerpoint/2010/main" val="11320550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157480" y="1749425"/>
            <a:ext cx="11666220" cy="2491740"/>
          </a:xfrm>
          <a:prstGeom prst="rect">
            <a:avLst/>
          </a:prstGeom>
          <a:noFill/>
          <a:ln w="9525">
            <a:noFill/>
            <a:miter lim="800000"/>
          </a:ln>
          <a:effectLst/>
        </p:spPr>
        <p:txBody>
          <a:bodyPr vert="horz" wrap="square" lIns="91440" tIns="45720" rIns="91440" bIns="45720" numCol="1" anchor="ctr" anchorCtr="0" compatLnSpc="1">
            <a:spAutoFit/>
          </a:bodyPr>
          <a:lstStyle/>
          <a:p>
            <a:pPr indent="504190" eaLnBrk="0" fontAlgn="base" hangingPunct="0">
              <a:lnSpc>
                <a:spcPct val="150000"/>
              </a:lnSpc>
              <a:spcBef>
                <a:spcPts val="0"/>
              </a:spcBef>
              <a:spcAft>
                <a:spcPts val="0"/>
              </a:spcAft>
            </a:pPr>
            <a:r>
              <a:rPr lang="en-US" sz="2400" b="1" dirty="0">
                <a:solidFill>
                  <a:schemeClr val="tx1"/>
                </a:solidFill>
                <a:latin typeface="微软雅黑" panose="020B0503020204020204" charset="-122"/>
                <a:ea typeface="微软雅黑" panose="020B0503020204020204" charset="-122"/>
                <a:cs typeface="Calibri" panose="020F0502020204030204" charset="0"/>
              </a:rPr>
              <a:t>1. </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民间文学</a:t>
            </a:r>
            <a:r>
              <a:rPr lang="zh-CN" altLang="en-US" sz="2400" dirty="0">
                <a:latin typeface="微软雅黑" panose="020B0503020204020204" charset="-122"/>
                <a:ea typeface="微软雅黑" panose="020B0503020204020204" charset="-122"/>
                <a:cs typeface="Calibri" panose="020F0502020204030204" charset="0"/>
              </a:rPr>
              <a:t>是人民大众集体创作与传承的语言艺术，</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民间文艺学</a:t>
            </a:r>
            <a:r>
              <a:rPr lang="zh-CN" altLang="en-US" sz="2400" dirty="0">
                <a:latin typeface="微软雅黑" panose="020B0503020204020204" charset="-122"/>
                <a:ea typeface="微软雅黑" panose="020B0503020204020204" charset="-122"/>
                <a:cs typeface="Calibri" panose="020F0502020204030204" charset="0"/>
              </a:rPr>
              <a:t>则是专门研究民间文学的一门科学</a:t>
            </a:r>
            <a:r>
              <a:rPr lang="zh-CN" altLang="en-US" sz="2400" dirty="0">
                <a:latin typeface="仿宋" panose="02010609060101010101" charset="-122"/>
                <a:ea typeface="仿宋" panose="02010609060101010101" charset="-122"/>
                <a:cs typeface="Calibri" panose="020F0502020204030204" charset="0"/>
              </a:rPr>
              <a:t>。</a:t>
            </a:r>
            <a:endParaRPr lang="zh-CN" altLang="en-US" sz="2400" dirty="0">
              <a:solidFill>
                <a:srgbClr val="C00000"/>
              </a:solidFill>
              <a:latin typeface="微软雅黑" panose="020B0503020204020204" charset="-122"/>
              <a:ea typeface="微软雅黑" panose="020B0503020204020204" charset="-122"/>
              <a:cs typeface="Calibri" panose="020F0502020204030204" charset="0"/>
            </a:endParaRPr>
          </a:p>
          <a:p>
            <a:pPr indent="504190" eaLnBrk="0" fontAlgn="base" hangingPunct="0">
              <a:lnSpc>
                <a:spcPct val="150000"/>
              </a:lnSpc>
              <a:spcBef>
                <a:spcPts val="0"/>
              </a:spcBef>
              <a:spcAft>
                <a:spcPts val="0"/>
              </a:spcAft>
            </a:pPr>
            <a:r>
              <a:rPr lang="en-US" altLang="zh-CN" sz="2400" b="1" dirty="0">
                <a:solidFill>
                  <a:schemeClr val="tx1"/>
                </a:solidFill>
                <a:latin typeface="微软雅黑" panose="020B0503020204020204" charset="-122"/>
                <a:ea typeface="微软雅黑" panose="020B0503020204020204" charset="-122"/>
                <a:cs typeface="Calibri" panose="020F0502020204030204" charset="0"/>
              </a:rPr>
              <a:t>2. </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民间文艺学的研究对象</a:t>
            </a:r>
            <a:r>
              <a:rPr lang="zh-CN" altLang="en-US" sz="2400" b="1" dirty="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主要指人民大众的</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口头文学创作</a:t>
            </a:r>
          </a:p>
          <a:p>
            <a:pPr indent="504190" eaLnBrk="0" fontAlgn="base" hangingPunct="0">
              <a:lnSpc>
                <a:spcPct val="100000"/>
              </a:lnSpc>
              <a:spcBef>
                <a:spcPts val="0"/>
              </a:spcBef>
              <a:spcAft>
                <a:spcPts val="0"/>
              </a:spcAft>
            </a:pPr>
            <a:r>
              <a:rPr lang="zh-CN" altLang="en-US" sz="2400" dirty="0">
                <a:latin typeface="楷体" panose="02010609060101010101" pitchFamily="49" charset="-122"/>
                <a:ea typeface="楷体" panose="02010609060101010101" pitchFamily="49" charset="-122"/>
                <a:cs typeface="Calibri" panose="020F0502020204030204" charset="0"/>
                <a:sym typeface="+mn-ea"/>
              </a:rPr>
              <a:t>如神话、传说、故事、史诗、叙事长诗、歌谣、谚语、谜语、歇后语、民间说唱、民间小戏等。不包含民间工艺和民间舞蹈。</a:t>
            </a:r>
            <a:endParaRPr lang="zh-CN" altLang="en-US" sz="2400" dirty="0">
              <a:latin typeface="楷体" panose="02010609060101010101" pitchFamily="49" charset="-122"/>
              <a:ea typeface="楷体" panose="02010609060101010101" pitchFamily="49" charset="-122"/>
              <a:cs typeface="Calibri" panose="020F0502020204030204" charset="0"/>
            </a:endParaRPr>
          </a:p>
        </p:txBody>
      </p:sp>
      <p:sp>
        <p:nvSpPr>
          <p:cNvPr id="3" name="矩形 2"/>
          <p:cNvSpPr/>
          <p:nvPr/>
        </p:nvSpPr>
        <p:spPr>
          <a:xfrm>
            <a:off x="157480" y="855570"/>
            <a:ext cx="6228080" cy="662489"/>
          </a:xfrm>
          <a:prstGeom prst="rect">
            <a:avLst/>
          </a:prstGeom>
        </p:spPr>
        <p:txBody>
          <a:bodyPr wrap="square">
            <a:spAutoFit/>
          </a:bodyPr>
          <a:lstStyle/>
          <a:p>
            <a:pPr indent="45720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1.3.1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民间文艺学的学科性质 </a:t>
            </a:r>
            <a:r>
              <a:rPr lang="zh-CN" altLang="en-US" sz="2800" b="1" dirty="0">
                <a:latin typeface="微软雅黑" panose="020B0503020204020204" charset="-122"/>
                <a:ea typeface="微软雅黑" panose="020B0503020204020204" charset="-122"/>
                <a:cs typeface="Calibri" panose="020F0502020204030204" charset="0"/>
              </a:rPr>
              <a:t> </a:t>
            </a:r>
            <a:endParaRPr lang="zh-CN" altLang="en-US" sz="28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4" name="五边形 3"/>
          <p:cNvSpPr/>
          <p:nvPr/>
        </p:nvSpPr>
        <p:spPr>
          <a:xfrm flipH="1">
            <a:off x="5532662" y="938774"/>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2" name="五边形 1"/>
          <p:cNvSpPr/>
          <p:nvPr/>
        </p:nvSpPr>
        <p:spPr>
          <a:xfrm flipH="1">
            <a:off x="7372843" y="942436"/>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latin typeface="微软雅黑" panose="020B0503020204020204" charset="-122"/>
                <a:ea typeface="微软雅黑" panose="020B0503020204020204" charset="-122"/>
              </a:rPr>
              <a:t>判断</a:t>
            </a:r>
          </a:p>
        </p:txBody>
      </p:sp>
      <p:sp>
        <p:nvSpPr>
          <p:cNvPr id="5" name="文本框 4"/>
          <p:cNvSpPr txBox="1"/>
          <p:nvPr/>
        </p:nvSpPr>
        <p:spPr>
          <a:xfrm>
            <a:off x="364132" y="332350"/>
            <a:ext cx="4894289" cy="523220"/>
          </a:xfrm>
          <a:prstGeom prst="rect">
            <a:avLst/>
          </a:prstGeom>
          <a:noFill/>
        </p:spPr>
        <p:txBody>
          <a:bodyPr wrap="none" rtlCol="0" anchor="t">
            <a:spAutoFit/>
          </a:bodyPr>
          <a:lstStyle/>
          <a:p>
            <a:r>
              <a:rPr lang="en-US" altLang="zh-CN" sz="2800" b="1" dirty="0">
                <a:latin typeface="微软雅黑" panose="020B0503020204020204" charset="-122"/>
                <a:ea typeface="微软雅黑" panose="020B0503020204020204" charset="-122"/>
                <a:sym typeface="+mn-ea"/>
              </a:rPr>
              <a:t>1.3</a:t>
            </a:r>
            <a:r>
              <a:rPr lang="zh-CN" altLang="en-US" sz="2800" b="1" dirty="0">
                <a:solidFill>
                  <a:schemeClr val="tx1"/>
                </a:solidFill>
                <a:latin typeface="微软雅黑" panose="020B0503020204020204" charset="-122"/>
                <a:ea typeface="微软雅黑" panose="020B0503020204020204" charset="-122"/>
                <a:sym typeface="+mn-ea"/>
              </a:rPr>
              <a:t>  民间文艺学的性质与任务</a:t>
            </a:r>
          </a:p>
        </p:txBody>
      </p:sp>
      <p:sp>
        <p:nvSpPr>
          <p:cNvPr id="72705" name="Rectangle 1"/>
          <p:cNvSpPr>
            <a:spLocks noChangeArrowheads="1"/>
          </p:cNvSpPr>
          <p:nvPr/>
        </p:nvSpPr>
        <p:spPr bwMode="auto">
          <a:xfrm>
            <a:off x="205105" y="4158615"/>
            <a:ext cx="11570970" cy="645160"/>
          </a:xfrm>
          <a:prstGeom prst="rect">
            <a:avLst/>
          </a:prstGeom>
          <a:noFill/>
          <a:ln w="9525">
            <a:noFill/>
            <a:miter lim="800000"/>
          </a:ln>
          <a:effectLst/>
        </p:spPr>
        <p:txBody>
          <a:bodyPr vert="horz" wrap="square" lIns="91440" tIns="45720" rIns="91440" bIns="45720" numCol="1" anchor="ctr" anchorCtr="0" compatLnSpc="1">
            <a:spAutoFit/>
          </a:bodyPr>
          <a:lstStyle/>
          <a:p>
            <a:pPr indent="504190" fontAlgn="base" hangingPunct="0">
              <a:lnSpc>
                <a:spcPct val="150000"/>
              </a:lnSpc>
              <a:spcBef>
                <a:spcPct val="0"/>
              </a:spcBef>
              <a:spcAft>
                <a:spcPct val="0"/>
              </a:spcAft>
            </a:pPr>
            <a:r>
              <a:rPr lang="en-US" altLang="zh-CN" sz="2400" b="1" dirty="0">
                <a:solidFill>
                  <a:schemeClr val="tx1"/>
                </a:solidFill>
                <a:latin typeface="微软雅黑" panose="020B0503020204020204" charset="-122"/>
                <a:ea typeface="微软雅黑" panose="020B0503020204020204" charset="-122"/>
                <a:cs typeface="Calibri" panose="020F0502020204030204" charset="0"/>
              </a:rPr>
              <a:t>3.</a:t>
            </a:r>
            <a:r>
              <a:rPr lang="en-US" altLang="zh-CN" sz="2400" dirty="0">
                <a:solidFill>
                  <a:schemeClr val="tx1"/>
                </a:solidFill>
                <a:latin typeface="微软雅黑" panose="020B0503020204020204" charset="-122"/>
                <a:ea typeface="微软雅黑" panose="020B0503020204020204" charset="-122"/>
                <a:cs typeface="Calibri" panose="020F0502020204030204" charset="0"/>
              </a:rPr>
              <a:t> </a:t>
            </a:r>
            <a:r>
              <a:rPr lang="zh-CN" altLang="zh-CN" sz="2400" dirty="0">
                <a:latin typeface="微软雅黑" panose="020B0503020204020204" charset="-122"/>
                <a:ea typeface="微软雅黑" panose="020B0503020204020204" charset="-122"/>
                <a:cs typeface="Calibri" panose="020F0502020204030204" charset="0"/>
              </a:rPr>
              <a:t>从民间文艺学的学科性质来看，它是一门既具有</a:t>
            </a:r>
            <a:r>
              <a:rPr lang="zh-CN" altLang="en-US" sz="2400" b="1" dirty="0">
                <a:solidFill>
                  <a:srgbClr val="C00000"/>
                </a:solidFill>
                <a:latin typeface="微软雅黑" panose="020B0503020204020204" charset="-122"/>
                <a:ea typeface="微软雅黑" panose="020B0503020204020204" charset="-122"/>
                <a:cs typeface="Calibri" panose="020F0502020204030204" charset="0"/>
              </a:rPr>
              <a:t>交叉性又具有独立性</a:t>
            </a:r>
            <a:r>
              <a:rPr lang="zh-CN" altLang="en-US" sz="2400" dirty="0">
                <a:solidFill>
                  <a:schemeClr val="tx1"/>
                </a:solidFill>
                <a:latin typeface="微软雅黑" panose="020B0503020204020204" charset="-122"/>
                <a:ea typeface="微软雅黑" panose="020B0503020204020204" charset="-122"/>
                <a:cs typeface="Calibri" panose="020F0502020204030204" charset="0"/>
              </a:rPr>
              <a:t>的学科。</a:t>
            </a:r>
          </a:p>
        </p:txBody>
      </p:sp>
      <p:sp>
        <p:nvSpPr>
          <p:cNvPr id="6" name="文本框 5"/>
          <p:cNvSpPr txBox="1"/>
          <p:nvPr/>
        </p:nvSpPr>
        <p:spPr>
          <a:xfrm>
            <a:off x="664210" y="4959985"/>
            <a:ext cx="10863580" cy="1198880"/>
          </a:xfrm>
          <a:prstGeom prst="rect">
            <a:avLst/>
          </a:prstGeom>
          <a:noFill/>
        </p:spPr>
        <p:txBody>
          <a:bodyPr wrap="square" rtlCol="0" anchor="t">
            <a:spAutoFit/>
          </a:bodyPr>
          <a:lstStyle/>
          <a:p>
            <a:pPr indent="457200" eaLnBrk="0" fontAlgn="base" hangingPunct="0">
              <a:lnSpc>
                <a:spcPct val="100000"/>
              </a:lnSpc>
              <a:spcBef>
                <a:spcPct val="0"/>
              </a:spcBef>
              <a:spcAft>
                <a:spcPct val="0"/>
              </a:spcAft>
            </a:pPr>
            <a:r>
              <a:rPr lang="zh-CN" altLang="zh-CN" sz="2400" dirty="0">
                <a:latin typeface="楷体" panose="02010609060101010101" pitchFamily="49" charset="-122"/>
                <a:ea typeface="楷体" panose="02010609060101010101" pitchFamily="49" charset="-122"/>
                <a:cs typeface="Calibri" panose="020F0502020204030204" charset="0"/>
                <a:sym typeface="+mn-ea"/>
              </a:rPr>
              <a:t>尽管这样，民间文艺学仍有自己独特的研究对象与研究目标，甚至还有一些独特的研究方法，如历史地理方法等。因此，尽管它与许多学科关系密切，可借鉴它们的方法和成果，但</a:t>
            </a:r>
            <a:r>
              <a:rPr lang="zh-CN" altLang="zh-CN" sz="2400" b="1" dirty="0">
                <a:solidFill>
                  <a:srgbClr val="C00000"/>
                </a:solidFill>
                <a:latin typeface="楷体" panose="02010609060101010101" pitchFamily="49" charset="-122"/>
                <a:ea typeface="楷体" panose="02010609060101010101" pitchFamily="49" charset="-122"/>
                <a:cs typeface="Calibri" panose="020F0502020204030204" charset="0"/>
                <a:sym typeface="+mn-ea"/>
              </a:rPr>
              <a:t>民间文艺学毫无疑问是一门独立的学科。</a:t>
            </a:r>
          </a:p>
        </p:txBody>
      </p:sp>
      <p:pic>
        <p:nvPicPr>
          <p:cNvPr id="7" name="图片 6"/>
          <p:cNvPicPr>
            <a:picLocks noChangeAspect="1"/>
          </p:cNvPicPr>
          <p:nvPr/>
        </p:nvPicPr>
        <p:blipFill>
          <a:blip r:embed="rId4"/>
          <a:stretch>
            <a:fillRect/>
          </a:stretch>
        </p:blipFill>
        <p:spPr>
          <a:xfrm>
            <a:off x="9213025" y="14287"/>
            <a:ext cx="2991125" cy="1300163"/>
          </a:xfrm>
          <a:prstGeom prst="rect">
            <a:avLst/>
          </a:prstGeom>
        </p:spPr>
      </p:pic>
    </p:spTree>
    <p:custDataLst>
      <p:tags r:id="rId1"/>
    </p:custDataLst>
    <p:extLst>
      <p:ext uri="{BB962C8B-B14F-4D97-AF65-F5344CB8AC3E}">
        <p14:creationId xmlns:p14="http://schemas.microsoft.com/office/powerpoint/2010/main" val="4299254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6691" y="542641"/>
            <a:ext cx="4989562" cy="662489"/>
          </a:xfrm>
          <a:prstGeom prst="rect">
            <a:avLst/>
          </a:prstGeom>
        </p:spPr>
        <p:txBody>
          <a:bodyPr wrap="square">
            <a:spAutoFit/>
          </a:bodyPr>
          <a:lstStyle/>
          <a:p>
            <a:pPr indent="457200"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1.3.2</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民间文艺学的国际性</a:t>
            </a:r>
            <a:r>
              <a:rPr lang="zh-CN" altLang="en-US" sz="2800" b="1" dirty="0">
                <a:latin typeface="微软雅黑" panose="020B0503020204020204" charset="-122"/>
                <a:ea typeface="微软雅黑" panose="020B0503020204020204" charset="-122"/>
                <a:cs typeface="Calibri" panose="020F0502020204030204" charset="0"/>
              </a:rPr>
              <a:t> </a:t>
            </a:r>
            <a:endParaRPr lang="zh-CN" altLang="en-US" sz="2800" b="1" dirty="0">
              <a:solidFill>
                <a:srgbClr val="C00000"/>
              </a:solidFill>
              <a:latin typeface="微软雅黑" panose="020B0503020204020204" charset="-122"/>
              <a:ea typeface="微软雅黑" panose="020B0503020204020204" charset="-122"/>
              <a:cs typeface="Calibri" panose="020F0502020204030204" charset="0"/>
            </a:endParaRPr>
          </a:p>
        </p:txBody>
      </p:sp>
      <p:sp>
        <p:nvSpPr>
          <p:cNvPr id="4" name="五边形 3"/>
          <p:cNvSpPr/>
          <p:nvPr/>
        </p:nvSpPr>
        <p:spPr>
          <a:xfrm flipH="1">
            <a:off x="5612415" y="941777"/>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选择</a:t>
            </a:r>
          </a:p>
        </p:txBody>
      </p:sp>
      <p:sp>
        <p:nvSpPr>
          <p:cNvPr id="9" name="文本框 8"/>
          <p:cNvSpPr txBox="1"/>
          <p:nvPr/>
        </p:nvSpPr>
        <p:spPr>
          <a:xfrm>
            <a:off x="396691" y="1593215"/>
            <a:ext cx="1445895" cy="521970"/>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1. </a:t>
            </a:r>
            <a:r>
              <a:rPr lang="zh-CN" altLang="en-US" sz="2800" b="1" dirty="0">
                <a:latin typeface="微软雅黑" panose="020B0503020204020204" charset="-122"/>
                <a:ea typeface="微软雅黑" panose="020B0503020204020204" charset="-122"/>
              </a:rPr>
              <a:t>英国</a:t>
            </a:r>
          </a:p>
        </p:txBody>
      </p:sp>
      <p:sp>
        <p:nvSpPr>
          <p:cNvPr id="100" name="文本框 99"/>
          <p:cNvSpPr txBox="1"/>
          <p:nvPr/>
        </p:nvSpPr>
        <p:spPr>
          <a:xfrm>
            <a:off x="455930" y="2187575"/>
            <a:ext cx="11096625" cy="939800"/>
          </a:xfrm>
          <a:prstGeom prst="rect">
            <a:avLst/>
          </a:prstGeom>
          <a:noFill/>
          <a:ln w="9525">
            <a:noFill/>
          </a:ln>
        </p:spPr>
        <p:txBody>
          <a:bodyPr wrap="square">
            <a:spAutoFit/>
          </a:bodyPr>
          <a:lstStyle/>
          <a:p>
            <a:pPr indent="266700">
              <a:lnSpc>
                <a:spcPct val="115000"/>
              </a:lnSpc>
              <a:spcBef>
                <a:spcPts val="0"/>
              </a:spcBef>
              <a:spcAft>
                <a:spcPts val="0"/>
              </a:spcAft>
            </a:pPr>
            <a:r>
              <a:rPr lang="zh-CN" altLang="en-US" sz="2400" b="1" u="sng" dirty="0">
                <a:solidFill>
                  <a:srgbClr val="FF0000"/>
                </a:solidFill>
                <a:latin typeface="微软雅黑" panose="020B0503020204020204" charset="-122"/>
                <a:ea typeface="微软雅黑" panose="020B0503020204020204" charset="-122"/>
                <a:cs typeface="微软雅黑" panose="020B0503020204020204" charset="-122"/>
              </a:rPr>
              <a:t>英国</a:t>
            </a:r>
            <a:r>
              <a:rPr lang="zh-CN" altLang="en-US" sz="2400" b="0" dirty="0">
                <a:latin typeface="微软雅黑" panose="020B0503020204020204" charset="-122"/>
                <a:ea typeface="微软雅黑" panose="020B0503020204020204" charset="-122"/>
                <a:cs typeface="微软雅黑" panose="020B0503020204020204" charset="-122"/>
              </a:rPr>
              <a:t>是开展民俗学研究</a:t>
            </a:r>
            <a:r>
              <a:rPr lang="zh-CN" altLang="en-US" sz="2400" b="1" u="sng" dirty="0">
                <a:solidFill>
                  <a:srgbClr val="FF0000"/>
                </a:solidFill>
                <a:latin typeface="微软雅黑" panose="020B0503020204020204" charset="-122"/>
                <a:ea typeface="微软雅黑" panose="020B0503020204020204" charset="-122"/>
                <a:cs typeface="微软雅黑" panose="020B0503020204020204" charset="-122"/>
              </a:rPr>
              <a:t>最早</a:t>
            </a:r>
            <a:r>
              <a:rPr lang="zh-CN" altLang="en-US" sz="2400" b="0" dirty="0">
                <a:latin typeface="微软雅黑" panose="020B0503020204020204" charset="-122"/>
                <a:ea typeface="微软雅黑" panose="020B0503020204020204" charset="-122"/>
                <a:cs typeface="微软雅黑" panose="020B0503020204020204" charset="-122"/>
              </a:rPr>
              <a:t>的国家之一，</a:t>
            </a:r>
            <a:r>
              <a:rPr lang="en-US" altLang="zh-CN" sz="2400" b="0" dirty="0">
                <a:latin typeface="微软雅黑" panose="020B0503020204020204" charset="-122"/>
                <a:ea typeface="微软雅黑" panose="020B0503020204020204" charset="-122"/>
                <a:cs typeface="微软雅黑" panose="020B0503020204020204" charset="-122"/>
              </a:rPr>
              <a:t>1846</a:t>
            </a:r>
            <a:r>
              <a:rPr lang="zh-CN" altLang="en-US" sz="2400" b="0" dirty="0">
                <a:latin typeface="微软雅黑" panose="020B0503020204020204" charset="-122"/>
                <a:ea typeface="微软雅黑" panose="020B0503020204020204" charset="-122"/>
                <a:cs typeface="微软雅黑" panose="020B0503020204020204" charset="-122"/>
              </a:rPr>
              <a:t>年，英国学者</a:t>
            </a:r>
            <a:r>
              <a:rPr lang="zh-CN" altLang="en-US" sz="2400" b="1" u="sng" dirty="0">
                <a:solidFill>
                  <a:srgbClr val="FF0000"/>
                </a:solidFill>
                <a:latin typeface="微软雅黑" panose="020B0503020204020204" charset="-122"/>
                <a:ea typeface="微软雅黑" panose="020B0503020204020204" charset="-122"/>
                <a:cs typeface="微软雅黑" panose="020B0503020204020204" charset="-122"/>
              </a:rPr>
              <a:t>汤姆斯</a:t>
            </a:r>
            <a:r>
              <a:rPr lang="zh-CN" altLang="en-US" sz="2400" b="0" dirty="0">
                <a:latin typeface="微软雅黑" panose="020B0503020204020204" charset="-122"/>
                <a:ea typeface="微软雅黑" panose="020B0503020204020204" charset="-122"/>
                <a:cs typeface="微软雅黑" panose="020B0503020204020204" charset="-122"/>
              </a:rPr>
              <a:t>首先提出了民俗这一</a:t>
            </a:r>
            <a:r>
              <a:rPr lang="zh-CN" altLang="en-US" sz="2400" b="1" u="sng" dirty="0">
                <a:latin typeface="微软雅黑" panose="020B0503020204020204" charset="-122"/>
                <a:ea typeface="微软雅黑" panose="020B0503020204020204" charset="-122"/>
                <a:cs typeface="微软雅黑" panose="020B0503020204020204" charset="-122"/>
              </a:rPr>
              <a:t>学科名词</a:t>
            </a:r>
            <a:r>
              <a:rPr lang="zh-CN" altLang="en-US" sz="2400" b="0" dirty="0">
                <a:latin typeface="微软雅黑" panose="020B0503020204020204" charset="-122"/>
                <a:ea typeface="微软雅黑" panose="020B0503020204020204" charset="-122"/>
                <a:cs typeface="微软雅黑" panose="020B0503020204020204" charset="-122"/>
              </a:rPr>
              <a:t>。</a:t>
            </a:r>
            <a:r>
              <a:rPr lang="en-US" altLang="zh-CN" sz="2400" b="0" dirty="0">
                <a:latin typeface="微软雅黑" panose="020B0503020204020204" charset="-122"/>
                <a:ea typeface="微软雅黑" panose="020B0503020204020204" charset="-122"/>
                <a:cs typeface="微软雅黑" panose="020B0503020204020204" charset="-122"/>
              </a:rPr>
              <a:t>1878</a:t>
            </a:r>
            <a:r>
              <a:rPr lang="zh-CN" altLang="en-US" sz="2400" b="0" dirty="0">
                <a:latin typeface="微软雅黑" panose="020B0503020204020204" charset="-122"/>
                <a:ea typeface="微软雅黑" panose="020B0503020204020204" charset="-122"/>
                <a:cs typeface="微软雅黑" panose="020B0503020204020204" charset="-122"/>
              </a:rPr>
              <a:t>年，英国又率先成立了民俗学会。</a:t>
            </a:r>
            <a:endParaRPr lang="zh-CN" altLang="en-US" sz="2400" dirty="0"/>
          </a:p>
        </p:txBody>
      </p:sp>
      <p:sp>
        <p:nvSpPr>
          <p:cNvPr id="10" name="文本框 9"/>
          <p:cNvSpPr txBox="1"/>
          <p:nvPr/>
        </p:nvSpPr>
        <p:spPr>
          <a:xfrm>
            <a:off x="337820" y="3229610"/>
            <a:ext cx="5107305" cy="521970"/>
          </a:xfrm>
          <a:prstGeom prst="rect">
            <a:avLst/>
          </a:prstGeom>
          <a:noFill/>
          <a:ln w="9525">
            <a:noFill/>
          </a:ln>
        </p:spPr>
        <p:txBody>
          <a:bodyPr wrap="square">
            <a:spAutoFit/>
          </a:bodyPr>
          <a:lstStyle/>
          <a:p>
            <a:pPr indent="0"/>
            <a:r>
              <a:rPr lang="en-US" altLang="zh-CN" sz="2800" b="1">
                <a:latin typeface="微软雅黑" panose="020B0503020204020204" charset="-122"/>
                <a:ea typeface="微软雅黑" panose="020B0503020204020204" charset="-122"/>
                <a:cs typeface="微软雅黑" panose="020B0503020204020204" charset="-122"/>
              </a:rPr>
              <a:t>2. </a:t>
            </a:r>
            <a:r>
              <a:rPr lang="zh-CN" altLang="en-US" sz="2800" b="1">
                <a:latin typeface="微软雅黑" panose="020B0503020204020204" charset="-122"/>
                <a:ea typeface="微软雅黑" panose="020B0503020204020204" charset="-122"/>
                <a:cs typeface="微软雅黑" panose="020B0503020204020204" charset="-122"/>
              </a:rPr>
              <a:t>芬兰</a:t>
            </a:r>
          </a:p>
        </p:txBody>
      </p:sp>
      <p:sp>
        <p:nvSpPr>
          <p:cNvPr id="11" name="文本框 10"/>
          <p:cNvSpPr txBox="1"/>
          <p:nvPr/>
        </p:nvSpPr>
        <p:spPr>
          <a:xfrm>
            <a:off x="455930" y="3896360"/>
            <a:ext cx="11096625" cy="2637790"/>
          </a:xfrm>
          <a:prstGeom prst="rect">
            <a:avLst/>
          </a:prstGeom>
          <a:noFill/>
          <a:ln w="9525">
            <a:noFill/>
          </a:ln>
        </p:spPr>
        <p:txBody>
          <a:bodyPr wrap="square">
            <a:spAutoFit/>
          </a:bodyPr>
          <a:lstStyle/>
          <a:p>
            <a:pPr indent="266700">
              <a:lnSpc>
                <a:spcPct val="115000"/>
              </a:lnSpc>
              <a:spcBef>
                <a:spcPts val="0"/>
              </a:spcBef>
              <a:spcAft>
                <a:spcPts val="0"/>
              </a:spcAft>
            </a:pPr>
            <a:r>
              <a:rPr lang="en-US" altLang="zh-CN" sz="2400" b="0">
                <a:latin typeface="微软雅黑" panose="020B0503020204020204" charset="-122"/>
                <a:ea typeface="微软雅黑" panose="020B0503020204020204" charset="-122"/>
                <a:cs typeface="微软雅黑" panose="020B0503020204020204" charset="-122"/>
              </a:rPr>
              <a:t>   </a:t>
            </a:r>
            <a:r>
              <a:rPr lang="zh-CN" altLang="en-US" sz="2400" b="1" u="sng">
                <a:solidFill>
                  <a:srgbClr val="FF0000"/>
                </a:solidFill>
                <a:latin typeface="微软雅黑" panose="020B0503020204020204" charset="-122"/>
                <a:ea typeface="微软雅黑" panose="020B0503020204020204" charset="-122"/>
                <a:cs typeface="微软雅黑" panose="020B0503020204020204" charset="-122"/>
              </a:rPr>
              <a:t>芬兰</a:t>
            </a:r>
            <a:r>
              <a:rPr lang="zh-CN" altLang="en-US" sz="2400" b="0">
                <a:latin typeface="微软雅黑" panose="020B0503020204020204" charset="-122"/>
                <a:ea typeface="微软雅黑" panose="020B0503020204020204" charset="-122"/>
                <a:cs typeface="微软雅黑" panose="020B0503020204020204" charset="-122"/>
              </a:rPr>
              <a:t>是当代世界</a:t>
            </a:r>
            <a:r>
              <a:rPr lang="zh-CN" altLang="en-US" sz="2400" b="1" u="sng">
                <a:solidFill>
                  <a:srgbClr val="FF0000"/>
                </a:solidFill>
                <a:latin typeface="微软雅黑" panose="020B0503020204020204" charset="-122"/>
                <a:ea typeface="微软雅黑" panose="020B0503020204020204" charset="-122"/>
                <a:cs typeface="微软雅黑" panose="020B0503020204020204" charset="-122"/>
              </a:rPr>
              <a:t>民间文学研究活动的中心</a:t>
            </a:r>
            <a:r>
              <a:rPr lang="zh-CN" altLang="en-US" sz="2400" b="0">
                <a:latin typeface="微软雅黑" panose="020B0503020204020204" charset="-122"/>
                <a:ea typeface="微软雅黑" panose="020B0503020204020204" charset="-122"/>
                <a:cs typeface="微软雅黑" panose="020B0503020204020204" charset="-122"/>
              </a:rPr>
              <a:t>。国际民俗学家协会、国际民间叙事研究协会和北欧民俗学会的会址都在芬兰，</a:t>
            </a:r>
            <a:r>
              <a:rPr lang="en-US" altLang="zh-CN" sz="2400" b="0">
                <a:latin typeface="微软雅黑" panose="020B0503020204020204" charset="-122"/>
                <a:ea typeface="微软雅黑" panose="020B0503020204020204" charset="-122"/>
                <a:cs typeface="微软雅黑" panose="020B0503020204020204" charset="-122"/>
              </a:rPr>
              <a:t>1989</a:t>
            </a:r>
            <a:r>
              <a:rPr lang="zh-CN" altLang="en-US" sz="2400" b="0">
                <a:latin typeface="微软雅黑" panose="020B0503020204020204" charset="-122"/>
                <a:ea typeface="微软雅黑" panose="020B0503020204020204" charset="-122"/>
                <a:cs typeface="微软雅黑" panose="020B0503020204020204" charset="-122"/>
              </a:rPr>
              <a:t>年联合国第二十五届大会向会员国提交的</a:t>
            </a:r>
            <a:r>
              <a:rPr lang="en-US" altLang="zh-CN" sz="2400" b="0">
                <a:latin typeface="微软雅黑" panose="020B0503020204020204" charset="-122"/>
                <a:ea typeface="微软雅黑" panose="020B0503020204020204" charset="-122"/>
                <a:cs typeface="微软雅黑" panose="020B0503020204020204" charset="-122"/>
              </a:rPr>
              <a:t>《</a:t>
            </a:r>
            <a:r>
              <a:rPr lang="zh-CN" altLang="en-US" sz="2400" b="0">
                <a:latin typeface="微软雅黑" panose="020B0503020204020204" charset="-122"/>
                <a:ea typeface="微软雅黑" panose="020B0503020204020204" charset="-122"/>
                <a:cs typeface="微软雅黑" panose="020B0503020204020204" charset="-122"/>
              </a:rPr>
              <a:t>保护民间创作建议案</a:t>
            </a:r>
            <a:r>
              <a:rPr lang="en-US" altLang="zh-CN" sz="2400" b="0">
                <a:latin typeface="微软雅黑" panose="020B0503020204020204" charset="-122"/>
                <a:ea typeface="微软雅黑" panose="020B0503020204020204" charset="-122"/>
                <a:cs typeface="微软雅黑" panose="020B0503020204020204" charset="-122"/>
              </a:rPr>
              <a:t>》</a:t>
            </a:r>
            <a:r>
              <a:rPr lang="zh-CN" altLang="en-US" sz="2400" b="0">
                <a:latin typeface="微软雅黑" panose="020B0503020204020204" charset="-122"/>
                <a:ea typeface="微软雅黑" panose="020B0503020204020204" charset="-122"/>
                <a:cs typeface="微软雅黑" panose="020B0503020204020204" charset="-122"/>
              </a:rPr>
              <a:t>，就是在芬兰学者劳里</a:t>
            </a:r>
            <a:r>
              <a:rPr lang="en-US" altLang="zh-CN" sz="2400" b="0">
                <a:latin typeface="微软雅黑" panose="020B0503020204020204" charset="-122"/>
                <a:ea typeface="微软雅黑" panose="020B0503020204020204" charset="-122"/>
                <a:cs typeface="微软雅黑" panose="020B0503020204020204" charset="-122"/>
              </a:rPr>
              <a:t>•</a:t>
            </a:r>
            <a:r>
              <a:rPr lang="zh-CN" altLang="en-US" sz="2400" b="0">
                <a:latin typeface="微软雅黑" panose="020B0503020204020204" charset="-122"/>
                <a:ea typeface="微软雅黑" panose="020B0503020204020204" charset="-122"/>
                <a:cs typeface="微软雅黑" panose="020B0503020204020204" charset="-122"/>
              </a:rPr>
              <a:t>航柯的主持下起草的。</a:t>
            </a:r>
          </a:p>
          <a:p>
            <a:pPr indent="266700">
              <a:lnSpc>
                <a:spcPct val="115000"/>
              </a:lnSpc>
              <a:spcBef>
                <a:spcPts val="0"/>
              </a:spcBef>
              <a:spcAft>
                <a:spcPts val="0"/>
              </a:spcAft>
            </a:pPr>
            <a:endParaRPr lang="zh-CN" altLang="en-US" sz="2400" b="0">
              <a:latin typeface="微软雅黑" panose="020B0503020204020204" charset="-122"/>
              <a:ea typeface="微软雅黑" panose="020B0503020204020204" charset="-122"/>
              <a:cs typeface="微软雅黑" panose="020B0503020204020204" charset="-122"/>
            </a:endParaRPr>
          </a:p>
          <a:p>
            <a:pPr indent="266700">
              <a:lnSpc>
                <a:spcPct val="115000"/>
              </a:lnSpc>
              <a:spcBef>
                <a:spcPts val="0"/>
              </a:spcBef>
              <a:spcAft>
                <a:spcPts val="0"/>
              </a:spcAft>
            </a:pPr>
            <a:endParaRPr lang="zh-CN" altLang="en-US" sz="2400" b="0">
              <a:latin typeface="微软雅黑" panose="020B0503020204020204" charset="-122"/>
              <a:ea typeface="微软雅黑" panose="020B0503020204020204" charset="-122"/>
              <a:cs typeface="微软雅黑" panose="020B0503020204020204" charset="-122"/>
            </a:endParaRPr>
          </a:p>
          <a:p>
            <a:pPr marL="342900" indent="-342900">
              <a:lnSpc>
                <a:spcPct val="115000"/>
              </a:lnSpc>
              <a:spcBef>
                <a:spcPts val="0"/>
              </a:spcBef>
              <a:spcAft>
                <a:spcPts val="0"/>
              </a:spcAft>
              <a:buFont typeface="Wingdings" panose="05000000000000000000" charset="0"/>
              <a:buChar char=""/>
            </a:pPr>
            <a:r>
              <a:rPr lang="zh-CN" altLang="en-US" sz="2400" b="0">
                <a:latin typeface="微软雅黑" panose="020B0503020204020204" charset="-122"/>
                <a:ea typeface="微软雅黑" panose="020B0503020204020204" charset="-122"/>
                <a:cs typeface="微软雅黑" panose="020B0503020204020204" charset="-122"/>
              </a:rPr>
              <a:t>其他国家：德国、俄国、日本、美国等</a:t>
            </a:r>
          </a:p>
        </p:txBody>
      </p:sp>
      <p:pic>
        <p:nvPicPr>
          <p:cNvPr id="8" name="图片 7"/>
          <p:cNvPicPr>
            <a:picLocks noChangeAspect="1"/>
          </p:cNvPicPr>
          <p:nvPr/>
        </p:nvPicPr>
        <p:blipFill>
          <a:blip r:embed="rId4"/>
          <a:stretch>
            <a:fillRect/>
          </a:stretch>
        </p:blipFill>
        <p:spPr>
          <a:xfrm>
            <a:off x="9213025" y="-1"/>
            <a:ext cx="2991125" cy="1300163"/>
          </a:xfrm>
          <a:prstGeom prst="rect">
            <a:avLst/>
          </a:prstGeom>
        </p:spPr>
      </p:pic>
    </p:spTree>
    <p:custDataLst>
      <p:tags r:id="rId1"/>
    </p:custDataLst>
    <p:extLst>
      <p:ext uri="{BB962C8B-B14F-4D97-AF65-F5344CB8AC3E}">
        <p14:creationId xmlns:p14="http://schemas.microsoft.com/office/powerpoint/2010/main" val="21413887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730819" y="1825110"/>
            <a:ext cx="8138160" cy="3211135"/>
          </a:xfrm>
          <a:prstGeom prst="rect">
            <a:avLst/>
          </a:prstGeom>
        </p:spPr>
        <p:txBody>
          <a:bodyPr vert="horz" wrap="square" lIns="0" tIns="0" rIns="0" bIns="0" rtlCol="0">
            <a:spAutoFit/>
          </a:bodyPr>
          <a:lstStyle/>
          <a:p>
            <a:pPr marL="17145">
              <a:tabLst>
                <a:tab pos="7133590" algn="l"/>
              </a:tabLst>
            </a:pPr>
            <a:r>
              <a:rPr lang="en-US" altLang="zh-CN" sz="2600" b="1" spc="47" dirty="0">
                <a:latin typeface="微软雅黑" panose="020B0503020204020204" charset="-122"/>
                <a:ea typeface="微软雅黑" panose="020B0503020204020204" charset="-122"/>
                <a:cs typeface="微软雅黑" panose="020B0503020204020204" charset="-122"/>
              </a:rPr>
              <a:t>1</a:t>
            </a:r>
            <a:r>
              <a:rPr lang="zh-CN" altLang="en-US" sz="2600" b="1" spc="47" dirty="0" smtClean="0">
                <a:latin typeface="微软雅黑" panose="020B0503020204020204" charset="-122"/>
                <a:ea typeface="微软雅黑" panose="020B0503020204020204" charset="-122"/>
                <a:cs typeface="微软雅黑" panose="020B0503020204020204" charset="-122"/>
              </a:rPr>
              <a:t>、西方最早开始民俗学研究的国家是</a:t>
            </a:r>
            <a:r>
              <a:rPr sz="2600" b="1" spc="47" dirty="0" smtClean="0">
                <a:latin typeface="微软雅黑" panose="020B0503020204020204" charset="-122"/>
                <a:ea typeface="微软雅黑" panose="020B0503020204020204" charset="-122"/>
                <a:cs typeface="微软雅黑" panose="020B0503020204020204" charset="-122"/>
              </a:rPr>
              <a:t>（</a:t>
            </a:r>
            <a:r>
              <a:rPr lang="en-US" altLang="zh-CN" sz="2600" b="1" spc="47" dirty="0" smtClean="0">
                <a:solidFill>
                  <a:srgbClr val="C00000"/>
                </a:solidFill>
                <a:latin typeface="微软雅黑" panose="020B0503020204020204" charset="-122"/>
                <a:ea typeface="微软雅黑" panose="020B0503020204020204" charset="-122"/>
                <a:cs typeface="微软雅黑" panose="020B0503020204020204" charset="-122"/>
              </a:rPr>
              <a:t>b</a:t>
            </a:r>
            <a:r>
              <a:rPr sz="2600" b="1" spc="40" dirty="0" smtClean="0">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A</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美国</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solidFill>
                  <a:srgbClr val="C00000"/>
                </a:solidFill>
                <a:latin typeface="微软雅黑" panose="020B0503020204020204" charset="-122"/>
                <a:ea typeface="微软雅黑" panose="020B0503020204020204" charset="-122"/>
                <a:cs typeface="微软雅黑" panose="020B0503020204020204" charset="-122"/>
              </a:rPr>
              <a:t>B</a:t>
            </a:r>
            <a:r>
              <a:rPr lang="en-US" altLang="zh-CN" sz="2600" spc="27"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600" spc="27" dirty="0" smtClean="0">
                <a:solidFill>
                  <a:srgbClr val="C00000"/>
                </a:solidFill>
                <a:latin typeface="微软雅黑" panose="020B0503020204020204" charset="-122"/>
                <a:ea typeface="微软雅黑" panose="020B0503020204020204" charset="-122"/>
                <a:cs typeface="微软雅黑" panose="020B0503020204020204" charset="-122"/>
              </a:rPr>
              <a:t>英国</a:t>
            </a:r>
            <a:endParaRPr lang="en-US" sz="2600" spc="27" dirty="0">
              <a:solidFill>
                <a:srgbClr val="C00000"/>
              </a:solidFill>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smtClean="0">
                <a:latin typeface="微软雅黑" panose="020B0503020204020204" charset="-122"/>
                <a:ea typeface="微软雅黑" panose="020B0503020204020204" charset="-122"/>
                <a:cs typeface="微软雅黑" panose="020B0503020204020204" charset="-122"/>
              </a:rPr>
              <a:t>C</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芬兰</a:t>
            </a:r>
            <a:r>
              <a:rPr sz="2600" spc="27" dirty="0" smtClean="0">
                <a:latin typeface="微软雅黑" panose="020B0503020204020204" charset="-122"/>
                <a:ea typeface="微软雅黑" panose="020B0503020204020204" charset="-122"/>
                <a:cs typeface="微软雅黑" panose="020B0503020204020204" charset="-122"/>
              </a:rPr>
              <a:t> </a:t>
            </a:r>
            <a:endParaRPr lang="en-US" sz="26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600" spc="27" dirty="0">
                <a:latin typeface="微软雅黑" panose="020B0503020204020204" charset="-122"/>
                <a:ea typeface="微软雅黑" panose="020B0503020204020204" charset="-122"/>
                <a:cs typeface="微软雅黑" panose="020B0503020204020204" charset="-122"/>
              </a:rPr>
              <a:t>D</a:t>
            </a:r>
            <a:r>
              <a:rPr lang="en-US" altLang="zh-CN" sz="2600" spc="27" dirty="0" smtClean="0">
                <a:latin typeface="微软雅黑" panose="020B0503020204020204" charset="-122"/>
                <a:ea typeface="微软雅黑" panose="020B0503020204020204" charset="-122"/>
                <a:cs typeface="微软雅黑" panose="020B0503020204020204" charset="-122"/>
              </a:rPr>
              <a:t>.</a:t>
            </a:r>
            <a:r>
              <a:rPr lang="zh-CN" altLang="en-US" sz="2600" spc="27" dirty="0" smtClean="0">
                <a:latin typeface="微软雅黑" panose="020B0503020204020204" charset="-122"/>
                <a:ea typeface="微软雅黑" panose="020B0503020204020204" charset="-122"/>
                <a:cs typeface="微软雅黑" panose="020B0503020204020204" charset="-122"/>
              </a:rPr>
              <a:t>法国</a:t>
            </a:r>
            <a:endParaRPr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6" name="图片 5"/>
          <p:cNvPicPr>
            <a:picLocks noChangeAspect="1"/>
          </p:cNvPicPr>
          <p:nvPr/>
        </p:nvPicPr>
        <p:blipFill>
          <a:blip r:embed="rId3"/>
          <a:stretch>
            <a:fillRect/>
          </a:stretch>
        </p:blipFill>
        <p:spPr>
          <a:xfrm>
            <a:off x="9213025" y="-1"/>
            <a:ext cx="2991125" cy="1300163"/>
          </a:xfrm>
          <a:prstGeom prst="rect">
            <a:avLst/>
          </a:prstGeom>
        </p:spPr>
      </p:pic>
    </p:spTree>
    <p:custDataLst>
      <p:tags r:id="rId1"/>
    </p:custDataLst>
    <p:extLst>
      <p:ext uri="{BB962C8B-B14F-4D97-AF65-F5344CB8AC3E}">
        <p14:creationId xmlns:p14="http://schemas.microsoft.com/office/powerpoint/2010/main" val="15635732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730819" y="1825110"/>
            <a:ext cx="8138160" cy="3140411"/>
          </a:xfrm>
          <a:prstGeom prst="rect">
            <a:avLst/>
          </a:prstGeom>
        </p:spPr>
        <p:txBody>
          <a:bodyPr vert="horz" wrap="square" lIns="0" tIns="0" rIns="0" bIns="0" rtlCol="0">
            <a:spAutoFit/>
          </a:bodyPr>
          <a:lstStyle/>
          <a:p>
            <a:pPr marL="17145">
              <a:tabLst>
                <a:tab pos="7133590" algn="l"/>
              </a:tabLst>
            </a:pPr>
            <a:r>
              <a:rPr lang="en-US" altLang="zh-CN" sz="2600" b="1" spc="47" dirty="0">
                <a:latin typeface="微软雅黑" panose="020B0503020204020204" charset="-122"/>
                <a:ea typeface="微软雅黑" panose="020B0503020204020204" charset="-122"/>
                <a:cs typeface="微软雅黑" panose="020B0503020204020204" charset="-122"/>
              </a:rPr>
              <a:t>1</a:t>
            </a:r>
            <a:r>
              <a:rPr lang="zh-CN" altLang="en-US" sz="2600" b="1" spc="47" dirty="0">
                <a:latin typeface="微软雅黑" panose="020B0503020204020204" charset="-122"/>
                <a:ea typeface="微软雅黑" panose="020B0503020204020204" charset="-122"/>
                <a:cs typeface="微软雅黑" panose="020B0503020204020204" charset="-122"/>
              </a:rPr>
              <a:t>、西方最早开始民俗学研究的国家是（</a:t>
            </a:r>
            <a:r>
              <a:rPr lang="zh-CN" altLang="en-US" sz="2600" b="1" spc="40" dirty="0">
                <a:latin typeface="微软雅黑" panose="020B0503020204020204" charset="-122"/>
                <a:ea typeface="微软雅黑" panose="020B0503020204020204" charset="-122"/>
                <a:cs typeface="微软雅黑" panose="020B0503020204020204" charset="-122"/>
              </a:rPr>
              <a:t>）</a:t>
            </a:r>
            <a:endParaRPr lang="zh-CN" altLang="en-US" sz="26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lang="en-US" altLang="zh-CN" sz="2600" spc="27" dirty="0">
                <a:latin typeface="微软雅黑" panose="020B0503020204020204" charset="-122"/>
                <a:ea typeface="微软雅黑" panose="020B0503020204020204" charset="-122"/>
                <a:cs typeface="微软雅黑" panose="020B0503020204020204" charset="-122"/>
              </a:rPr>
              <a:t>A.</a:t>
            </a:r>
            <a:r>
              <a:rPr lang="zh-CN" altLang="en-US" sz="2600" spc="27" dirty="0">
                <a:latin typeface="微软雅黑" panose="020B0503020204020204" charset="-122"/>
                <a:ea typeface="微软雅黑" panose="020B0503020204020204" charset="-122"/>
                <a:cs typeface="微软雅黑" panose="020B0503020204020204" charset="-122"/>
              </a:rPr>
              <a:t>美国</a:t>
            </a:r>
          </a:p>
          <a:p>
            <a:pPr marR="1062355" algn="just">
              <a:lnSpc>
                <a:spcPct val="150000"/>
              </a:lnSpc>
              <a:spcBef>
                <a:spcPts val="800"/>
              </a:spcBef>
            </a:pPr>
            <a:r>
              <a:rPr lang="en-US" altLang="zh-CN" sz="2600" spc="27" dirty="0">
                <a:latin typeface="微软雅黑" panose="020B0503020204020204" charset="-122"/>
                <a:ea typeface="微软雅黑" panose="020B0503020204020204" charset="-122"/>
                <a:cs typeface="微软雅黑" panose="020B0503020204020204" charset="-122"/>
              </a:rPr>
              <a:t>B.</a:t>
            </a:r>
            <a:r>
              <a:rPr lang="zh-CN" altLang="en-US" sz="2600" spc="27" dirty="0">
                <a:latin typeface="微软雅黑" panose="020B0503020204020204" charset="-122"/>
                <a:ea typeface="微软雅黑" panose="020B0503020204020204" charset="-122"/>
                <a:cs typeface="微软雅黑" panose="020B0503020204020204" charset="-122"/>
              </a:rPr>
              <a:t>英国</a:t>
            </a:r>
          </a:p>
          <a:p>
            <a:pPr marR="1062355" algn="just">
              <a:lnSpc>
                <a:spcPct val="150000"/>
              </a:lnSpc>
              <a:spcBef>
                <a:spcPts val="800"/>
              </a:spcBef>
            </a:pPr>
            <a:r>
              <a:rPr lang="en-US" altLang="zh-CN" sz="2600" spc="27" dirty="0">
                <a:latin typeface="微软雅黑" panose="020B0503020204020204" charset="-122"/>
                <a:ea typeface="微软雅黑" panose="020B0503020204020204" charset="-122"/>
                <a:cs typeface="微软雅黑" panose="020B0503020204020204" charset="-122"/>
              </a:rPr>
              <a:t>C.</a:t>
            </a:r>
            <a:r>
              <a:rPr lang="zh-CN" altLang="en-US" sz="2600" spc="27" dirty="0">
                <a:latin typeface="微软雅黑" panose="020B0503020204020204" charset="-122"/>
                <a:ea typeface="微软雅黑" panose="020B0503020204020204" charset="-122"/>
                <a:cs typeface="微软雅黑" panose="020B0503020204020204" charset="-122"/>
              </a:rPr>
              <a:t>芬兰 </a:t>
            </a:r>
          </a:p>
          <a:p>
            <a:pPr marR="1062355" algn="just">
              <a:lnSpc>
                <a:spcPct val="150000"/>
              </a:lnSpc>
              <a:spcBef>
                <a:spcPts val="800"/>
              </a:spcBef>
            </a:pPr>
            <a:r>
              <a:rPr lang="en-US" altLang="zh-CN" sz="2600" spc="27" dirty="0">
                <a:latin typeface="微软雅黑" panose="020B0503020204020204" charset="-122"/>
                <a:ea typeface="微软雅黑" panose="020B0503020204020204" charset="-122"/>
                <a:cs typeface="微软雅黑" panose="020B0503020204020204" charset="-122"/>
              </a:rPr>
              <a:t>D.</a:t>
            </a:r>
            <a:r>
              <a:rPr lang="zh-CN" altLang="en-US" sz="2600" spc="27" dirty="0">
                <a:latin typeface="微软雅黑" panose="020B0503020204020204" charset="-122"/>
                <a:ea typeface="微软雅黑" panose="020B0503020204020204" charset="-122"/>
                <a:cs typeface="微软雅黑" panose="020B0503020204020204" charset="-122"/>
              </a:rPr>
              <a:t>法国</a:t>
            </a:r>
            <a:endParaRPr lang="zh-CN" altLang="en-US"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6" name="图片 5"/>
          <p:cNvPicPr>
            <a:picLocks noChangeAspect="1"/>
          </p:cNvPicPr>
          <p:nvPr/>
        </p:nvPicPr>
        <p:blipFill>
          <a:blip r:embed="rId3"/>
          <a:stretch>
            <a:fillRect/>
          </a:stretch>
        </p:blipFill>
        <p:spPr>
          <a:xfrm>
            <a:off x="9213025" y="-1"/>
            <a:ext cx="2991125" cy="1300163"/>
          </a:xfrm>
          <a:prstGeom prst="rect">
            <a:avLst/>
          </a:prstGeom>
        </p:spPr>
      </p:pic>
    </p:spTree>
    <p:custDataLst>
      <p:tags r:id="rId1"/>
    </p:custDataLst>
    <p:extLst>
      <p:ext uri="{BB962C8B-B14F-4D97-AF65-F5344CB8AC3E}">
        <p14:creationId xmlns:p14="http://schemas.microsoft.com/office/powerpoint/2010/main" val="2181235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818925" y="2153722"/>
            <a:ext cx="9570469" cy="400110"/>
          </a:xfrm>
          <a:prstGeom prst="rect">
            <a:avLst/>
          </a:prstGeom>
        </p:spPr>
        <p:txBody>
          <a:bodyPr vert="horz" wrap="square" lIns="0" tIns="0" rIns="0" bIns="0" rtlCol="0">
            <a:spAutoFit/>
          </a:bodyPr>
          <a:lstStyle/>
          <a:p>
            <a:pPr marL="17145">
              <a:tabLst>
                <a:tab pos="7133590" algn="l"/>
              </a:tabLst>
            </a:pPr>
            <a:r>
              <a:rPr lang="en-US" altLang="zh-CN" sz="2600" b="1" spc="47" dirty="0" smtClean="0">
                <a:latin typeface="微软雅黑" panose="020B0503020204020204" charset="-122"/>
                <a:ea typeface="微软雅黑" panose="020B0503020204020204" charset="-122"/>
                <a:cs typeface="微软雅黑" panose="020B0503020204020204" charset="-122"/>
              </a:rPr>
              <a:t>2</a:t>
            </a:r>
            <a:r>
              <a:rPr lang="zh-CN" altLang="en-US" sz="2600" b="1" spc="47" dirty="0" smtClean="0">
                <a:latin typeface="微软雅黑" panose="020B0503020204020204" charset="-122"/>
                <a:ea typeface="微软雅黑" panose="020B0503020204020204" charset="-122"/>
                <a:cs typeface="微软雅黑" panose="020B0503020204020204" charset="-122"/>
              </a:rPr>
              <a:t>、判断－民间文艺学研究的对象主要为故事锦集。（    ）</a:t>
            </a:r>
            <a:endParaRPr lang="zh-CN" altLang="en-US"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6" name="图片 5"/>
          <p:cNvPicPr>
            <a:picLocks noChangeAspect="1"/>
          </p:cNvPicPr>
          <p:nvPr/>
        </p:nvPicPr>
        <p:blipFill>
          <a:blip r:embed="rId3"/>
          <a:stretch>
            <a:fillRect/>
          </a:stretch>
        </p:blipFill>
        <p:spPr>
          <a:xfrm>
            <a:off x="9213025" y="-1"/>
            <a:ext cx="2991125" cy="1300163"/>
          </a:xfrm>
          <a:prstGeom prst="rect">
            <a:avLst/>
          </a:prstGeom>
        </p:spPr>
      </p:pic>
    </p:spTree>
    <p:custDataLst>
      <p:tags r:id="rId1"/>
    </p:custDataLst>
    <p:extLst>
      <p:ext uri="{BB962C8B-B14F-4D97-AF65-F5344CB8AC3E}">
        <p14:creationId xmlns:p14="http://schemas.microsoft.com/office/powerpoint/2010/main" val="2482387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818925" y="2153722"/>
            <a:ext cx="9570469" cy="400110"/>
          </a:xfrm>
          <a:prstGeom prst="rect">
            <a:avLst/>
          </a:prstGeom>
        </p:spPr>
        <p:txBody>
          <a:bodyPr vert="horz" wrap="square" lIns="0" tIns="0" rIns="0" bIns="0" rtlCol="0">
            <a:spAutoFit/>
          </a:bodyPr>
          <a:lstStyle/>
          <a:p>
            <a:pPr marL="17145">
              <a:tabLst>
                <a:tab pos="7133590" algn="l"/>
              </a:tabLst>
            </a:pPr>
            <a:r>
              <a:rPr lang="en-US" altLang="zh-CN" sz="2600" b="1" spc="47" dirty="0" smtClean="0">
                <a:latin typeface="微软雅黑" panose="020B0503020204020204" charset="-122"/>
                <a:ea typeface="微软雅黑" panose="020B0503020204020204" charset="-122"/>
                <a:cs typeface="微软雅黑" panose="020B0503020204020204" charset="-122"/>
              </a:rPr>
              <a:t>2</a:t>
            </a:r>
            <a:r>
              <a:rPr lang="zh-CN" altLang="en-US" sz="2600" b="1" spc="47" dirty="0" smtClean="0">
                <a:latin typeface="微软雅黑" panose="020B0503020204020204" charset="-122"/>
                <a:ea typeface="微软雅黑" panose="020B0503020204020204" charset="-122"/>
                <a:cs typeface="微软雅黑" panose="020B0503020204020204" charset="-122"/>
              </a:rPr>
              <a:t>、判断－民间文艺学研究的对象主要为故事锦集。（❌）</a:t>
            </a:r>
            <a:endParaRPr lang="zh-CN" altLang="en-US" sz="26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pic>
        <p:nvPicPr>
          <p:cNvPr id="6" name="图片 5"/>
          <p:cNvPicPr>
            <a:picLocks noChangeAspect="1"/>
          </p:cNvPicPr>
          <p:nvPr/>
        </p:nvPicPr>
        <p:blipFill>
          <a:blip r:embed="rId3"/>
          <a:stretch>
            <a:fillRect/>
          </a:stretch>
        </p:blipFill>
        <p:spPr>
          <a:xfrm>
            <a:off x="9213025" y="-1"/>
            <a:ext cx="2991125" cy="1300163"/>
          </a:xfrm>
          <a:prstGeom prst="rect">
            <a:avLst/>
          </a:prstGeom>
        </p:spPr>
      </p:pic>
    </p:spTree>
    <p:custDataLst>
      <p:tags r:id="rId1"/>
    </p:custDataLst>
    <p:extLst>
      <p:ext uri="{BB962C8B-B14F-4D97-AF65-F5344CB8AC3E}">
        <p14:creationId xmlns:p14="http://schemas.microsoft.com/office/powerpoint/2010/main" val="17354960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72208" y="1352298"/>
            <a:ext cx="9462053" cy="3573447"/>
            <a:chOff x="609599" y="1180019"/>
            <a:chExt cx="9462053"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694322"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416026"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bg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69"/>
              <a:ext cx="892010" cy="67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10"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536373" y="4358591"/>
            <a:ext cx="2347392" cy="132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3584456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421" y="0"/>
            <a:ext cx="12477963" cy="6858000"/>
          </a:xfrm>
          <a:prstGeom prst="rect">
            <a:avLst/>
          </a:prstGeom>
          <a:solidFill>
            <a:schemeClr val="bg1"/>
          </a:solidFill>
        </p:spPr>
        <p:txBody>
          <a:bodyPr wrap="square" lIns="0" tIns="0" rIns="0" bIns="0" rtlCol="0" anchor="ctr"/>
          <a:lstStyle/>
          <a:p>
            <a:pPr algn="ctr"/>
            <a:endParaRPr lang="zh-CN" altLang="en-US" sz="2400">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925" y="1860203"/>
            <a:ext cx="4659682" cy="2566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6171565" y="2882265"/>
            <a:ext cx="5526405" cy="521970"/>
          </a:xfrm>
          <a:prstGeom prst="rect">
            <a:avLst/>
          </a:prstGeom>
          <a:noFill/>
        </p:spPr>
        <p:txBody>
          <a:bodyPr wrap="square" rtlCol="0">
            <a:spAutoFit/>
          </a:bodyPr>
          <a:lstStyle/>
          <a:p>
            <a:r>
              <a:rPr lang="zh-CN" altLang="en-US" sz="2800" b="1" dirty="0">
                <a:latin typeface="微软雅黑" panose="020B0503020204020204" charset="-122"/>
                <a:ea typeface="微软雅黑" panose="020B0503020204020204" charset="-122"/>
              </a:rPr>
              <a:t>对于民间文学，我们应该怎么做？</a:t>
            </a:r>
          </a:p>
        </p:txBody>
      </p:sp>
    </p:spTree>
    <p:custDataLst>
      <p:tags r:id="rId1"/>
    </p:custDataLst>
    <p:extLst>
      <p:ext uri="{BB962C8B-B14F-4D97-AF65-F5344CB8AC3E}">
        <p14:creationId xmlns:p14="http://schemas.microsoft.com/office/powerpoint/2010/main" val="14977916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3070" y="1628140"/>
            <a:ext cx="8277225" cy="267652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rPr>
              <a:t>① </a:t>
            </a:r>
            <a:r>
              <a:rPr lang="zh-CN" altLang="zh-CN" sz="2800" dirty="0">
                <a:latin typeface="微软雅黑" panose="020B0503020204020204" charset="-122"/>
                <a:ea typeface="微软雅黑" panose="020B0503020204020204" charset="-122"/>
              </a:rPr>
              <a:t>丰富我们的文学知识</a:t>
            </a:r>
          </a:p>
          <a:p>
            <a:pPr>
              <a:lnSpc>
                <a:spcPct val="150000"/>
              </a:lnSpc>
            </a:pPr>
            <a:r>
              <a:rPr lang="en-US" altLang="zh-CN" sz="2800" dirty="0">
                <a:latin typeface="微软雅黑" panose="020B0503020204020204" charset="-122"/>
                <a:ea typeface="微软雅黑" panose="020B0503020204020204" charset="-122"/>
              </a:rPr>
              <a:t>② </a:t>
            </a:r>
            <a:r>
              <a:rPr lang="zh-CN" altLang="zh-CN" sz="2800" dirty="0">
                <a:latin typeface="微软雅黑" panose="020B0503020204020204" charset="-122"/>
                <a:ea typeface="微软雅黑" panose="020B0503020204020204" charset="-122"/>
              </a:rPr>
              <a:t>增进我们对中华文化和中国历史的全面了解</a:t>
            </a:r>
          </a:p>
          <a:p>
            <a:pPr>
              <a:lnSpc>
                <a:spcPct val="150000"/>
              </a:lnSpc>
            </a:pPr>
            <a:r>
              <a:rPr lang="en-US" altLang="zh-CN" sz="2800" dirty="0">
                <a:latin typeface="微软雅黑" panose="020B0503020204020204" charset="-122"/>
                <a:ea typeface="微软雅黑" panose="020B0503020204020204" charset="-122"/>
              </a:rPr>
              <a:t>③ </a:t>
            </a:r>
            <a:r>
              <a:rPr lang="zh-CN" altLang="zh-CN" sz="2800" dirty="0">
                <a:latin typeface="微软雅黑" panose="020B0503020204020204" charset="-122"/>
                <a:ea typeface="微软雅黑" panose="020B0503020204020204" charset="-122"/>
              </a:rPr>
              <a:t>树立民族自豪感与自信心，振奋民族精神</a:t>
            </a:r>
          </a:p>
          <a:p>
            <a:pPr>
              <a:lnSpc>
                <a:spcPct val="150000"/>
              </a:lnSpc>
            </a:pPr>
            <a:r>
              <a:rPr lang="en-US" altLang="zh-CN" sz="2800" dirty="0">
                <a:latin typeface="微软雅黑" panose="020B0503020204020204" charset="-122"/>
                <a:ea typeface="微软雅黑" panose="020B0503020204020204" charset="-122"/>
              </a:rPr>
              <a:t>④ </a:t>
            </a:r>
            <a:r>
              <a:rPr lang="zh-CN" altLang="zh-CN" sz="2800" dirty="0">
                <a:latin typeface="微软雅黑" panose="020B0503020204020204" charset="-122"/>
                <a:ea typeface="微软雅黑" panose="020B0503020204020204" charset="-122"/>
              </a:rPr>
              <a:t>在实际工作中运用自己的民间文艺学知识</a:t>
            </a:r>
          </a:p>
        </p:txBody>
      </p:sp>
      <p:sp>
        <p:nvSpPr>
          <p:cNvPr id="3" name="矩形 2"/>
          <p:cNvSpPr/>
          <p:nvPr/>
        </p:nvSpPr>
        <p:spPr>
          <a:xfrm>
            <a:off x="433070" y="608285"/>
            <a:ext cx="4889480" cy="662489"/>
          </a:xfrm>
          <a:prstGeom prst="rect">
            <a:avLst/>
          </a:prstGeom>
        </p:spPr>
        <p:txBody>
          <a:bodyPr wrap="none">
            <a:spAutoFit/>
          </a:bodyPr>
          <a:lstStyle/>
          <a:p>
            <a:pPr>
              <a:lnSpc>
                <a:spcPct val="150000"/>
              </a:lnSpc>
            </a:pPr>
            <a:r>
              <a:rPr lang="en-US" altLang="zh-CN" sz="2800" b="1" dirty="0">
                <a:latin typeface="微软雅黑" panose="020B0503020204020204" charset="-122"/>
                <a:ea typeface="微软雅黑" panose="020B0503020204020204" charset="-122"/>
              </a:rPr>
              <a:t> </a:t>
            </a:r>
            <a:r>
              <a:rPr lang="en-US" altLang="zh-CN" sz="2800" b="1" dirty="0">
                <a:solidFill>
                  <a:srgbClr val="0070C0"/>
                </a:solidFill>
                <a:latin typeface="微软雅黑" panose="020B0503020204020204" charset="-122"/>
                <a:ea typeface="微软雅黑" panose="020B0503020204020204" charset="-122"/>
              </a:rPr>
              <a:t>1.4</a:t>
            </a:r>
            <a:r>
              <a:rPr lang="zh-CN" altLang="en-US" sz="2800" b="1" dirty="0">
                <a:solidFill>
                  <a:srgbClr val="0070C0"/>
                </a:solidFill>
                <a:latin typeface="微软雅黑" panose="020B0503020204020204" charset="-122"/>
                <a:ea typeface="微软雅黑" panose="020B0503020204020204" charset="-122"/>
              </a:rPr>
              <a:t> </a:t>
            </a:r>
            <a:r>
              <a:rPr lang="zh-CN" altLang="zh-CN" sz="2800" b="1" dirty="0">
                <a:solidFill>
                  <a:srgbClr val="0070C0"/>
                </a:solidFill>
                <a:latin typeface="微软雅黑" panose="020B0503020204020204" charset="-122"/>
                <a:ea typeface="微软雅黑" panose="020B0503020204020204" charset="-122"/>
              </a:rPr>
              <a:t>学习中国民间文学的目的</a:t>
            </a:r>
          </a:p>
        </p:txBody>
      </p:sp>
      <p:sp>
        <p:nvSpPr>
          <p:cNvPr id="25" name="五边形 24"/>
          <p:cNvSpPr/>
          <p:nvPr/>
        </p:nvSpPr>
        <p:spPr>
          <a:xfrm flipH="1">
            <a:off x="6165749" y="74406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论述</a:t>
            </a:r>
          </a:p>
        </p:txBody>
      </p:sp>
      <p:pic>
        <p:nvPicPr>
          <p:cNvPr id="4" name="图片 3"/>
          <p:cNvPicPr>
            <a:picLocks noChangeAspect="1"/>
          </p:cNvPicPr>
          <p:nvPr/>
        </p:nvPicPr>
        <p:blipFill>
          <a:blip r:embed="rId3"/>
          <a:stretch>
            <a:fillRect/>
          </a:stretch>
        </p:blipFill>
        <p:spPr>
          <a:xfrm>
            <a:off x="9131300" y="0"/>
            <a:ext cx="3094344" cy="1298115"/>
          </a:xfrm>
          <a:prstGeom prst="rect">
            <a:avLst/>
          </a:prstGeom>
        </p:spPr>
      </p:pic>
    </p:spTree>
    <p:custDataLst>
      <p:tags r:id="rId1"/>
    </p:custDataLst>
    <p:extLst>
      <p:ext uri="{BB962C8B-B14F-4D97-AF65-F5344CB8AC3E}">
        <p14:creationId xmlns:p14="http://schemas.microsoft.com/office/powerpoint/2010/main" val="5811362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72208" y="1352298"/>
            <a:ext cx="9462053" cy="3573447"/>
            <a:chOff x="609599" y="1180019"/>
            <a:chExt cx="9462053"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694322"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416026"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69"/>
              <a:ext cx="892010" cy="67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10"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536373" y="3967932"/>
            <a:ext cx="2347392" cy="132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6350442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3070" y="1628140"/>
            <a:ext cx="8277225" cy="267652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rPr>
              <a:t>① </a:t>
            </a:r>
            <a:r>
              <a:rPr lang="zh-CN" altLang="zh-CN" sz="2800" dirty="0">
                <a:latin typeface="微软雅黑" panose="020B0503020204020204" charset="-122"/>
                <a:ea typeface="微软雅黑" panose="020B0503020204020204" charset="-122"/>
              </a:rPr>
              <a:t>丰富我们</a:t>
            </a:r>
            <a:r>
              <a:rPr lang="zh-CN" altLang="zh-CN" sz="2800" dirty="0" smtClean="0">
                <a:latin typeface="微软雅黑" panose="020B0503020204020204" charset="-122"/>
                <a:ea typeface="微软雅黑" panose="020B0503020204020204" charset="-122"/>
              </a:rPr>
              <a:t>的</a:t>
            </a:r>
            <a:r>
              <a:rPr lang="zh-CN" altLang="en-US" sz="2800" dirty="0" smtClean="0">
                <a:solidFill>
                  <a:srgbClr val="C00000"/>
                </a:solidFill>
                <a:latin typeface="微软雅黑" panose="020B0503020204020204" charset="-122"/>
                <a:ea typeface="微软雅黑" panose="020B0503020204020204" charset="-122"/>
              </a:rPr>
              <a:t>（     ）</a:t>
            </a:r>
            <a:r>
              <a:rPr lang="zh-CN" altLang="zh-CN" sz="2800" dirty="0" smtClean="0">
                <a:latin typeface="微软雅黑" panose="020B0503020204020204" charset="-122"/>
                <a:ea typeface="微软雅黑" panose="020B0503020204020204" charset="-122"/>
              </a:rPr>
              <a:t>知识</a:t>
            </a:r>
            <a:r>
              <a:rPr lang="zh-CN" altLang="en-US" sz="2800" dirty="0" smtClean="0">
                <a:latin typeface="微软雅黑" panose="020B0503020204020204" charset="-122"/>
                <a:ea typeface="微软雅黑" panose="020B0503020204020204" charset="-122"/>
              </a:rPr>
              <a:t>；</a:t>
            </a:r>
            <a:endParaRPr lang="zh-CN" altLang="zh-CN" sz="2800" dirty="0">
              <a:latin typeface="微软雅黑" panose="020B0503020204020204" charset="-122"/>
              <a:ea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rPr>
              <a:t>② </a:t>
            </a:r>
            <a:r>
              <a:rPr lang="zh-CN" altLang="zh-CN" sz="2800" dirty="0">
                <a:latin typeface="微软雅黑" panose="020B0503020204020204" charset="-122"/>
                <a:ea typeface="微软雅黑" panose="020B0503020204020204" charset="-122"/>
              </a:rPr>
              <a:t>增进我们对</a:t>
            </a:r>
            <a:r>
              <a:rPr lang="zh-CN" altLang="zh-CN" sz="2800" dirty="0" smtClean="0">
                <a:latin typeface="微软雅黑" panose="020B0503020204020204" charset="-122"/>
                <a:ea typeface="微软雅黑" panose="020B0503020204020204" charset="-122"/>
              </a:rPr>
              <a:t>中华</a:t>
            </a:r>
            <a:r>
              <a:rPr lang="zh-CN" altLang="en-US" sz="2800" dirty="0" smtClean="0">
                <a:solidFill>
                  <a:srgbClr val="C00000"/>
                </a:solidFill>
                <a:latin typeface="微软雅黑" panose="020B0503020204020204" charset="-122"/>
                <a:ea typeface="微软雅黑" panose="020B0503020204020204" charset="-122"/>
              </a:rPr>
              <a:t>（    ）</a:t>
            </a:r>
            <a:r>
              <a:rPr lang="zh-CN" altLang="zh-CN" sz="2800" dirty="0" smtClean="0">
                <a:latin typeface="微软雅黑" panose="020B0503020204020204" charset="-122"/>
                <a:ea typeface="微软雅黑" panose="020B0503020204020204" charset="-122"/>
              </a:rPr>
              <a:t>和中国</a:t>
            </a:r>
            <a:r>
              <a:rPr lang="zh-CN" altLang="en-US" sz="2800" dirty="0" smtClean="0">
                <a:solidFill>
                  <a:srgbClr val="C00000"/>
                </a:solidFill>
                <a:latin typeface="微软雅黑" panose="020B0503020204020204" charset="-122"/>
                <a:ea typeface="微软雅黑" panose="020B0503020204020204" charset="-122"/>
              </a:rPr>
              <a:t>（   ）</a:t>
            </a:r>
            <a:r>
              <a:rPr lang="zh-CN" altLang="zh-CN" sz="2800" dirty="0" smtClean="0">
                <a:latin typeface="微软雅黑" panose="020B0503020204020204" charset="-122"/>
                <a:ea typeface="微软雅黑" panose="020B0503020204020204" charset="-122"/>
              </a:rPr>
              <a:t>的</a:t>
            </a:r>
            <a:r>
              <a:rPr lang="zh-CN" altLang="zh-CN" sz="2800" dirty="0">
                <a:latin typeface="微软雅黑" panose="020B0503020204020204" charset="-122"/>
                <a:ea typeface="微软雅黑" panose="020B0503020204020204" charset="-122"/>
              </a:rPr>
              <a:t>全面</a:t>
            </a:r>
            <a:r>
              <a:rPr lang="zh-CN" altLang="zh-CN" sz="2800" dirty="0" smtClean="0">
                <a:latin typeface="微软雅黑" panose="020B0503020204020204" charset="-122"/>
                <a:ea typeface="微软雅黑" panose="020B0503020204020204" charset="-122"/>
              </a:rPr>
              <a:t>了解</a:t>
            </a:r>
            <a:r>
              <a:rPr lang="zh-CN" altLang="en-US" sz="2800" dirty="0" smtClean="0">
                <a:latin typeface="微软雅黑" panose="020B0503020204020204" charset="-122"/>
                <a:ea typeface="微软雅黑" panose="020B0503020204020204" charset="-122"/>
              </a:rPr>
              <a:t>；</a:t>
            </a:r>
            <a:endParaRPr lang="zh-CN" altLang="zh-CN" sz="2800" dirty="0">
              <a:latin typeface="微软雅黑" panose="020B0503020204020204" charset="-122"/>
              <a:ea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rPr>
              <a:t>③ </a:t>
            </a:r>
            <a:r>
              <a:rPr lang="zh-CN" altLang="zh-CN" sz="2800" dirty="0">
                <a:latin typeface="微软雅黑" panose="020B0503020204020204" charset="-122"/>
                <a:ea typeface="微软雅黑" panose="020B0503020204020204" charset="-122"/>
              </a:rPr>
              <a:t>树立</a:t>
            </a:r>
            <a:r>
              <a:rPr lang="zh-CN" altLang="zh-CN" sz="2800" dirty="0" smtClean="0">
                <a:latin typeface="微软雅黑" panose="020B0503020204020204" charset="-122"/>
                <a:ea typeface="微软雅黑" panose="020B0503020204020204" charset="-122"/>
              </a:rPr>
              <a:t>民族</a:t>
            </a:r>
            <a:r>
              <a:rPr lang="zh-CN" altLang="en-US" sz="2800" dirty="0" smtClean="0">
                <a:solidFill>
                  <a:srgbClr val="C00000"/>
                </a:solidFill>
                <a:latin typeface="微软雅黑" panose="020B0503020204020204" charset="-122"/>
                <a:ea typeface="微软雅黑" panose="020B0503020204020204" charset="-122"/>
              </a:rPr>
              <a:t>（    ）</a:t>
            </a:r>
            <a:r>
              <a:rPr lang="zh-CN" altLang="zh-CN" sz="2800" dirty="0" smtClean="0">
                <a:latin typeface="微软雅黑" panose="020B0503020204020204" charset="-122"/>
                <a:ea typeface="微软雅黑" panose="020B0503020204020204" charset="-122"/>
              </a:rPr>
              <a:t>与</a:t>
            </a:r>
            <a:r>
              <a:rPr lang="zh-CN" altLang="zh-CN" sz="2800" dirty="0">
                <a:latin typeface="微软雅黑" panose="020B0503020204020204" charset="-122"/>
                <a:ea typeface="微软雅黑" panose="020B0503020204020204" charset="-122"/>
              </a:rPr>
              <a:t>自信心，</a:t>
            </a:r>
            <a:r>
              <a:rPr lang="zh-CN" altLang="zh-CN" sz="2800" dirty="0" smtClean="0">
                <a:latin typeface="微软雅黑" panose="020B0503020204020204" charset="-122"/>
                <a:ea typeface="微软雅黑" panose="020B0503020204020204" charset="-122"/>
              </a:rPr>
              <a:t>振奋</a:t>
            </a:r>
            <a:r>
              <a:rPr lang="zh-CN" altLang="en-US" sz="2800" dirty="0" smtClean="0">
                <a:solidFill>
                  <a:srgbClr val="C00000"/>
                </a:solidFill>
                <a:latin typeface="微软雅黑" panose="020B0503020204020204" charset="-122"/>
                <a:ea typeface="微软雅黑" panose="020B0503020204020204" charset="-122"/>
              </a:rPr>
              <a:t>（     ）</a:t>
            </a:r>
            <a:r>
              <a:rPr lang="zh-CN" altLang="en-US" sz="2800" dirty="0" smtClean="0">
                <a:latin typeface="微软雅黑" panose="020B0503020204020204" charset="-122"/>
                <a:ea typeface="微软雅黑" panose="020B0503020204020204" charset="-122"/>
              </a:rPr>
              <a:t>；</a:t>
            </a:r>
            <a:endParaRPr lang="zh-CN" altLang="zh-CN" sz="2800" dirty="0">
              <a:latin typeface="微软雅黑" panose="020B0503020204020204" charset="-122"/>
              <a:ea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rPr>
              <a:t>④ </a:t>
            </a:r>
            <a:r>
              <a:rPr lang="zh-CN" altLang="zh-CN" sz="2800" dirty="0">
                <a:latin typeface="微软雅黑" panose="020B0503020204020204" charset="-122"/>
                <a:ea typeface="微软雅黑" panose="020B0503020204020204" charset="-122"/>
              </a:rPr>
              <a:t>在实际工作中运用自己的</a:t>
            </a:r>
            <a:r>
              <a:rPr lang="zh-CN" altLang="zh-CN" sz="2800" dirty="0" smtClean="0">
                <a:latin typeface="微软雅黑" panose="020B0503020204020204" charset="-122"/>
                <a:ea typeface="微软雅黑" panose="020B0503020204020204" charset="-122"/>
              </a:rPr>
              <a:t>民间</a:t>
            </a:r>
            <a:r>
              <a:rPr lang="zh-CN" altLang="en-US" sz="2800" dirty="0" smtClean="0">
                <a:solidFill>
                  <a:srgbClr val="C00000"/>
                </a:solidFill>
                <a:latin typeface="微软雅黑" panose="020B0503020204020204" charset="-122"/>
                <a:ea typeface="微软雅黑" panose="020B0503020204020204" charset="-122"/>
              </a:rPr>
              <a:t>（      ）</a:t>
            </a:r>
            <a:r>
              <a:rPr lang="zh-CN" altLang="zh-CN" sz="2800" dirty="0" smtClean="0">
                <a:latin typeface="微软雅黑" panose="020B0503020204020204" charset="-122"/>
                <a:ea typeface="微软雅黑" panose="020B0503020204020204" charset="-122"/>
              </a:rPr>
              <a:t>知识</a:t>
            </a:r>
            <a:r>
              <a:rPr lang="zh-CN" altLang="en-US" sz="2800" dirty="0" smtClean="0">
                <a:latin typeface="微软雅黑" panose="020B0503020204020204" charset="-122"/>
                <a:ea typeface="微软雅黑" panose="020B0503020204020204" charset="-122"/>
              </a:rPr>
              <a:t>；</a:t>
            </a:r>
            <a:endParaRPr lang="zh-CN" altLang="zh-CN" sz="2800" dirty="0">
              <a:latin typeface="微软雅黑" panose="020B0503020204020204" charset="-122"/>
              <a:ea typeface="微软雅黑" panose="020B0503020204020204" charset="-122"/>
            </a:endParaRPr>
          </a:p>
        </p:txBody>
      </p:sp>
      <p:sp>
        <p:nvSpPr>
          <p:cNvPr id="3" name="矩形 2"/>
          <p:cNvSpPr/>
          <p:nvPr/>
        </p:nvSpPr>
        <p:spPr>
          <a:xfrm>
            <a:off x="433070" y="608285"/>
            <a:ext cx="4889480" cy="662489"/>
          </a:xfrm>
          <a:prstGeom prst="rect">
            <a:avLst/>
          </a:prstGeom>
        </p:spPr>
        <p:txBody>
          <a:bodyPr wrap="none">
            <a:spAutoFit/>
          </a:bodyPr>
          <a:lstStyle/>
          <a:p>
            <a:pPr>
              <a:lnSpc>
                <a:spcPct val="150000"/>
              </a:lnSpc>
            </a:pPr>
            <a:r>
              <a:rPr lang="en-US" altLang="zh-CN" sz="2800" b="1" dirty="0">
                <a:latin typeface="微软雅黑" panose="020B0503020204020204" charset="-122"/>
                <a:ea typeface="微软雅黑" panose="020B0503020204020204" charset="-122"/>
              </a:rPr>
              <a:t> </a:t>
            </a:r>
            <a:r>
              <a:rPr lang="en-US" altLang="zh-CN" sz="2800" b="1" dirty="0">
                <a:solidFill>
                  <a:srgbClr val="0070C0"/>
                </a:solidFill>
                <a:latin typeface="微软雅黑" panose="020B0503020204020204" charset="-122"/>
                <a:ea typeface="微软雅黑" panose="020B0503020204020204" charset="-122"/>
              </a:rPr>
              <a:t>1.4</a:t>
            </a:r>
            <a:r>
              <a:rPr lang="zh-CN" altLang="en-US" sz="2800" b="1" dirty="0">
                <a:solidFill>
                  <a:srgbClr val="0070C0"/>
                </a:solidFill>
                <a:latin typeface="微软雅黑" panose="020B0503020204020204" charset="-122"/>
                <a:ea typeface="微软雅黑" panose="020B0503020204020204" charset="-122"/>
              </a:rPr>
              <a:t> </a:t>
            </a:r>
            <a:r>
              <a:rPr lang="zh-CN" altLang="zh-CN" sz="2800" b="1" dirty="0">
                <a:solidFill>
                  <a:srgbClr val="0070C0"/>
                </a:solidFill>
                <a:latin typeface="微软雅黑" panose="020B0503020204020204" charset="-122"/>
                <a:ea typeface="微软雅黑" panose="020B0503020204020204" charset="-122"/>
              </a:rPr>
              <a:t>学习中国民间文学的目的</a:t>
            </a:r>
          </a:p>
        </p:txBody>
      </p:sp>
      <p:sp>
        <p:nvSpPr>
          <p:cNvPr id="25" name="五边形 24"/>
          <p:cNvSpPr/>
          <p:nvPr/>
        </p:nvSpPr>
        <p:spPr>
          <a:xfrm flipH="1">
            <a:off x="6165749" y="74406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论述</a:t>
            </a:r>
          </a:p>
        </p:txBody>
      </p:sp>
      <p:pic>
        <p:nvPicPr>
          <p:cNvPr id="4" name="图片 3"/>
          <p:cNvPicPr>
            <a:picLocks noChangeAspect="1"/>
          </p:cNvPicPr>
          <p:nvPr/>
        </p:nvPicPr>
        <p:blipFill>
          <a:blip r:embed="rId3"/>
          <a:stretch>
            <a:fillRect/>
          </a:stretch>
        </p:blipFill>
        <p:spPr>
          <a:xfrm>
            <a:off x="9131300" y="0"/>
            <a:ext cx="3094344" cy="1298115"/>
          </a:xfrm>
          <a:prstGeom prst="rect">
            <a:avLst/>
          </a:prstGeom>
        </p:spPr>
      </p:pic>
    </p:spTree>
    <p:custDataLst>
      <p:tags r:id="rId1"/>
    </p:custDataLst>
    <p:extLst>
      <p:ext uri="{BB962C8B-B14F-4D97-AF65-F5344CB8AC3E}">
        <p14:creationId xmlns:p14="http://schemas.microsoft.com/office/powerpoint/2010/main" val="4020498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3070" y="1628140"/>
            <a:ext cx="9079230" cy="2677656"/>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rPr>
              <a:t>① </a:t>
            </a:r>
            <a:r>
              <a:rPr lang="zh-CN" altLang="zh-CN" sz="2800" dirty="0">
                <a:latin typeface="微软雅黑" panose="020B0503020204020204" charset="-122"/>
                <a:ea typeface="微软雅黑" panose="020B0503020204020204" charset="-122"/>
              </a:rPr>
              <a:t>丰富我们</a:t>
            </a:r>
            <a:r>
              <a:rPr lang="zh-CN" altLang="zh-CN" sz="2800" dirty="0" smtClean="0">
                <a:latin typeface="微软雅黑" panose="020B0503020204020204" charset="-122"/>
                <a:ea typeface="微软雅黑" panose="020B0503020204020204" charset="-122"/>
              </a:rPr>
              <a:t>的</a:t>
            </a:r>
            <a:r>
              <a:rPr lang="zh-CN" altLang="en-US" sz="2800" dirty="0" smtClean="0">
                <a:solidFill>
                  <a:srgbClr val="C00000"/>
                </a:solidFill>
                <a:latin typeface="微软雅黑" panose="020B0503020204020204" charset="-122"/>
                <a:ea typeface="微软雅黑" panose="020B0503020204020204" charset="-122"/>
              </a:rPr>
              <a:t>（文化）</a:t>
            </a:r>
            <a:r>
              <a:rPr lang="zh-CN" altLang="zh-CN" sz="2800" dirty="0" smtClean="0">
                <a:latin typeface="微软雅黑" panose="020B0503020204020204" charset="-122"/>
                <a:ea typeface="微软雅黑" panose="020B0503020204020204" charset="-122"/>
              </a:rPr>
              <a:t>知识</a:t>
            </a:r>
            <a:r>
              <a:rPr lang="zh-CN" altLang="en-US" sz="2800" dirty="0" smtClean="0">
                <a:latin typeface="微软雅黑" panose="020B0503020204020204" charset="-122"/>
                <a:ea typeface="微软雅黑" panose="020B0503020204020204" charset="-122"/>
              </a:rPr>
              <a:t>；</a:t>
            </a:r>
            <a:endParaRPr lang="zh-CN" altLang="zh-CN" sz="2800" dirty="0">
              <a:latin typeface="微软雅黑" panose="020B0503020204020204" charset="-122"/>
              <a:ea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rPr>
              <a:t>② </a:t>
            </a:r>
            <a:r>
              <a:rPr lang="zh-CN" altLang="zh-CN" sz="2800" dirty="0">
                <a:latin typeface="微软雅黑" panose="020B0503020204020204" charset="-122"/>
                <a:ea typeface="微软雅黑" panose="020B0503020204020204" charset="-122"/>
              </a:rPr>
              <a:t>增进我们对</a:t>
            </a:r>
            <a:r>
              <a:rPr lang="zh-CN" altLang="zh-CN" sz="2800" dirty="0" smtClean="0">
                <a:latin typeface="微软雅黑" panose="020B0503020204020204" charset="-122"/>
                <a:ea typeface="微软雅黑" panose="020B0503020204020204" charset="-122"/>
              </a:rPr>
              <a:t>中华</a:t>
            </a:r>
            <a:r>
              <a:rPr lang="zh-CN" altLang="en-US" sz="2800" dirty="0" smtClean="0">
                <a:solidFill>
                  <a:srgbClr val="C00000"/>
                </a:solidFill>
                <a:latin typeface="微软雅黑" panose="020B0503020204020204" charset="-122"/>
                <a:ea typeface="微软雅黑" panose="020B0503020204020204" charset="-122"/>
              </a:rPr>
              <a:t>（文化）</a:t>
            </a:r>
            <a:r>
              <a:rPr lang="zh-CN" altLang="zh-CN" sz="2800" dirty="0" smtClean="0">
                <a:latin typeface="微软雅黑" panose="020B0503020204020204" charset="-122"/>
                <a:ea typeface="微软雅黑" panose="020B0503020204020204" charset="-122"/>
              </a:rPr>
              <a:t>和中国</a:t>
            </a:r>
            <a:r>
              <a:rPr lang="zh-CN" altLang="en-US" sz="2800" dirty="0" smtClean="0">
                <a:solidFill>
                  <a:srgbClr val="C00000"/>
                </a:solidFill>
                <a:latin typeface="微软雅黑" panose="020B0503020204020204" charset="-122"/>
                <a:ea typeface="微软雅黑" panose="020B0503020204020204" charset="-122"/>
              </a:rPr>
              <a:t>（历史）</a:t>
            </a:r>
            <a:r>
              <a:rPr lang="zh-CN" altLang="zh-CN" sz="2800" dirty="0" smtClean="0">
                <a:latin typeface="微软雅黑" panose="020B0503020204020204" charset="-122"/>
                <a:ea typeface="微软雅黑" panose="020B0503020204020204" charset="-122"/>
              </a:rPr>
              <a:t>的</a:t>
            </a:r>
            <a:r>
              <a:rPr lang="zh-CN" altLang="zh-CN" sz="2800" dirty="0">
                <a:latin typeface="微软雅黑" panose="020B0503020204020204" charset="-122"/>
                <a:ea typeface="微软雅黑" panose="020B0503020204020204" charset="-122"/>
              </a:rPr>
              <a:t>全面</a:t>
            </a:r>
            <a:r>
              <a:rPr lang="zh-CN" altLang="zh-CN" sz="2800" dirty="0" smtClean="0">
                <a:latin typeface="微软雅黑" panose="020B0503020204020204" charset="-122"/>
                <a:ea typeface="微软雅黑" panose="020B0503020204020204" charset="-122"/>
              </a:rPr>
              <a:t>了解</a:t>
            </a:r>
            <a:r>
              <a:rPr lang="zh-CN" altLang="en-US" sz="2800" dirty="0" smtClean="0">
                <a:latin typeface="微软雅黑" panose="020B0503020204020204" charset="-122"/>
                <a:ea typeface="微软雅黑" panose="020B0503020204020204" charset="-122"/>
              </a:rPr>
              <a:t>；</a:t>
            </a:r>
            <a:endParaRPr lang="zh-CN" altLang="zh-CN" sz="2800" dirty="0">
              <a:latin typeface="微软雅黑" panose="020B0503020204020204" charset="-122"/>
              <a:ea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rPr>
              <a:t>③ </a:t>
            </a:r>
            <a:r>
              <a:rPr lang="zh-CN" altLang="zh-CN" sz="2800" dirty="0">
                <a:latin typeface="微软雅黑" panose="020B0503020204020204" charset="-122"/>
                <a:ea typeface="微软雅黑" panose="020B0503020204020204" charset="-122"/>
              </a:rPr>
              <a:t>树立</a:t>
            </a:r>
            <a:r>
              <a:rPr lang="zh-CN" altLang="zh-CN" sz="2800" dirty="0" smtClean="0">
                <a:latin typeface="微软雅黑" panose="020B0503020204020204" charset="-122"/>
                <a:ea typeface="微软雅黑" panose="020B0503020204020204" charset="-122"/>
              </a:rPr>
              <a:t>民族</a:t>
            </a:r>
            <a:r>
              <a:rPr lang="zh-CN" altLang="en-US" sz="2800" dirty="0" smtClean="0">
                <a:solidFill>
                  <a:srgbClr val="C00000"/>
                </a:solidFill>
                <a:latin typeface="微软雅黑" panose="020B0503020204020204" charset="-122"/>
                <a:ea typeface="微软雅黑" panose="020B0503020204020204" charset="-122"/>
              </a:rPr>
              <a:t>（自豪感）</a:t>
            </a:r>
            <a:r>
              <a:rPr lang="zh-CN" altLang="zh-CN" sz="2800" dirty="0" smtClean="0">
                <a:latin typeface="微软雅黑" panose="020B0503020204020204" charset="-122"/>
                <a:ea typeface="微软雅黑" panose="020B0503020204020204" charset="-122"/>
              </a:rPr>
              <a:t>与</a:t>
            </a:r>
            <a:r>
              <a:rPr lang="zh-CN" altLang="zh-CN" sz="2800" dirty="0">
                <a:latin typeface="微软雅黑" panose="020B0503020204020204" charset="-122"/>
                <a:ea typeface="微软雅黑" panose="020B0503020204020204" charset="-122"/>
              </a:rPr>
              <a:t>自信心，</a:t>
            </a:r>
            <a:r>
              <a:rPr lang="zh-CN" altLang="zh-CN" sz="2800" dirty="0" smtClean="0">
                <a:latin typeface="微软雅黑" panose="020B0503020204020204" charset="-122"/>
                <a:ea typeface="微软雅黑" panose="020B0503020204020204" charset="-122"/>
              </a:rPr>
              <a:t>振奋</a:t>
            </a:r>
            <a:r>
              <a:rPr lang="zh-CN" altLang="en-US" sz="2800" dirty="0" smtClean="0">
                <a:solidFill>
                  <a:srgbClr val="C00000"/>
                </a:solidFill>
                <a:latin typeface="微软雅黑" panose="020B0503020204020204" charset="-122"/>
                <a:ea typeface="微软雅黑" panose="020B0503020204020204" charset="-122"/>
              </a:rPr>
              <a:t>（ 民族精神 ）</a:t>
            </a:r>
            <a:r>
              <a:rPr lang="zh-CN" altLang="en-US" sz="2800" dirty="0" smtClean="0">
                <a:latin typeface="微软雅黑" panose="020B0503020204020204" charset="-122"/>
                <a:ea typeface="微软雅黑" panose="020B0503020204020204" charset="-122"/>
              </a:rPr>
              <a:t>；</a:t>
            </a:r>
            <a:endParaRPr lang="zh-CN" altLang="zh-CN" sz="2800" dirty="0">
              <a:latin typeface="微软雅黑" panose="020B0503020204020204" charset="-122"/>
              <a:ea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rPr>
              <a:t>④ </a:t>
            </a:r>
            <a:r>
              <a:rPr lang="zh-CN" altLang="zh-CN" sz="2800" dirty="0">
                <a:latin typeface="微软雅黑" panose="020B0503020204020204" charset="-122"/>
                <a:ea typeface="微软雅黑" panose="020B0503020204020204" charset="-122"/>
              </a:rPr>
              <a:t>在实际工作中运用自己的</a:t>
            </a:r>
            <a:r>
              <a:rPr lang="zh-CN" altLang="zh-CN" sz="2800" dirty="0" smtClean="0">
                <a:latin typeface="微软雅黑" panose="020B0503020204020204" charset="-122"/>
                <a:ea typeface="微软雅黑" panose="020B0503020204020204" charset="-122"/>
              </a:rPr>
              <a:t>民间</a:t>
            </a:r>
            <a:r>
              <a:rPr lang="zh-CN" altLang="en-US" sz="2800" dirty="0" smtClean="0">
                <a:solidFill>
                  <a:srgbClr val="C00000"/>
                </a:solidFill>
                <a:latin typeface="微软雅黑" panose="020B0503020204020204" charset="-122"/>
                <a:ea typeface="微软雅黑" panose="020B0503020204020204" charset="-122"/>
              </a:rPr>
              <a:t>（ 文艺学 ）</a:t>
            </a:r>
            <a:r>
              <a:rPr lang="zh-CN" altLang="zh-CN" sz="2800" dirty="0" smtClean="0">
                <a:latin typeface="微软雅黑" panose="020B0503020204020204" charset="-122"/>
                <a:ea typeface="微软雅黑" panose="020B0503020204020204" charset="-122"/>
              </a:rPr>
              <a:t>知识</a:t>
            </a:r>
            <a:r>
              <a:rPr lang="zh-CN" altLang="en-US" sz="2800" dirty="0" smtClean="0">
                <a:latin typeface="微软雅黑" panose="020B0503020204020204" charset="-122"/>
                <a:ea typeface="微软雅黑" panose="020B0503020204020204" charset="-122"/>
              </a:rPr>
              <a:t>；</a:t>
            </a:r>
            <a:endParaRPr lang="zh-CN" altLang="zh-CN" sz="2800" dirty="0">
              <a:latin typeface="微软雅黑" panose="020B0503020204020204" charset="-122"/>
              <a:ea typeface="微软雅黑" panose="020B0503020204020204" charset="-122"/>
            </a:endParaRPr>
          </a:p>
        </p:txBody>
      </p:sp>
      <p:sp>
        <p:nvSpPr>
          <p:cNvPr id="3" name="矩形 2"/>
          <p:cNvSpPr/>
          <p:nvPr/>
        </p:nvSpPr>
        <p:spPr>
          <a:xfrm>
            <a:off x="433070" y="608285"/>
            <a:ext cx="4889480" cy="662489"/>
          </a:xfrm>
          <a:prstGeom prst="rect">
            <a:avLst/>
          </a:prstGeom>
        </p:spPr>
        <p:txBody>
          <a:bodyPr wrap="none">
            <a:spAutoFit/>
          </a:bodyPr>
          <a:lstStyle/>
          <a:p>
            <a:pPr>
              <a:lnSpc>
                <a:spcPct val="150000"/>
              </a:lnSpc>
            </a:pPr>
            <a:r>
              <a:rPr lang="en-US" altLang="zh-CN" sz="2800" b="1" dirty="0">
                <a:latin typeface="微软雅黑" panose="020B0503020204020204" charset="-122"/>
                <a:ea typeface="微软雅黑" panose="020B0503020204020204" charset="-122"/>
              </a:rPr>
              <a:t> </a:t>
            </a:r>
            <a:r>
              <a:rPr lang="en-US" altLang="zh-CN" sz="2800" b="1" dirty="0">
                <a:solidFill>
                  <a:srgbClr val="0070C0"/>
                </a:solidFill>
                <a:latin typeface="微软雅黑" panose="020B0503020204020204" charset="-122"/>
                <a:ea typeface="微软雅黑" panose="020B0503020204020204" charset="-122"/>
              </a:rPr>
              <a:t>1.4</a:t>
            </a:r>
            <a:r>
              <a:rPr lang="zh-CN" altLang="en-US" sz="2800" b="1" dirty="0">
                <a:solidFill>
                  <a:srgbClr val="0070C0"/>
                </a:solidFill>
                <a:latin typeface="微软雅黑" panose="020B0503020204020204" charset="-122"/>
                <a:ea typeface="微软雅黑" panose="020B0503020204020204" charset="-122"/>
              </a:rPr>
              <a:t> </a:t>
            </a:r>
            <a:r>
              <a:rPr lang="zh-CN" altLang="zh-CN" sz="2800" b="1" dirty="0">
                <a:solidFill>
                  <a:srgbClr val="0070C0"/>
                </a:solidFill>
                <a:latin typeface="微软雅黑" panose="020B0503020204020204" charset="-122"/>
                <a:ea typeface="微软雅黑" panose="020B0503020204020204" charset="-122"/>
              </a:rPr>
              <a:t>学习中国民间文学的目的</a:t>
            </a:r>
          </a:p>
        </p:txBody>
      </p:sp>
      <p:sp>
        <p:nvSpPr>
          <p:cNvPr id="25" name="五边形 24"/>
          <p:cNvSpPr/>
          <p:nvPr/>
        </p:nvSpPr>
        <p:spPr>
          <a:xfrm flipH="1">
            <a:off x="6165749" y="74406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论述</a:t>
            </a:r>
          </a:p>
        </p:txBody>
      </p:sp>
      <p:pic>
        <p:nvPicPr>
          <p:cNvPr id="4" name="图片 3"/>
          <p:cNvPicPr>
            <a:picLocks noChangeAspect="1"/>
          </p:cNvPicPr>
          <p:nvPr/>
        </p:nvPicPr>
        <p:blipFill>
          <a:blip r:embed="rId3"/>
          <a:stretch>
            <a:fillRect/>
          </a:stretch>
        </p:blipFill>
        <p:spPr>
          <a:xfrm>
            <a:off x="9131300" y="0"/>
            <a:ext cx="3094344" cy="1298115"/>
          </a:xfrm>
          <a:prstGeom prst="rect">
            <a:avLst/>
          </a:prstGeom>
        </p:spPr>
      </p:pic>
    </p:spTree>
    <p:custDataLst>
      <p:tags r:id="rId1"/>
    </p:custDataLst>
    <p:extLst>
      <p:ext uri="{BB962C8B-B14F-4D97-AF65-F5344CB8AC3E}">
        <p14:creationId xmlns:p14="http://schemas.microsoft.com/office/powerpoint/2010/main" val="12690318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9730" y="250825"/>
            <a:ext cx="1407795" cy="5835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solidFill>
                <a:effectLst/>
                <a:uLnTx/>
                <a:uFillTx/>
                <a:latin typeface="方正清刻本悦宋简体" panose="02000000000000000000" charset="-122"/>
                <a:ea typeface="方正清刻本悦宋简体" panose="02000000000000000000" charset="-122"/>
                <a:cs typeface="+mn-cs"/>
              </a:rPr>
              <a:t>第一章</a:t>
            </a:r>
          </a:p>
        </p:txBody>
      </p:sp>
      <p:pic>
        <p:nvPicPr>
          <p:cNvPr id="5" name="图片 4" descr="第一章 绪论"/>
          <p:cNvPicPr>
            <a:picLocks noChangeAspect="1"/>
          </p:cNvPicPr>
          <p:nvPr/>
        </p:nvPicPr>
        <p:blipFill>
          <a:blip r:embed="rId3"/>
          <a:stretch>
            <a:fillRect/>
          </a:stretch>
        </p:blipFill>
        <p:spPr>
          <a:xfrm>
            <a:off x="379730" y="1093093"/>
            <a:ext cx="11506200" cy="4149044"/>
          </a:xfrm>
          <a:prstGeom prst="rect">
            <a:avLst/>
          </a:prstGeom>
        </p:spPr>
      </p:pic>
      <p:sp>
        <p:nvSpPr>
          <p:cNvPr id="2" name="文本框 1"/>
          <p:cNvSpPr txBox="1"/>
          <p:nvPr/>
        </p:nvSpPr>
        <p:spPr>
          <a:xfrm>
            <a:off x="5900057" y="1258932"/>
            <a:ext cx="3200400" cy="391886"/>
          </a:xfrm>
          <a:prstGeom prst="rect">
            <a:avLst/>
          </a:prstGeom>
          <a:solidFill>
            <a:schemeClr val="bg1"/>
          </a:solidFill>
        </p:spPr>
        <p:txBody>
          <a:bodyPr wrap="square" rtlCol="0">
            <a:spAutoFit/>
          </a:bodyPr>
          <a:lstStyle/>
          <a:p>
            <a:endParaRPr kumimoji="1" lang="zh-CN" altLang="en-US"/>
          </a:p>
        </p:txBody>
      </p:sp>
    </p:spTree>
    <p:custDataLst>
      <p:tags r:id="rId1"/>
    </p:custDataLst>
    <p:extLst>
      <p:ext uri="{BB962C8B-B14F-4D97-AF65-F5344CB8AC3E}">
        <p14:creationId xmlns:p14="http://schemas.microsoft.com/office/powerpoint/2010/main" val="12136434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9730" y="250825"/>
            <a:ext cx="1407795" cy="5835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solidFill>
                <a:effectLst/>
                <a:uLnTx/>
                <a:uFillTx/>
                <a:latin typeface="方正清刻本悦宋简体" panose="02000000000000000000" charset="-122"/>
                <a:ea typeface="方正清刻本悦宋简体" panose="02000000000000000000" charset="-122"/>
                <a:cs typeface="+mn-cs"/>
              </a:rPr>
              <a:t>第一章</a:t>
            </a:r>
          </a:p>
        </p:txBody>
      </p:sp>
      <p:pic>
        <p:nvPicPr>
          <p:cNvPr id="5" name="图片 4" descr="第一章 绪论"/>
          <p:cNvPicPr>
            <a:picLocks noChangeAspect="1"/>
          </p:cNvPicPr>
          <p:nvPr/>
        </p:nvPicPr>
        <p:blipFill>
          <a:blip r:embed="rId3"/>
          <a:stretch>
            <a:fillRect/>
          </a:stretch>
        </p:blipFill>
        <p:spPr>
          <a:xfrm>
            <a:off x="379730" y="1093093"/>
            <a:ext cx="11506200" cy="4149044"/>
          </a:xfrm>
          <a:prstGeom prst="rect">
            <a:avLst/>
          </a:prstGeom>
        </p:spPr>
      </p:pic>
      <p:sp>
        <p:nvSpPr>
          <p:cNvPr id="2" name="文本框 1"/>
          <p:cNvSpPr txBox="1"/>
          <p:nvPr/>
        </p:nvSpPr>
        <p:spPr>
          <a:xfrm>
            <a:off x="6509658" y="2358390"/>
            <a:ext cx="3200400" cy="391886"/>
          </a:xfrm>
          <a:prstGeom prst="rect">
            <a:avLst/>
          </a:prstGeom>
          <a:solidFill>
            <a:schemeClr val="bg1"/>
          </a:solidFill>
        </p:spPr>
        <p:txBody>
          <a:bodyPr wrap="square" rtlCol="0">
            <a:spAutoFit/>
          </a:bodyPr>
          <a:lstStyle/>
          <a:p>
            <a:endParaRPr kumimoji="1" lang="zh-CN" altLang="en-US"/>
          </a:p>
        </p:txBody>
      </p:sp>
    </p:spTree>
    <p:custDataLst>
      <p:tags r:id="rId1"/>
    </p:custDataLst>
    <p:extLst>
      <p:ext uri="{BB962C8B-B14F-4D97-AF65-F5344CB8AC3E}">
        <p14:creationId xmlns:p14="http://schemas.microsoft.com/office/powerpoint/2010/main" val="9059194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9730" y="250825"/>
            <a:ext cx="1407795" cy="5835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solidFill>
                <a:effectLst/>
                <a:uLnTx/>
                <a:uFillTx/>
                <a:latin typeface="方正清刻本悦宋简体" panose="02000000000000000000" charset="-122"/>
                <a:ea typeface="方正清刻本悦宋简体" panose="02000000000000000000" charset="-122"/>
                <a:cs typeface="+mn-cs"/>
              </a:rPr>
              <a:t>第一章</a:t>
            </a:r>
          </a:p>
        </p:txBody>
      </p:sp>
      <p:pic>
        <p:nvPicPr>
          <p:cNvPr id="5" name="图片 4" descr="第一章 绪论"/>
          <p:cNvPicPr>
            <a:picLocks noChangeAspect="1"/>
          </p:cNvPicPr>
          <p:nvPr/>
        </p:nvPicPr>
        <p:blipFill>
          <a:blip r:embed="rId3"/>
          <a:stretch>
            <a:fillRect/>
          </a:stretch>
        </p:blipFill>
        <p:spPr>
          <a:xfrm>
            <a:off x="379730" y="1093093"/>
            <a:ext cx="11506200" cy="4149044"/>
          </a:xfrm>
          <a:prstGeom prst="rect">
            <a:avLst/>
          </a:prstGeom>
        </p:spPr>
      </p:pic>
      <p:sp>
        <p:nvSpPr>
          <p:cNvPr id="2" name="文本框 1"/>
          <p:cNvSpPr txBox="1"/>
          <p:nvPr/>
        </p:nvSpPr>
        <p:spPr>
          <a:xfrm>
            <a:off x="6487886" y="2830030"/>
            <a:ext cx="3200400" cy="391886"/>
          </a:xfrm>
          <a:prstGeom prst="rect">
            <a:avLst/>
          </a:prstGeom>
          <a:solidFill>
            <a:schemeClr val="bg1"/>
          </a:solidFill>
        </p:spPr>
        <p:txBody>
          <a:bodyPr wrap="square" rtlCol="0">
            <a:spAutoFit/>
          </a:bodyPr>
          <a:lstStyle/>
          <a:p>
            <a:endParaRPr kumimoji="1" lang="zh-CN" altLang="en-US"/>
          </a:p>
        </p:txBody>
      </p:sp>
    </p:spTree>
    <p:custDataLst>
      <p:tags r:id="rId1"/>
    </p:custDataLst>
    <p:extLst>
      <p:ext uri="{BB962C8B-B14F-4D97-AF65-F5344CB8AC3E}">
        <p14:creationId xmlns:p14="http://schemas.microsoft.com/office/powerpoint/2010/main" val="1282985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9730" y="250825"/>
            <a:ext cx="1407795" cy="5835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solidFill>
                <a:effectLst/>
                <a:uLnTx/>
                <a:uFillTx/>
                <a:latin typeface="方正清刻本悦宋简体" panose="02000000000000000000" charset="-122"/>
                <a:ea typeface="方正清刻本悦宋简体" panose="02000000000000000000" charset="-122"/>
                <a:cs typeface="+mn-cs"/>
              </a:rPr>
              <a:t>第一章</a:t>
            </a:r>
          </a:p>
        </p:txBody>
      </p:sp>
      <p:pic>
        <p:nvPicPr>
          <p:cNvPr id="5" name="图片 4" descr="第一章 绪论"/>
          <p:cNvPicPr>
            <a:picLocks noChangeAspect="1"/>
          </p:cNvPicPr>
          <p:nvPr/>
        </p:nvPicPr>
        <p:blipFill>
          <a:blip r:embed="rId3"/>
          <a:stretch>
            <a:fillRect/>
          </a:stretch>
        </p:blipFill>
        <p:spPr>
          <a:xfrm>
            <a:off x="379730" y="1093093"/>
            <a:ext cx="11506200" cy="4149044"/>
          </a:xfrm>
          <a:prstGeom prst="rect">
            <a:avLst/>
          </a:prstGeom>
        </p:spPr>
      </p:pic>
      <p:sp>
        <p:nvSpPr>
          <p:cNvPr id="2" name="文本框 1"/>
          <p:cNvSpPr txBox="1"/>
          <p:nvPr/>
        </p:nvSpPr>
        <p:spPr>
          <a:xfrm>
            <a:off x="5638799" y="3494058"/>
            <a:ext cx="2558143" cy="391886"/>
          </a:xfrm>
          <a:prstGeom prst="rect">
            <a:avLst/>
          </a:prstGeom>
          <a:solidFill>
            <a:schemeClr val="bg1"/>
          </a:solidFill>
        </p:spPr>
        <p:txBody>
          <a:bodyPr wrap="square" rtlCol="0">
            <a:spAutoFit/>
          </a:bodyPr>
          <a:lstStyle/>
          <a:p>
            <a:endParaRPr kumimoji="1" lang="zh-CN" altLang="en-US"/>
          </a:p>
        </p:txBody>
      </p:sp>
    </p:spTree>
    <p:custDataLst>
      <p:tags r:id="rId1"/>
    </p:custDataLst>
    <p:extLst>
      <p:ext uri="{BB962C8B-B14F-4D97-AF65-F5344CB8AC3E}">
        <p14:creationId xmlns:p14="http://schemas.microsoft.com/office/powerpoint/2010/main" val="2404844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9730" y="250825"/>
            <a:ext cx="1407795" cy="5835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solidFill>
                <a:effectLst/>
                <a:uLnTx/>
                <a:uFillTx/>
                <a:latin typeface="方正清刻本悦宋简体" panose="02000000000000000000" charset="-122"/>
                <a:ea typeface="方正清刻本悦宋简体" panose="02000000000000000000" charset="-122"/>
                <a:cs typeface="+mn-cs"/>
              </a:rPr>
              <a:t>第一章</a:t>
            </a:r>
          </a:p>
        </p:txBody>
      </p:sp>
      <p:pic>
        <p:nvPicPr>
          <p:cNvPr id="5" name="图片 4" descr="第一章 绪论"/>
          <p:cNvPicPr>
            <a:picLocks noChangeAspect="1"/>
          </p:cNvPicPr>
          <p:nvPr/>
        </p:nvPicPr>
        <p:blipFill>
          <a:blip r:embed="rId3"/>
          <a:stretch>
            <a:fillRect/>
          </a:stretch>
        </p:blipFill>
        <p:spPr>
          <a:xfrm>
            <a:off x="379730" y="1093093"/>
            <a:ext cx="11506200" cy="4149044"/>
          </a:xfrm>
          <a:prstGeom prst="rect">
            <a:avLst/>
          </a:prstGeom>
        </p:spPr>
      </p:pic>
      <p:sp>
        <p:nvSpPr>
          <p:cNvPr id="2" name="文本框 1"/>
          <p:cNvSpPr txBox="1"/>
          <p:nvPr/>
        </p:nvSpPr>
        <p:spPr>
          <a:xfrm>
            <a:off x="4853758" y="4375800"/>
            <a:ext cx="3190785" cy="391886"/>
          </a:xfrm>
          <a:prstGeom prst="rect">
            <a:avLst/>
          </a:prstGeom>
          <a:solidFill>
            <a:schemeClr val="bg1"/>
          </a:solidFill>
        </p:spPr>
        <p:txBody>
          <a:bodyPr wrap="square" rtlCol="0">
            <a:spAutoFit/>
          </a:bodyPr>
          <a:lstStyle/>
          <a:p>
            <a:endParaRPr kumimoji="1" lang="zh-CN" altLang="en-US"/>
          </a:p>
        </p:txBody>
      </p:sp>
    </p:spTree>
    <p:custDataLst>
      <p:tags r:id="rId1"/>
    </p:custDataLst>
    <p:extLst>
      <p:ext uri="{BB962C8B-B14F-4D97-AF65-F5344CB8AC3E}">
        <p14:creationId xmlns:p14="http://schemas.microsoft.com/office/powerpoint/2010/main" val="2571207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9730" y="250825"/>
            <a:ext cx="1407795" cy="5835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solidFill>
                <a:effectLst/>
                <a:uLnTx/>
                <a:uFillTx/>
                <a:latin typeface="方正清刻本悦宋简体" panose="02000000000000000000" charset="-122"/>
                <a:ea typeface="方正清刻本悦宋简体" panose="02000000000000000000" charset="-122"/>
                <a:cs typeface="+mn-cs"/>
              </a:rPr>
              <a:t>第一章</a:t>
            </a:r>
          </a:p>
        </p:txBody>
      </p:sp>
      <p:pic>
        <p:nvPicPr>
          <p:cNvPr id="5" name="图片 4" descr="第一章 绪论"/>
          <p:cNvPicPr>
            <a:picLocks noChangeAspect="1"/>
          </p:cNvPicPr>
          <p:nvPr/>
        </p:nvPicPr>
        <p:blipFill>
          <a:blip r:embed="rId3"/>
          <a:stretch>
            <a:fillRect/>
          </a:stretch>
        </p:blipFill>
        <p:spPr>
          <a:xfrm>
            <a:off x="379730" y="1093093"/>
            <a:ext cx="11506200" cy="4149044"/>
          </a:xfrm>
          <a:prstGeom prst="rect">
            <a:avLst/>
          </a:prstGeom>
        </p:spPr>
      </p:pic>
    </p:spTree>
    <p:custDataLst>
      <p:tags r:id="rId1"/>
    </p:custDataLst>
    <p:extLst>
      <p:ext uri="{BB962C8B-B14F-4D97-AF65-F5344CB8AC3E}">
        <p14:creationId xmlns:p14="http://schemas.microsoft.com/office/powerpoint/2010/main" val="6915155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72208" y="1392275"/>
            <a:ext cx="8719932" cy="3546722"/>
            <a:chOff x="609599" y="1219996"/>
            <a:chExt cx="8719932" cy="3546722"/>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第二章 </a:t>
              </a:r>
              <a:endParaRPr kumimoji="1" lang="en-US" altLang="zh-CN" sz="3600" dirty="0">
                <a:solidFill>
                  <a:schemeClr val="tx1"/>
                </a:solidFill>
                <a:latin typeface="DengXian" panose="02010600030101010101" pitchFamily="2" charset="-122"/>
                <a:ea typeface="DengXian" panose="02010600030101010101" pitchFamily="2" charset="-122"/>
              </a:endParaRPr>
            </a:p>
            <a:p>
              <a:pPr algn="ctr"/>
              <a:r>
                <a:rPr kumimoji="1" lang="zh-CN" altLang="en-US" sz="36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bg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2230782" y="4655420"/>
            <a:ext cx="2522330" cy="1418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9574146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85" y="116205"/>
            <a:ext cx="4645025" cy="662489"/>
          </a:xfrm>
          <a:prstGeom prst="rect">
            <a:avLst/>
          </a:prstGeom>
        </p:spPr>
        <p:txBody>
          <a:bodyPr wrap="square">
            <a:spAutoFit/>
          </a:bodyPr>
          <a:lstStyle/>
          <a:p>
            <a:pPr indent="457200" eaLnBrk="0" fontAlgn="base" hangingPunct="0">
              <a:lnSpc>
                <a:spcPct val="150000"/>
              </a:lnSpc>
              <a:spcBef>
                <a:spcPct val="0"/>
              </a:spcBef>
              <a:spcAft>
                <a:spcPct val="0"/>
              </a:spcAft>
            </a:pPr>
            <a:r>
              <a:rPr lang="en-US" altLang="zh-CN" sz="2800" b="1" dirty="0">
                <a:latin typeface="微软雅黑" panose="020B0503020204020204" charset="-122"/>
                <a:ea typeface="微软雅黑" panose="020B0503020204020204" charset="-122"/>
                <a:cs typeface="Calibri" panose="020F0502020204030204" charset="0"/>
              </a:rPr>
              <a:t>2.1</a:t>
            </a:r>
            <a:r>
              <a:rPr lang="zh-CN" altLang="en-US" sz="2800" b="1" dirty="0">
                <a:solidFill>
                  <a:schemeClr val="tx1"/>
                </a:solidFill>
                <a:latin typeface="微软雅黑" panose="020B0503020204020204" charset="-122"/>
                <a:ea typeface="微软雅黑" panose="020B0503020204020204" charset="-122"/>
                <a:cs typeface="Calibri" panose="020F0502020204030204" charset="0"/>
              </a:rPr>
              <a:t> 集体性</a:t>
            </a:r>
          </a:p>
        </p:txBody>
      </p:sp>
      <p:sp>
        <p:nvSpPr>
          <p:cNvPr id="3" name="文本框 2"/>
          <p:cNvSpPr txBox="1"/>
          <p:nvPr/>
        </p:nvSpPr>
        <p:spPr>
          <a:xfrm>
            <a:off x="300990" y="1002665"/>
            <a:ext cx="3839845" cy="738664"/>
          </a:xfrm>
          <a:prstGeom prst="rect">
            <a:avLst/>
          </a:prstGeom>
          <a:noFill/>
        </p:spPr>
        <p:txBody>
          <a:bodyPr wrap="square" rtlCol="0">
            <a:spAutoFit/>
          </a:bodyPr>
          <a:lstStyle/>
          <a:p>
            <a:pPr>
              <a:lnSpc>
                <a:spcPct val="150000"/>
              </a:lnSpc>
            </a:pPr>
            <a:r>
              <a:rPr lang="en-US" altLang="zh-CN" sz="2800" b="1" dirty="0" smtClean="0">
                <a:solidFill>
                  <a:srgbClr val="0070C0"/>
                </a:solidFill>
                <a:latin typeface="微软雅黑" panose="020B0503020204020204" charset="-122"/>
                <a:ea typeface="微软雅黑" panose="020B0503020204020204" charset="-122"/>
              </a:rPr>
              <a:t>2.1.1</a:t>
            </a:r>
            <a:r>
              <a:rPr lang="zh-CN" altLang="en-US" sz="2800" b="1" dirty="0" smtClean="0">
                <a:solidFill>
                  <a:srgbClr val="0070C0"/>
                </a:solidFill>
                <a:latin typeface="微软雅黑" panose="020B0503020204020204" charset="-122"/>
                <a:ea typeface="微软雅黑" panose="020B0503020204020204" charset="-122"/>
              </a:rPr>
              <a:t> </a:t>
            </a:r>
            <a:r>
              <a:rPr lang="zh-CN" altLang="en-US" sz="2800" b="1" dirty="0">
                <a:solidFill>
                  <a:srgbClr val="0070C0"/>
                </a:solidFill>
                <a:latin typeface="微软雅黑" panose="020B0503020204020204" charset="-122"/>
                <a:ea typeface="微软雅黑" panose="020B0503020204020204" charset="-122"/>
              </a:rPr>
              <a:t>集体性的含义</a:t>
            </a:r>
          </a:p>
        </p:txBody>
      </p:sp>
      <p:sp>
        <p:nvSpPr>
          <p:cNvPr id="4" name="文本框 3"/>
          <p:cNvSpPr txBox="1"/>
          <p:nvPr/>
        </p:nvSpPr>
        <p:spPr>
          <a:xfrm>
            <a:off x="218440" y="1739900"/>
            <a:ext cx="11368405" cy="1200329"/>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sym typeface="+mn-ea"/>
              </a:rPr>
              <a:t>1. </a:t>
            </a:r>
            <a:r>
              <a:rPr lang="zh-CN" altLang="zh-CN" sz="2400" dirty="0">
                <a:latin typeface="微软雅黑" panose="020B0503020204020204" charset="-122"/>
                <a:ea typeface="微软雅黑" panose="020B0503020204020204" charset="-122"/>
                <a:sym typeface="+mn-ea"/>
              </a:rPr>
              <a:t>民间文学的</a:t>
            </a:r>
            <a:r>
              <a:rPr lang="zh-CN" altLang="zh-CN" sz="2400" b="1" dirty="0">
                <a:solidFill>
                  <a:srgbClr val="FF0000"/>
                </a:solidFill>
                <a:latin typeface="微软雅黑" panose="020B0503020204020204" charset="-122"/>
                <a:ea typeface="微软雅黑" panose="020B0503020204020204" charset="-122"/>
                <a:sym typeface="+mn-ea"/>
              </a:rPr>
              <a:t>集体性</a:t>
            </a:r>
            <a:r>
              <a:rPr lang="zh-CN" altLang="zh-CN" sz="2400" dirty="0">
                <a:latin typeface="微软雅黑" panose="020B0503020204020204" charset="-122"/>
                <a:ea typeface="微软雅黑" panose="020B0503020204020204" charset="-122"/>
                <a:sym typeface="+mn-ea"/>
              </a:rPr>
              <a:t>指的是民间文学由某个民族、地域或历史时期的广大民众</a:t>
            </a:r>
            <a:r>
              <a:rPr lang="zh-CN" altLang="zh-CN" sz="2400" dirty="0">
                <a:solidFill>
                  <a:srgbClr val="C00000"/>
                </a:solidFill>
                <a:latin typeface="微软雅黑" panose="020B0503020204020204" charset="-122"/>
                <a:ea typeface="微软雅黑" panose="020B0503020204020204" charset="-122"/>
                <a:sym typeface="+mn-ea"/>
              </a:rPr>
              <a:t>共同</a:t>
            </a:r>
          </a:p>
          <a:p>
            <a:pPr>
              <a:lnSpc>
                <a:spcPct val="150000"/>
              </a:lnSpc>
            </a:pPr>
            <a:r>
              <a:rPr lang="zh-CN" altLang="zh-CN" sz="2400" dirty="0">
                <a:solidFill>
                  <a:srgbClr val="C00000"/>
                </a:solidFill>
                <a:latin typeface="微软雅黑" panose="020B0503020204020204" charset="-122"/>
                <a:ea typeface="微软雅黑" panose="020B0503020204020204" charset="-122"/>
                <a:sym typeface="+mn-ea"/>
              </a:rPr>
              <a:t>    </a:t>
            </a:r>
            <a:r>
              <a:rPr lang="zh-CN" altLang="zh-CN" sz="2400" b="1" dirty="0">
                <a:solidFill>
                  <a:srgbClr val="FF0000"/>
                </a:solidFill>
                <a:latin typeface="微软雅黑" panose="020B0503020204020204" charset="-122"/>
                <a:ea typeface="微软雅黑" panose="020B0503020204020204" charset="-122"/>
                <a:sym typeface="+mn-ea"/>
              </a:rPr>
              <a:t>创作、共同传承</a:t>
            </a:r>
            <a:r>
              <a:rPr lang="zh-CN" altLang="zh-CN" sz="2400" dirty="0">
                <a:latin typeface="微软雅黑" panose="020B0503020204020204" charset="-122"/>
                <a:ea typeface="微软雅黑" panose="020B0503020204020204" charset="-122"/>
                <a:sym typeface="+mn-ea"/>
              </a:rPr>
              <a:t>而显现出来的特性</a:t>
            </a:r>
            <a:r>
              <a:rPr lang="zh-CN" altLang="zh-CN" sz="2400" dirty="0" smtClean="0">
                <a:latin typeface="微软雅黑" panose="020B0503020204020204" charset="-122"/>
                <a:ea typeface="微软雅黑" panose="020B0503020204020204" charset="-122"/>
                <a:sym typeface="+mn-ea"/>
              </a:rPr>
              <a:t>。</a:t>
            </a:r>
            <a:endParaRPr lang="zh-CN" altLang="zh-CN" sz="2400" dirty="0">
              <a:latin typeface="微软雅黑" panose="020B0503020204020204" charset="-122"/>
              <a:ea typeface="微软雅黑" panose="020B0503020204020204" charset="-122"/>
              <a:sym typeface="+mn-ea"/>
            </a:endParaRPr>
          </a:p>
        </p:txBody>
      </p:sp>
      <p:sp>
        <p:nvSpPr>
          <p:cNvPr id="5" name="五边形 4"/>
          <p:cNvSpPr/>
          <p:nvPr/>
        </p:nvSpPr>
        <p:spPr>
          <a:xfrm flipH="1">
            <a:off x="6715024" y="110792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6" name="五边形 5"/>
          <p:cNvSpPr/>
          <p:nvPr/>
        </p:nvSpPr>
        <p:spPr>
          <a:xfrm flipH="1">
            <a:off x="4540784" y="110792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7" name="图片 6" descr="u=890076194,2826562381&amp;fm=23&amp;gp=0"/>
          <p:cNvPicPr>
            <a:picLocks noChangeAspect="1"/>
          </p:cNvPicPr>
          <p:nvPr/>
        </p:nvPicPr>
        <p:blipFill>
          <a:blip r:embed="rId4"/>
          <a:stretch>
            <a:fillRect/>
          </a:stretch>
        </p:blipFill>
        <p:spPr>
          <a:xfrm>
            <a:off x="4853305" y="3879215"/>
            <a:ext cx="3017520" cy="2421255"/>
          </a:xfrm>
          <a:prstGeom prst="rect">
            <a:avLst/>
          </a:prstGeom>
        </p:spPr>
      </p:pic>
      <p:pic>
        <p:nvPicPr>
          <p:cNvPr id="8" name="图片 7" descr="20090309172324341"/>
          <p:cNvPicPr>
            <a:picLocks noChangeAspect="1"/>
          </p:cNvPicPr>
          <p:nvPr/>
        </p:nvPicPr>
        <p:blipFill>
          <a:blip r:embed="rId5"/>
          <a:stretch>
            <a:fillRect/>
          </a:stretch>
        </p:blipFill>
        <p:spPr>
          <a:xfrm>
            <a:off x="8292465" y="3840480"/>
            <a:ext cx="3294380" cy="2470785"/>
          </a:xfrm>
          <a:prstGeom prst="rect">
            <a:avLst/>
          </a:prstGeom>
        </p:spPr>
      </p:pic>
      <p:pic>
        <p:nvPicPr>
          <p:cNvPr id="9" name="图片 8"/>
          <p:cNvPicPr>
            <a:picLocks noChangeAspect="1"/>
          </p:cNvPicPr>
          <p:nvPr/>
        </p:nvPicPr>
        <p:blipFill rotWithShape="1">
          <a:blip r:embed="rId6">
            <a:extLst>
              <a:ext uri="{28A0092B-C50C-407E-A947-70E740481C1C}">
                <a14:useLocalDpi xmlns:a14="http://schemas.microsoft.com/office/drawing/2010/main" val="0"/>
              </a:ext>
            </a:extLst>
          </a:blip>
          <a:srcRect b="15827"/>
          <a:stretch>
            <a:fillRect/>
          </a:stretch>
        </p:blipFill>
        <p:spPr>
          <a:xfrm>
            <a:off x="431165" y="3879215"/>
            <a:ext cx="3579495" cy="2065020"/>
          </a:xfrm>
          <a:prstGeom prst="rect">
            <a:avLst/>
          </a:prstGeom>
        </p:spPr>
      </p:pic>
      <p:pic>
        <p:nvPicPr>
          <p:cNvPr id="10" name="图片 9"/>
          <p:cNvPicPr>
            <a:picLocks noChangeAspect="1"/>
          </p:cNvPicPr>
          <p:nvPr/>
        </p:nvPicPr>
        <p:blipFill>
          <a:blip r:embed="rId7"/>
          <a:stretch>
            <a:fillRect/>
          </a:stretch>
        </p:blipFill>
        <p:spPr>
          <a:xfrm>
            <a:off x="9074150" y="14633"/>
            <a:ext cx="3117850" cy="1335058"/>
          </a:xfrm>
          <a:prstGeom prst="rect">
            <a:avLst/>
          </a:prstGeom>
        </p:spPr>
      </p:pic>
    </p:spTree>
    <p:custDataLst>
      <p:tags r:id="rId1"/>
    </p:custDataLst>
    <p:extLst>
      <p:ext uri="{BB962C8B-B14F-4D97-AF65-F5344CB8AC3E}">
        <p14:creationId xmlns:p14="http://schemas.microsoft.com/office/powerpoint/2010/main" val="966269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72208" y="1352298"/>
            <a:ext cx="9462053" cy="3573447"/>
            <a:chOff x="609599" y="1180019"/>
            <a:chExt cx="9462053" cy="3573447"/>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694816"/>
              <a:ext cx="2875721" cy="86139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第一章 绪论</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4350826" y="1180019"/>
              <a:ext cx="5190739" cy="602973"/>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bg1"/>
                  </a:solidFill>
                  <a:latin typeface="DengXian" panose="02010600030101010101" pitchFamily="2" charset="-122"/>
                  <a:ea typeface="DengXian" panose="02010600030101010101" pitchFamily="2" charset="-122"/>
                </a:rPr>
                <a:t>第一节 民间文学的定义与范围</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4377330" y="2158040"/>
              <a:ext cx="5694322" cy="5946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第二节 中国民间文学的发生与发展</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4377330" y="3195525"/>
              <a:ext cx="5416026"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第三节 民间文艺学的性质与任务</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4377330" y="4186312"/>
              <a:ext cx="4137192"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solidFill>
                    <a:schemeClr val="tx1"/>
                  </a:solidFill>
                  <a:latin typeface="DengXian" panose="02010600030101010101" pitchFamily="2" charset="-122"/>
                  <a:ea typeface="DengXian" panose="02010600030101010101" pitchFamily="2" charset="-122"/>
                </a:rPr>
                <a:t>第四节 学习目的与要求</a:t>
              </a:r>
            </a:p>
          </p:txBody>
        </p:sp>
        <p:cxnSp>
          <p:nvCxnSpPr>
            <p:cNvPr id="20" name="直线连接符 19">
              <a:extLst>
                <a:ext uri="{FF2B5EF4-FFF2-40B4-BE49-F238E27FC236}">
                  <a16:creationId xmlns:a16="http://schemas.microsoft.com/office/drawing/2014/main" xmlns="" id="{2E56B57E-A19F-4B44-AB34-B35D23F9C872}"/>
                </a:ext>
              </a:extLst>
            </p:cNvPr>
            <p:cNvCxnSpPr>
              <a:stCxn id="3" idx="3"/>
              <a:endCxn id="9" idx="1"/>
            </p:cNvCxnSpPr>
            <p:nvPr/>
          </p:nvCxnSpPr>
          <p:spPr>
            <a:xfrm flipV="1">
              <a:off x="3485320" y="1481506"/>
              <a:ext cx="865506" cy="164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3485320" y="2455369"/>
              <a:ext cx="892010" cy="67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3485320" y="3125511"/>
              <a:ext cx="892010" cy="372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3485320" y="3125511"/>
              <a:ext cx="892010" cy="13443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1536373" y="3967932"/>
            <a:ext cx="2347392" cy="132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942446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85" y="116205"/>
            <a:ext cx="4645025" cy="662489"/>
          </a:xfrm>
          <a:prstGeom prst="rect">
            <a:avLst/>
          </a:prstGeom>
        </p:spPr>
        <p:txBody>
          <a:bodyPr wrap="square">
            <a:spAutoFit/>
          </a:bodyPr>
          <a:lstStyle/>
          <a:p>
            <a:pPr indent="457200" eaLnBrk="0" fontAlgn="base" hangingPunct="0">
              <a:lnSpc>
                <a:spcPct val="150000"/>
              </a:lnSpc>
              <a:spcBef>
                <a:spcPct val="0"/>
              </a:spcBef>
              <a:spcAft>
                <a:spcPct val="0"/>
              </a:spcAft>
            </a:pPr>
            <a:r>
              <a:rPr lang="en-US" altLang="zh-CN" sz="2800" b="1" dirty="0">
                <a:latin typeface="微软雅黑" panose="020B0503020204020204" charset="-122"/>
                <a:ea typeface="微软雅黑" panose="020B0503020204020204" charset="-122"/>
                <a:cs typeface="Calibri" panose="020F0502020204030204" charset="0"/>
              </a:rPr>
              <a:t>2.1</a:t>
            </a:r>
            <a:r>
              <a:rPr lang="zh-CN" altLang="en-US" sz="2800" b="1" dirty="0">
                <a:solidFill>
                  <a:schemeClr val="tx1"/>
                </a:solidFill>
                <a:latin typeface="微软雅黑" panose="020B0503020204020204" charset="-122"/>
                <a:ea typeface="微软雅黑" panose="020B0503020204020204" charset="-122"/>
                <a:cs typeface="Calibri" panose="020F0502020204030204" charset="0"/>
              </a:rPr>
              <a:t> 集体性</a:t>
            </a:r>
          </a:p>
        </p:txBody>
      </p:sp>
      <p:sp>
        <p:nvSpPr>
          <p:cNvPr id="3" name="文本框 2"/>
          <p:cNvSpPr txBox="1"/>
          <p:nvPr/>
        </p:nvSpPr>
        <p:spPr>
          <a:xfrm>
            <a:off x="300990" y="1002665"/>
            <a:ext cx="3839845" cy="738664"/>
          </a:xfrm>
          <a:prstGeom prst="rect">
            <a:avLst/>
          </a:prstGeom>
          <a:noFill/>
        </p:spPr>
        <p:txBody>
          <a:bodyPr wrap="square" rtlCol="0">
            <a:spAutoFit/>
          </a:bodyPr>
          <a:lstStyle/>
          <a:p>
            <a:pPr>
              <a:lnSpc>
                <a:spcPct val="150000"/>
              </a:lnSpc>
            </a:pPr>
            <a:r>
              <a:rPr lang="en-US" altLang="zh-CN" sz="2800" b="1" dirty="0" smtClean="0">
                <a:solidFill>
                  <a:srgbClr val="0070C0"/>
                </a:solidFill>
                <a:latin typeface="微软雅黑" panose="020B0503020204020204" charset="-122"/>
                <a:ea typeface="微软雅黑" panose="020B0503020204020204" charset="-122"/>
              </a:rPr>
              <a:t>2.1.1</a:t>
            </a:r>
            <a:r>
              <a:rPr lang="zh-CN" altLang="en-US" sz="2800" b="1" dirty="0" smtClean="0">
                <a:solidFill>
                  <a:srgbClr val="0070C0"/>
                </a:solidFill>
                <a:latin typeface="微软雅黑" panose="020B0503020204020204" charset="-122"/>
                <a:ea typeface="微软雅黑" panose="020B0503020204020204" charset="-122"/>
              </a:rPr>
              <a:t> </a:t>
            </a:r>
            <a:r>
              <a:rPr lang="zh-CN" altLang="en-US" sz="2800" b="1" dirty="0">
                <a:solidFill>
                  <a:srgbClr val="0070C0"/>
                </a:solidFill>
                <a:latin typeface="微软雅黑" panose="020B0503020204020204" charset="-122"/>
                <a:ea typeface="微软雅黑" panose="020B0503020204020204" charset="-122"/>
              </a:rPr>
              <a:t>集体性的含义</a:t>
            </a:r>
          </a:p>
        </p:txBody>
      </p:sp>
      <p:sp>
        <p:nvSpPr>
          <p:cNvPr id="4" name="文本框 3"/>
          <p:cNvSpPr txBox="1"/>
          <p:nvPr/>
        </p:nvSpPr>
        <p:spPr>
          <a:xfrm>
            <a:off x="218440" y="1739900"/>
            <a:ext cx="11368405" cy="1753235"/>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sym typeface="+mn-ea"/>
              </a:rPr>
              <a:t>1. </a:t>
            </a:r>
            <a:r>
              <a:rPr lang="zh-CN" altLang="zh-CN" sz="2400" dirty="0">
                <a:latin typeface="微软雅黑" panose="020B0503020204020204" charset="-122"/>
                <a:ea typeface="微软雅黑" panose="020B0503020204020204" charset="-122"/>
                <a:sym typeface="+mn-ea"/>
              </a:rPr>
              <a:t>民间文学的</a:t>
            </a:r>
            <a:r>
              <a:rPr lang="zh-CN" altLang="zh-CN" sz="2400" b="1" dirty="0">
                <a:solidFill>
                  <a:srgbClr val="FF0000"/>
                </a:solidFill>
                <a:latin typeface="微软雅黑" panose="020B0503020204020204" charset="-122"/>
                <a:ea typeface="微软雅黑" panose="020B0503020204020204" charset="-122"/>
                <a:sym typeface="+mn-ea"/>
              </a:rPr>
              <a:t>集体性</a:t>
            </a:r>
            <a:r>
              <a:rPr lang="zh-CN" altLang="zh-CN" sz="2400" dirty="0">
                <a:latin typeface="微软雅黑" panose="020B0503020204020204" charset="-122"/>
                <a:ea typeface="微软雅黑" panose="020B0503020204020204" charset="-122"/>
                <a:sym typeface="+mn-ea"/>
              </a:rPr>
              <a:t>指的是民间文学由某个民族、地域或历史时期的广大民众</a:t>
            </a:r>
            <a:r>
              <a:rPr lang="zh-CN" altLang="zh-CN" sz="2400" dirty="0">
                <a:solidFill>
                  <a:srgbClr val="C00000"/>
                </a:solidFill>
                <a:latin typeface="微软雅黑" panose="020B0503020204020204" charset="-122"/>
                <a:ea typeface="微软雅黑" panose="020B0503020204020204" charset="-122"/>
                <a:sym typeface="+mn-ea"/>
              </a:rPr>
              <a:t>共同</a:t>
            </a:r>
          </a:p>
          <a:p>
            <a:pPr>
              <a:lnSpc>
                <a:spcPct val="150000"/>
              </a:lnSpc>
            </a:pPr>
            <a:r>
              <a:rPr lang="zh-CN" altLang="zh-CN" sz="2400" dirty="0">
                <a:solidFill>
                  <a:srgbClr val="C00000"/>
                </a:solidFill>
                <a:latin typeface="微软雅黑" panose="020B0503020204020204" charset="-122"/>
                <a:ea typeface="微软雅黑" panose="020B0503020204020204" charset="-122"/>
                <a:sym typeface="+mn-ea"/>
              </a:rPr>
              <a:t>    </a:t>
            </a:r>
            <a:r>
              <a:rPr lang="zh-CN" altLang="zh-CN" sz="2400" b="1" dirty="0">
                <a:solidFill>
                  <a:srgbClr val="FF0000"/>
                </a:solidFill>
                <a:latin typeface="微软雅黑" panose="020B0503020204020204" charset="-122"/>
                <a:ea typeface="微软雅黑" panose="020B0503020204020204" charset="-122"/>
                <a:sym typeface="+mn-ea"/>
              </a:rPr>
              <a:t>创作、共同传承</a:t>
            </a:r>
            <a:r>
              <a:rPr lang="zh-CN" altLang="zh-CN" sz="2400" dirty="0">
                <a:latin typeface="微软雅黑" panose="020B0503020204020204" charset="-122"/>
                <a:ea typeface="微软雅黑" panose="020B0503020204020204" charset="-122"/>
                <a:sym typeface="+mn-ea"/>
              </a:rPr>
              <a:t>而显现出来的特性。</a:t>
            </a:r>
          </a:p>
          <a:p>
            <a:pPr>
              <a:lnSpc>
                <a:spcPct val="150000"/>
              </a:lnSpc>
            </a:pPr>
            <a:r>
              <a:rPr lang="en-US" altLang="zh-CN" sz="2400" dirty="0">
                <a:latin typeface="微软雅黑" panose="020B0503020204020204" charset="-122"/>
                <a:ea typeface="微软雅黑" panose="020B0503020204020204" charset="-122"/>
                <a:sym typeface="+mn-ea"/>
              </a:rPr>
              <a:t>2. </a:t>
            </a:r>
            <a:r>
              <a:rPr lang="zh-CN" altLang="zh-CN" sz="2400" dirty="0">
                <a:solidFill>
                  <a:schemeClr val="tx1"/>
                </a:solidFill>
                <a:latin typeface="微软雅黑" panose="020B0503020204020204" charset="-122"/>
                <a:ea typeface="微软雅黑" panose="020B0503020204020204" charset="-122"/>
                <a:sym typeface="+mn-ea"/>
              </a:rPr>
              <a:t>集体性是民间文学在创作流传方式上的</a:t>
            </a:r>
            <a:r>
              <a:rPr lang="zh-CN" altLang="zh-CN" sz="2400" b="1" dirty="0">
                <a:solidFill>
                  <a:srgbClr val="FF0000"/>
                </a:solidFill>
                <a:latin typeface="微软雅黑" panose="020B0503020204020204" charset="-122"/>
                <a:ea typeface="微软雅黑" panose="020B0503020204020204" charset="-122"/>
                <a:sym typeface="+mn-ea"/>
              </a:rPr>
              <a:t>本质特征</a:t>
            </a:r>
            <a:r>
              <a:rPr lang="zh-CN" altLang="zh-CN" sz="2400" dirty="0">
                <a:latin typeface="微软雅黑" panose="020B0503020204020204" charset="-122"/>
                <a:ea typeface="微软雅黑" panose="020B0503020204020204" charset="-122"/>
                <a:sym typeface="+mn-ea"/>
              </a:rPr>
              <a:t>。</a:t>
            </a:r>
            <a:endParaRPr lang="zh-CN" altLang="en-US" sz="2400" dirty="0">
              <a:latin typeface="微软雅黑" panose="020B0503020204020204" charset="-122"/>
              <a:ea typeface="微软雅黑" panose="020B0503020204020204" charset="-122"/>
            </a:endParaRPr>
          </a:p>
        </p:txBody>
      </p:sp>
      <p:sp>
        <p:nvSpPr>
          <p:cNvPr id="5" name="五边形 4"/>
          <p:cNvSpPr/>
          <p:nvPr/>
        </p:nvSpPr>
        <p:spPr>
          <a:xfrm flipH="1">
            <a:off x="6715024" y="110792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6" name="五边形 5"/>
          <p:cNvSpPr/>
          <p:nvPr/>
        </p:nvSpPr>
        <p:spPr>
          <a:xfrm flipH="1">
            <a:off x="4540784" y="110792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pic>
        <p:nvPicPr>
          <p:cNvPr id="7" name="图片 6" descr="u=890076194,2826562381&amp;fm=23&amp;gp=0"/>
          <p:cNvPicPr>
            <a:picLocks noChangeAspect="1"/>
          </p:cNvPicPr>
          <p:nvPr/>
        </p:nvPicPr>
        <p:blipFill>
          <a:blip r:embed="rId4"/>
          <a:stretch>
            <a:fillRect/>
          </a:stretch>
        </p:blipFill>
        <p:spPr>
          <a:xfrm>
            <a:off x="4853305" y="3879215"/>
            <a:ext cx="3017520" cy="2421255"/>
          </a:xfrm>
          <a:prstGeom prst="rect">
            <a:avLst/>
          </a:prstGeom>
        </p:spPr>
      </p:pic>
      <p:pic>
        <p:nvPicPr>
          <p:cNvPr id="8" name="图片 7" descr="20090309172324341"/>
          <p:cNvPicPr>
            <a:picLocks noChangeAspect="1"/>
          </p:cNvPicPr>
          <p:nvPr/>
        </p:nvPicPr>
        <p:blipFill>
          <a:blip r:embed="rId5"/>
          <a:stretch>
            <a:fillRect/>
          </a:stretch>
        </p:blipFill>
        <p:spPr>
          <a:xfrm>
            <a:off x="8292465" y="3840480"/>
            <a:ext cx="3294380" cy="2470785"/>
          </a:xfrm>
          <a:prstGeom prst="rect">
            <a:avLst/>
          </a:prstGeom>
        </p:spPr>
      </p:pic>
      <p:pic>
        <p:nvPicPr>
          <p:cNvPr id="9" name="图片 8"/>
          <p:cNvPicPr>
            <a:picLocks noChangeAspect="1"/>
          </p:cNvPicPr>
          <p:nvPr/>
        </p:nvPicPr>
        <p:blipFill rotWithShape="1">
          <a:blip r:embed="rId6">
            <a:extLst>
              <a:ext uri="{28A0092B-C50C-407E-A947-70E740481C1C}">
                <a14:useLocalDpi xmlns:a14="http://schemas.microsoft.com/office/drawing/2010/main" val="0"/>
              </a:ext>
            </a:extLst>
          </a:blip>
          <a:srcRect b="15827"/>
          <a:stretch>
            <a:fillRect/>
          </a:stretch>
        </p:blipFill>
        <p:spPr>
          <a:xfrm>
            <a:off x="431165" y="3879215"/>
            <a:ext cx="3579495" cy="2065020"/>
          </a:xfrm>
          <a:prstGeom prst="rect">
            <a:avLst/>
          </a:prstGeom>
        </p:spPr>
      </p:pic>
      <p:pic>
        <p:nvPicPr>
          <p:cNvPr id="10" name="图片 9"/>
          <p:cNvPicPr>
            <a:picLocks noChangeAspect="1"/>
          </p:cNvPicPr>
          <p:nvPr/>
        </p:nvPicPr>
        <p:blipFill>
          <a:blip r:embed="rId7"/>
          <a:stretch>
            <a:fillRect/>
          </a:stretch>
        </p:blipFill>
        <p:spPr>
          <a:xfrm>
            <a:off x="9074150" y="14633"/>
            <a:ext cx="3117850" cy="1335058"/>
          </a:xfrm>
          <a:prstGeom prst="rect">
            <a:avLst/>
          </a:prstGeom>
        </p:spPr>
      </p:pic>
    </p:spTree>
    <p:custDataLst>
      <p:tags r:id="rId1"/>
    </p:custDataLst>
    <p:extLst>
      <p:ext uri="{BB962C8B-B14F-4D97-AF65-F5344CB8AC3E}">
        <p14:creationId xmlns:p14="http://schemas.microsoft.com/office/powerpoint/2010/main" val="18489892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ChangeArrowheads="1"/>
          </p:cNvSpPr>
          <p:nvPr/>
        </p:nvSpPr>
        <p:spPr bwMode="auto">
          <a:xfrm>
            <a:off x="568960" y="1613535"/>
            <a:ext cx="9630410" cy="2306955"/>
          </a:xfrm>
          <a:prstGeom prst="rect">
            <a:avLst/>
          </a:prstGeom>
          <a:noFill/>
          <a:ln w="9525">
            <a:noFill/>
            <a:miter lim="800000"/>
          </a:ln>
          <a:effectLst/>
        </p:spPr>
        <p:txBody>
          <a:bodyPr vert="horz" wrap="square" lIns="91440" tIns="45720" rIns="91440" bIns="45720" numCol="1" anchor="ctr" anchorCtr="0" compatLnSpc="1">
            <a:spAutoFit/>
          </a:bodyPr>
          <a:lstStyle/>
          <a:p>
            <a:pPr eaLnBrk="1" fontAlgn="base" hangingPunct="0">
              <a:lnSpc>
                <a:spcPct val="150000"/>
              </a:lnSpc>
              <a:spcBef>
                <a:spcPct val="0"/>
              </a:spcBef>
              <a:spcAft>
                <a:spcPct val="0"/>
              </a:spcAft>
            </a:pPr>
            <a:r>
              <a:rPr lang="zh-CN" sz="2800" b="1" dirty="0">
                <a:solidFill>
                  <a:srgbClr val="FF0000"/>
                </a:solidFill>
                <a:latin typeface="微软雅黑" panose="020B0503020204020204" charset="-122"/>
                <a:ea typeface="微软雅黑" panose="020B0503020204020204" charset="-122"/>
                <a:cs typeface="Calibri" panose="020F0502020204030204" charset="0"/>
              </a:rPr>
              <a:t>①  </a:t>
            </a:r>
            <a:r>
              <a:rPr lang="zh-CN" altLang="en-US" sz="2800" b="1" dirty="0">
                <a:solidFill>
                  <a:srgbClr val="FF0000"/>
                </a:solidFill>
                <a:latin typeface="微软雅黑" panose="020B0503020204020204" charset="-122"/>
                <a:ea typeface="微软雅黑" panose="020B0503020204020204" charset="-122"/>
                <a:cs typeface="Calibri" panose="020F0502020204030204" charset="0"/>
              </a:rPr>
              <a:t>集体情景中的集体创作。</a:t>
            </a:r>
          </a:p>
          <a:p>
            <a:pPr eaLnBrk="0" fontAlgn="base" hangingPunct="0">
              <a:lnSpc>
                <a:spcPct val="150000"/>
              </a:lnSpc>
              <a:spcBef>
                <a:spcPct val="0"/>
              </a:spcBef>
              <a:spcAft>
                <a:spcPct val="0"/>
              </a:spcAft>
            </a:pPr>
            <a:endParaRPr lang="zh-CN" altLang="en-US" sz="2800" b="1" dirty="0">
              <a:solidFill>
                <a:srgbClr val="FF0000"/>
              </a:solidFill>
              <a:latin typeface="微软雅黑" panose="020B0503020204020204" charset="-122"/>
              <a:ea typeface="微软雅黑" panose="020B0503020204020204" charset="-122"/>
              <a:cs typeface="Calibri" panose="020F0502020204030204" charset="0"/>
            </a:endParaRPr>
          </a:p>
          <a:p>
            <a:pPr eaLnBrk="0" fontAlgn="base" hangingPunct="0">
              <a:lnSpc>
                <a:spcPct val="150000"/>
              </a:lnSpc>
              <a:spcBef>
                <a:spcPct val="0"/>
              </a:spcBef>
              <a:spcAft>
                <a:spcPct val="0"/>
              </a:spcAft>
            </a:pPr>
            <a:r>
              <a:rPr lang="zh-CN" sz="2400" b="1" dirty="0">
                <a:latin typeface="楷体" panose="02010609060101010101" pitchFamily="49" charset="-122"/>
                <a:ea typeface="楷体" panose="02010609060101010101" pitchFamily="49" charset="-122"/>
                <a:cs typeface="Calibri" panose="020F0502020204030204" charset="0"/>
              </a:rPr>
              <a:t>劳动人民往往在一定集体场合，进行你一句我一句的集体创作。</a:t>
            </a:r>
            <a:endParaRPr lang="en-US" altLang="zh-CN" sz="2400" b="1" dirty="0">
              <a:latin typeface="楷体" panose="02010609060101010101" pitchFamily="49" charset="-122"/>
              <a:ea typeface="楷体" panose="02010609060101010101" pitchFamily="49" charset="-122"/>
              <a:cs typeface="Calibri" panose="020F0502020204030204" charset="0"/>
            </a:endParaRPr>
          </a:p>
          <a:p>
            <a:pPr eaLnBrk="0" fontAlgn="base" hangingPunct="0">
              <a:lnSpc>
                <a:spcPct val="150000"/>
              </a:lnSpc>
              <a:spcBef>
                <a:spcPct val="0"/>
              </a:spcBef>
              <a:spcAft>
                <a:spcPct val="0"/>
              </a:spcAft>
            </a:pPr>
            <a:r>
              <a:rPr lang="zh-CN" altLang="en-US" sz="2400" b="1" dirty="0">
                <a:latin typeface="楷体" panose="02010609060101010101" pitchFamily="49" charset="-122"/>
                <a:ea typeface="楷体" panose="02010609060101010101" pitchFamily="49" charset="-122"/>
                <a:cs typeface="Calibri" panose="020F0502020204030204" charset="0"/>
              </a:rPr>
              <a:t>如：劳动歌谣</a:t>
            </a:r>
            <a:r>
              <a:rPr lang="en-US" altLang="zh-CN" sz="2400" b="1" dirty="0">
                <a:latin typeface="楷体" panose="02010609060101010101" pitchFamily="49" charset="-122"/>
                <a:ea typeface="楷体" panose="02010609060101010101" pitchFamily="49" charset="-122"/>
                <a:cs typeface="Calibri" panose="020F0502020204030204" charset="0"/>
              </a:rPr>
              <a:t>——</a:t>
            </a:r>
            <a:r>
              <a:rPr lang="zh-CN" altLang="en-US" sz="2400" b="1" dirty="0">
                <a:latin typeface="楷体" panose="02010609060101010101" pitchFamily="49" charset="-122"/>
                <a:ea typeface="楷体" panose="02010609060101010101" pitchFamily="49" charset="-122"/>
                <a:cs typeface="Calibri" panose="020F0502020204030204" charset="0"/>
              </a:rPr>
              <a:t>鼓舞、协调；</a:t>
            </a:r>
            <a:endParaRPr lang="en-US" altLang="zh-CN" sz="2400" b="1" dirty="0">
              <a:latin typeface="楷体" panose="02010609060101010101" pitchFamily="49" charset="-122"/>
              <a:ea typeface="楷体" panose="02010609060101010101" pitchFamily="49" charset="-122"/>
              <a:cs typeface="Calibri" panose="020F0502020204030204" charset="0"/>
            </a:endParaRPr>
          </a:p>
        </p:txBody>
      </p:sp>
      <p:sp>
        <p:nvSpPr>
          <p:cNvPr id="5" name="五边形 4"/>
          <p:cNvSpPr/>
          <p:nvPr/>
        </p:nvSpPr>
        <p:spPr>
          <a:xfrm flipH="1">
            <a:off x="5388509" y="610083"/>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2" name="文本框 1"/>
          <p:cNvSpPr txBox="1"/>
          <p:nvPr/>
        </p:nvSpPr>
        <p:spPr>
          <a:xfrm>
            <a:off x="403860" y="610235"/>
            <a:ext cx="3315331" cy="523220"/>
          </a:xfrm>
          <a:prstGeom prst="rect">
            <a:avLst/>
          </a:prstGeom>
          <a:noFill/>
        </p:spPr>
        <p:txBody>
          <a:bodyPr wrap="none" rtlCol="0" anchor="t">
            <a:spAutoFit/>
          </a:bodyPr>
          <a:lstStyle/>
          <a:p>
            <a:r>
              <a:rPr lang="en-US" altLang="zh-CN" sz="2800" b="1" dirty="0">
                <a:solidFill>
                  <a:srgbClr val="0070C0"/>
                </a:solidFill>
                <a:latin typeface="微软雅黑" panose="020B0503020204020204" charset="-122"/>
                <a:ea typeface="微软雅黑" panose="020B0503020204020204" charset="-122"/>
                <a:sym typeface="+mn-ea"/>
              </a:rPr>
              <a:t>2.1.2</a:t>
            </a:r>
            <a:r>
              <a:rPr lang="zh-CN" altLang="en-US" sz="2800" b="1" dirty="0">
                <a:solidFill>
                  <a:srgbClr val="0070C0"/>
                </a:solidFill>
                <a:latin typeface="微软雅黑" panose="020B0503020204020204" charset="-122"/>
                <a:ea typeface="微软雅黑" panose="020B0503020204020204" charset="-122"/>
                <a:sym typeface="+mn-ea"/>
              </a:rPr>
              <a:t> 集体性的表现</a:t>
            </a:r>
          </a:p>
        </p:txBody>
      </p:sp>
      <p:pic>
        <p:nvPicPr>
          <p:cNvPr id="6" name="图片 5"/>
          <p:cNvPicPr>
            <a:picLocks noChangeAspect="1"/>
          </p:cNvPicPr>
          <p:nvPr/>
        </p:nvPicPr>
        <p:blipFill>
          <a:blip r:embed="rId3"/>
          <a:stretch>
            <a:fillRect/>
          </a:stretch>
        </p:blipFill>
        <p:spPr>
          <a:xfrm>
            <a:off x="9074150" y="14633"/>
            <a:ext cx="3117850" cy="1335058"/>
          </a:xfrm>
          <a:prstGeom prst="rect">
            <a:avLst/>
          </a:prstGeom>
        </p:spPr>
      </p:pic>
    </p:spTree>
    <p:custDataLst>
      <p:tags r:id="rId1"/>
    </p:custDataLst>
    <p:extLst>
      <p:ext uri="{BB962C8B-B14F-4D97-AF65-F5344CB8AC3E}">
        <p14:creationId xmlns:p14="http://schemas.microsoft.com/office/powerpoint/2010/main" val="200777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1607" y="1152111"/>
            <a:ext cx="5287645" cy="4892675"/>
          </a:xfrm>
          <a:prstGeom prst="rect">
            <a:avLst/>
          </a:prstGeom>
          <a:noFill/>
        </p:spPr>
        <p:txBody>
          <a:bodyPr wrap="square" rtlCol="0">
            <a:spAutoFit/>
          </a:bodyPr>
          <a:lstStyle/>
          <a:p>
            <a:pPr>
              <a:lnSpc>
                <a:spcPct val="100000"/>
              </a:lnSpc>
            </a:pPr>
            <a:r>
              <a:rPr lang="zh-CN" altLang="en-US" sz="2400" dirty="0">
                <a:latin typeface="楷体" panose="02010609060101010101" pitchFamily="49" charset="-122"/>
                <a:ea typeface="楷体" panose="02010609060101010101" pitchFamily="49" charset="-122"/>
              </a:rPr>
              <a:t>拉 船 歌</a:t>
            </a:r>
          </a:p>
          <a:p>
            <a:pPr>
              <a:lnSpc>
                <a:spcPct val="100000"/>
              </a:lnSpc>
            </a:pPr>
            <a:endParaRPr lang="zh-CN" altLang="en-US" sz="2400" dirty="0">
              <a:latin typeface="楷体" panose="02010609060101010101" pitchFamily="49" charset="-122"/>
              <a:ea typeface="楷体" panose="02010609060101010101" pitchFamily="49" charset="-122"/>
            </a:endParaRPr>
          </a:p>
          <a:p>
            <a:pPr>
              <a:lnSpc>
                <a:spcPct val="100000"/>
              </a:lnSpc>
            </a:pPr>
            <a:r>
              <a:rPr lang="zh-CN" altLang="en-US" sz="2400" dirty="0">
                <a:latin typeface="楷体" panose="02010609060101010101" pitchFamily="49" charset="-122"/>
                <a:ea typeface="楷体" panose="02010609060101010101" pitchFamily="49" charset="-122"/>
              </a:rPr>
              <a:t>嗨呀嗬嗬，嗨呀嘿嘿！</a:t>
            </a:r>
          </a:p>
          <a:p>
            <a:pPr>
              <a:lnSpc>
                <a:spcPct val="100000"/>
              </a:lnSpc>
            </a:pPr>
            <a:endParaRPr lang="zh-CN" altLang="en-US" sz="2400" dirty="0">
              <a:latin typeface="楷体" panose="02010609060101010101" pitchFamily="49" charset="-122"/>
              <a:ea typeface="楷体" panose="02010609060101010101" pitchFamily="49" charset="-122"/>
            </a:endParaRPr>
          </a:p>
          <a:p>
            <a:pPr>
              <a:lnSpc>
                <a:spcPct val="100000"/>
              </a:lnSpc>
            </a:pPr>
            <a:r>
              <a:rPr lang="zh-CN" altLang="en-US" sz="2400" dirty="0">
                <a:latin typeface="楷体" panose="02010609060101010101" pitchFamily="49" charset="-122"/>
                <a:ea typeface="楷体" panose="02010609060101010101" pitchFamily="49" charset="-122"/>
              </a:rPr>
              <a:t>一担挑来一船拉，为了生活为了家；</a:t>
            </a:r>
          </a:p>
          <a:p>
            <a:pPr>
              <a:lnSpc>
                <a:spcPct val="100000"/>
              </a:lnSpc>
            </a:pPr>
            <a:endParaRPr lang="zh-CN" altLang="en-US" sz="2400" dirty="0">
              <a:latin typeface="楷体" panose="02010609060101010101" pitchFamily="49" charset="-122"/>
              <a:ea typeface="楷体" panose="02010609060101010101" pitchFamily="49" charset="-122"/>
            </a:endParaRPr>
          </a:p>
          <a:p>
            <a:pPr>
              <a:lnSpc>
                <a:spcPct val="100000"/>
              </a:lnSpc>
            </a:pPr>
            <a:r>
              <a:rPr lang="zh-CN" altLang="en-US" sz="2400" dirty="0">
                <a:latin typeface="楷体" panose="02010609060101010101" pitchFamily="49" charset="-122"/>
                <a:ea typeface="楷体" panose="02010609060101010101" pitchFamily="49" charset="-122"/>
              </a:rPr>
              <a:t>大家一齐向前爬，挣钱回去养爹妈。</a:t>
            </a:r>
          </a:p>
          <a:p>
            <a:pPr>
              <a:lnSpc>
                <a:spcPct val="100000"/>
              </a:lnSpc>
            </a:pPr>
            <a:endParaRPr lang="zh-CN" altLang="en-US" sz="2400" dirty="0">
              <a:latin typeface="楷体" panose="02010609060101010101" pitchFamily="49" charset="-122"/>
              <a:ea typeface="楷体" panose="02010609060101010101" pitchFamily="49" charset="-122"/>
            </a:endParaRPr>
          </a:p>
          <a:p>
            <a:pPr>
              <a:lnSpc>
                <a:spcPct val="100000"/>
              </a:lnSpc>
            </a:pPr>
            <a:r>
              <a:rPr lang="zh-CN" altLang="en-US" sz="2400" dirty="0">
                <a:latin typeface="楷体" panose="02010609060101010101" pitchFamily="49" charset="-122"/>
                <a:ea typeface="楷体" panose="02010609060101010101" pitchFamily="49" charset="-122"/>
              </a:rPr>
              <a:t>嗨呀嗬嗬，嗨呀嘿嘿！</a:t>
            </a:r>
          </a:p>
          <a:p>
            <a:pPr>
              <a:lnSpc>
                <a:spcPct val="100000"/>
              </a:lnSpc>
            </a:pPr>
            <a:endParaRPr lang="zh-CN" altLang="en-US" sz="2400" dirty="0">
              <a:latin typeface="楷体" panose="02010609060101010101" pitchFamily="49" charset="-122"/>
              <a:ea typeface="楷体" panose="02010609060101010101" pitchFamily="49" charset="-122"/>
            </a:endParaRPr>
          </a:p>
          <a:p>
            <a:pPr>
              <a:lnSpc>
                <a:spcPct val="100000"/>
              </a:lnSpc>
            </a:pPr>
            <a:r>
              <a:rPr lang="zh-CN" altLang="en-US" sz="2400" dirty="0">
                <a:latin typeface="楷体" panose="02010609060101010101" pitchFamily="49" charset="-122"/>
                <a:ea typeface="楷体" panose="02010609060101010101" pitchFamily="49" charset="-122"/>
              </a:rPr>
              <a:t>不怕烈日晒，不怕风雨打；</a:t>
            </a:r>
          </a:p>
          <a:p>
            <a:pPr>
              <a:lnSpc>
                <a:spcPct val="100000"/>
              </a:lnSpc>
            </a:pPr>
            <a:endParaRPr lang="zh-CN" altLang="en-US" sz="2400" dirty="0">
              <a:latin typeface="楷体" panose="02010609060101010101" pitchFamily="49" charset="-122"/>
              <a:ea typeface="楷体" panose="02010609060101010101" pitchFamily="49" charset="-122"/>
            </a:endParaRPr>
          </a:p>
          <a:p>
            <a:pPr>
              <a:lnSpc>
                <a:spcPct val="100000"/>
              </a:lnSpc>
            </a:pPr>
            <a:r>
              <a:rPr lang="zh-CN" altLang="en-US" sz="2400" dirty="0">
                <a:latin typeface="楷体" panose="02010609060101010101" pitchFamily="49" charset="-122"/>
                <a:ea typeface="楷体" panose="02010609060101010101" pitchFamily="49" charset="-122"/>
              </a:rPr>
              <a:t>拉滩齐用力，积钱养娃娃。</a:t>
            </a:r>
          </a:p>
        </p:txBody>
      </p:sp>
      <p:pic>
        <p:nvPicPr>
          <p:cNvPr id="3" name="图片 2" descr="timg"/>
          <p:cNvPicPr>
            <a:picLocks noChangeAspect="1"/>
          </p:cNvPicPr>
          <p:nvPr/>
        </p:nvPicPr>
        <p:blipFill>
          <a:blip r:embed="rId3"/>
          <a:stretch>
            <a:fillRect/>
          </a:stretch>
        </p:blipFill>
        <p:spPr>
          <a:xfrm>
            <a:off x="6109252" y="1866486"/>
            <a:ext cx="4404360" cy="4677410"/>
          </a:xfrm>
          <a:prstGeom prst="rect">
            <a:avLst/>
          </a:prstGeom>
          <a:effectLst>
            <a:softEdge rad="31750"/>
          </a:effectLst>
        </p:spPr>
      </p:pic>
      <p:sp>
        <p:nvSpPr>
          <p:cNvPr id="4" name="文本框 3">
            <a:extLst>
              <a:ext uri="{FF2B5EF4-FFF2-40B4-BE49-F238E27FC236}">
                <a16:creationId xmlns:a16="http://schemas.microsoft.com/office/drawing/2014/main" xmlns="" id="{EDF31927-9280-964A-BE3D-BB7B69C9354E}"/>
              </a:ext>
            </a:extLst>
          </p:cNvPr>
          <p:cNvSpPr txBox="1"/>
          <p:nvPr/>
        </p:nvSpPr>
        <p:spPr>
          <a:xfrm>
            <a:off x="443616" y="292183"/>
            <a:ext cx="3315331" cy="523220"/>
          </a:xfrm>
          <a:prstGeom prst="rect">
            <a:avLst/>
          </a:prstGeom>
          <a:noFill/>
        </p:spPr>
        <p:txBody>
          <a:bodyPr wrap="none" rtlCol="0" anchor="t">
            <a:spAutoFit/>
          </a:bodyPr>
          <a:lstStyle/>
          <a:p>
            <a:r>
              <a:rPr lang="en-US" altLang="zh-CN" sz="2800" b="1" dirty="0">
                <a:solidFill>
                  <a:srgbClr val="0070C0"/>
                </a:solidFill>
                <a:latin typeface="微软雅黑" panose="020B0503020204020204" charset="-122"/>
                <a:ea typeface="微软雅黑" panose="020B0503020204020204" charset="-122"/>
                <a:sym typeface="+mn-ea"/>
              </a:rPr>
              <a:t>2.1.2</a:t>
            </a:r>
            <a:r>
              <a:rPr lang="zh-CN" altLang="en-US" sz="2800" b="1" dirty="0">
                <a:solidFill>
                  <a:srgbClr val="0070C0"/>
                </a:solidFill>
                <a:latin typeface="微软雅黑" panose="020B0503020204020204" charset="-122"/>
                <a:ea typeface="微软雅黑" panose="020B0503020204020204" charset="-122"/>
                <a:sym typeface="+mn-ea"/>
              </a:rPr>
              <a:t> 集体性的表现</a:t>
            </a:r>
          </a:p>
        </p:txBody>
      </p:sp>
      <p:pic>
        <p:nvPicPr>
          <p:cNvPr id="5" name="图片 4"/>
          <p:cNvPicPr>
            <a:picLocks noChangeAspect="1"/>
          </p:cNvPicPr>
          <p:nvPr/>
        </p:nvPicPr>
        <p:blipFill>
          <a:blip r:embed="rId4"/>
          <a:stretch>
            <a:fillRect/>
          </a:stretch>
        </p:blipFill>
        <p:spPr>
          <a:xfrm>
            <a:off x="9074150" y="14633"/>
            <a:ext cx="3117850" cy="1335058"/>
          </a:xfrm>
          <a:prstGeom prst="rect">
            <a:avLst/>
          </a:prstGeom>
        </p:spPr>
      </p:pic>
    </p:spTree>
    <p:custDataLst>
      <p:tags r:id="rId1"/>
    </p:custDataLst>
    <p:extLst>
      <p:ext uri="{BB962C8B-B14F-4D97-AF65-F5344CB8AC3E}">
        <p14:creationId xmlns:p14="http://schemas.microsoft.com/office/powerpoint/2010/main" val="2922990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6839" y="2076579"/>
            <a:ext cx="7197767" cy="2214880"/>
          </a:xfrm>
          <a:prstGeom prst="rect">
            <a:avLst/>
          </a:prstGeom>
        </p:spPr>
        <p:txBody>
          <a:bodyPr wrap="square">
            <a:spAutoFit/>
          </a:bodyPr>
          <a:lstStyle/>
          <a:p>
            <a:pPr indent="504190" eaLnBrk="0" fontAlgn="base" hangingPunct="0">
              <a:lnSpc>
                <a:spcPct val="150000"/>
              </a:lnSpc>
              <a:spcBef>
                <a:spcPct val="0"/>
              </a:spcBef>
              <a:spcAft>
                <a:spcPct val="0"/>
              </a:spcAft>
            </a:pPr>
            <a:endParaRPr lang="zh-CN" altLang="en-US" sz="2000" dirty="0">
              <a:latin typeface="仿宋" panose="02010609060101010101" charset="-122"/>
              <a:ea typeface="仿宋" panose="02010609060101010101" charset="-122"/>
              <a:cs typeface="Calibri" panose="020F0502020204030204" charset="0"/>
            </a:endParaRPr>
          </a:p>
          <a:p>
            <a:pPr indent="504190" eaLnBrk="0" fontAlgn="base" hangingPunct="0">
              <a:lnSpc>
                <a:spcPct val="150000"/>
              </a:lnSpc>
              <a:spcBef>
                <a:spcPct val="0"/>
              </a:spcBef>
              <a:spcAft>
                <a:spcPct val="0"/>
              </a:spcAft>
            </a:pPr>
            <a:r>
              <a:rPr lang="zh-CN" altLang="en-US" sz="2400" b="1" dirty="0">
                <a:latin typeface="楷体" panose="02010609060101010101" pitchFamily="49" charset="-122"/>
                <a:ea typeface="楷体" panose="02010609060101010101" pitchFamily="49" charset="-122"/>
                <a:cs typeface="Calibri" panose="020F0502020204030204" charset="0"/>
              </a:rPr>
              <a:t>采取集体分工方式，编故事梗概</a:t>
            </a:r>
            <a:r>
              <a:rPr lang="en-US" altLang="zh-CN" sz="2400" b="1" dirty="0">
                <a:latin typeface="楷体" panose="02010609060101010101" pitchFamily="49" charset="-122"/>
                <a:ea typeface="楷体" panose="02010609060101010101" pitchFamily="49" charset="-122"/>
                <a:cs typeface="Calibri" panose="020F0502020204030204" charset="0"/>
              </a:rPr>
              <a:t>——</a:t>
            </a:r>
            <a:r>
              <a:rPr lang="zh-CN" altLang="en-US" sz="2400" b="1" dirty="0">
                <a:latin typeface="楷体" panose="02010609060101010101" pitchFamily="49" charset="-122"/>
                <a:ea typeface="楷体" panose="02010609060101010101" pitchFamily="49" charset="-122"/>
                <a:cs typeface="Calibri" panose="020F0502020204030204" charset="0"/>
              </a:rPr>
              <a:t>添枝加叶</a:t>
            </a:r>
            <a:r>
              <a:rPr lang="en-US" altLang="zh-CN" sz="2400" b="1" dirty="0">
                <a:latin typeface="楷体" panose="02010609060101010101" pitchFamily="49" charset="-122"/>
                <a:ea typeface="楷体" panose="02010609060101010101" pitchFamily="49" charset="-122"/>
                <a:cs typeface="Calibri" panose="020F0502020204030204" charset="0"/>
              </a:rPr>
              <a:t>——</a:t>
            </a:r>
            <a:r>
              <a:rPr lang="zh-CN" altLang="en-US" sz="2400" b="1" dirty="0">
                <a:latin typeface="楷体" panose="02010609060101010101" pitchFamily="49" charset="-122"/>
                <a:ea typeface="楷体" panose="02010609060101010101" pitchFamily="49" charset="-122"/>
                <a:cs typeface="Calibri" panose="020F0502020204030204" charset="0"/>
              </a:rPr>
              <a:t>组成韵文体唱词</a:t>
            </a:r>
            <a:r>
              <a:rPr lang="en-US" altLang="zh-CN" sz="2400" b="1" dirty="0">
                <a:latin typeface="楷体" panose="02010609060101010101" pitchFamily="49" charset="-122"/>
                <a:ea typeface="楷体" panose="02010609060101010101" pitchFamily="49" charset="-122"/>
                <a:cs typeface="Calibri" panose="020F0502020204030204" charset="0"/>
              </a:rPr>
              <a:t>——</a:t>
            </a:r>
            <a:r>
              <a:rPr lang="zh-CN" altLang="en-US" sz="2400" b="1" dirty="0">
                <a:latin typeface="楷体" panose="02010609060101010101" pitchFamily="49" charset="-122"/>
                <a:ea typeface="楷体" panose="02010609060101010101" pitchFamily="49" charset="-122"/>
                <a:cs typeface="Calibri" panose="020F0502020204030204" charset="0"/>
              </a:rPr>
              <a:t>配曲调</a:t>
            </a:r>
            <a:r>
              <a:rPr lang="en-US" altLang="zh-CN" sz="2400" b="1" dirty="0">
                <a:latin typeface="楷体" panose="02010609060101010101" pitchFamily="49" charset="-122"/>
                <a:ea typeface="楷体" panose="02010609060101010101" pitchFamily="49" charset="-122"/>
                <a:cs typeface="Calibri" panose="020F0502020204030204" charset="0"/>
              </a:rPr>
              <a:t>——</a:t>
            </a:r>
            <a:r>
              <a:rPr lang="zh-CN" altLang="en-US" sz="2400" b="1" dirty="0">
                <a:latin typeface="楷体" panose="02010609060101010101" pitchFamily="49" charset="-122"/>
                <a:ea typeface="楷体" panose="02010609060101010101" pitchFamily="49" charset="-122"/>
                <a:cs typeface="Calibri" panose="020F0502020204030204" charset="0"/>
              </a:rPr>
              <a:t>构成民间传说、故事、说唱、小戏等作品。 如</a:t>
            </a:r>
            <a:r>
              <a:rPr lang="en-US" altLang="zh-CN" sz="2400" b="1" dirty="0">
                <a:latin typeface="楷体" panose="02010609060101010101" pitchFamily="49" charset="-122"/>
                <a:ea typeface="楷体" panose="02010609060101010101" pitchFamily="49" charset="-122"/>
                <a:cs typeface="Calibri" panose="020F0502020204030204" charset="0"/>
              </a:rPr>
              <a:t>《</a:t>
            </a:r>
            <a:r>
              <a:rPr lang="zh-CN" altLang="en-US" sz="2400" b="1" dirty="0">
                <a:latin typeface="楷体" panose="02010609060101010101" pitchFamily="49" charset="-122"/>
                <a:ea typeface="楷体" panose="02010609060101010101" pitchFamily="49" charset="-122"/>
                <a:cs typeface="Calibri" panose="020F0502020204030204" charset="0"/>
              </a:rPr>
              <a:t>孟姜女</a:t>
            </a:r>
            <a:r>
              <a:rPr lang="en-US" altLang="zh-CN" sz="2400" b="1" dirty="0">
                <a:latin typeface="楷体" panose="02010609060101010101" pitchFamily="49" charset="-122"/>
                <a:ea typeface="楷体" panose="02010609060101010101" pitchFamily="49" charset="-122"/>
                <a:cs typeface="Calibri" panose="020F0502020204030204" charset="0"/>
              </a:rPr>
              <a:t>》</a:t>
            </a:r>
            <a:r>
              <a:rPr lang="zh-CN" altLang="en-US" sz="2400" b="1" dirty="0">
                <a:latin typeface="楷体" panose="02010609060101010101" pitchFamily="49" charset="-122"/>
                <a:ea typeface="楷体" panose="02010609060101010101" pitchFamily="49" charset="-122"/>
                <a:cs typeface="Calibri" panose="020F0502020204030204" charset="0"/>
              </a:rPr>
              <a:t>。</a:t>
            </a: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7020" t="5614" r="6084" b="5381"/>
          <a:stretch>
            <a:fillRect/>
          </a:stretch>
        </p:blipFill>
        <p:spPr>
          <a:xfrm>
            <a:off x="8307705" y="2641600"/>
            <a:ext cx="3278505" cy="3243580"/>
          </a:xfrm>
          <a:prstGeom prst="rect">
            <a:avLst/>
          </a:prstGeom>
        </p:spPr>
      </p:pic>
      <p:sp>
        <p:nvSpPr>
          <p:cNvPr id="7" name="TextBox 6"/>
          <p:cNvSpPr txBox="1"/>
          <p:nvPr/>
        </p:nvSpPr>
        <p:spPr>
          <a:xfrm>
            <a:off x="991314" y="4686253"/>
            <a:ext cx="6030420" cy="1198880"/>
          </a:xfrm>
          <a:prstGeom prst="rect">
            <a:avLst/>
          </a:prstGeom>
          <a:noFill/>
        </p:spPr>
        <p:txBody>
          <a:bodyPr wrap="square" rtlCol="0">
            <a:spAutoFit/>
          </a:bodyPr>
          <a:lstStyle/>
          <a:p>
            <a:pPr>
              <a:lnSpc>
                <a:spcPct val="150000"/>
              </a:lnSpc>
            </a:pPr>
            <a:r>
              <a:rPr lang="zh-CN" altLang="en-US" sz="2400" dirty="0">
                <a:latin typeface="楷体" panose="02010609060101010101" pitchFamily="49" charset="-122"/>
                <a:ea typeface="楷体" panose="02010609060101010101" pitchFamily="49" charset="-122"/>
              </a:rPr>
              <a:t>瞎话瞎话，无根无把；一个传俩，两个传仨；</a:t>
            </a:r>
            <a:endParaRPr lang="en-US" altLang="zh-CN" sz="2400" dirty="0">
              <a:latin typeface="楷体" panose="02010609060101010101" pitchFamily="49" charset="-122"/>
              <a:ea typeface="楷体" panose="02010609060101010101" pitchFamily="49" charset="-122"/>
            </a:endParaRPr>
          </a:p>
          <a:p>
            <a:pPr>
              <a:lnSpc>
                <a:spcPct val="150000"/>
              </a:lnSpc>
            </a:pPr>
            <a:r>
              <a:rPr lang="zh-CN" altLang="en-US" sz="2400" dirty="0">
                <a:latin typeface="楷体" panose="02010609060101010101" pitchFamily="49" charset="-122"/>
                <a:ea typeface="楷体" panose="02010609060101010101" pitchFamily="49" charset="-122"/>
              </a:rPr>
              <a:t>我嘴生叶，他嘴开花；传到末尾，忘了老家。</a:t>
            </a:r>
          </a:p>
        </p:txBody>
      </p:sp>
      <p:sp>
        <p:nvSpPr>
          <p:cNvPr id="6" name="文本框 5"/>
          <p:cNvSpPr txBox="1"/>
          <p:nvPr/>
        </p:nvSpPr>
        <p:spPr>
          <a:xfrm>
            <a:off x="403860" y="1339215"/>
            <a:ext cx="11182350" cy="737235"/>
          </a:xfrm>
          <a:prstGeom prst="rect">
            <a:avLst/>
          </a:prstGeom>
          <a:noFill/>
        </p:spPr>
        <p:txBody>
          <a:bodyPr wrap="square" rtlCol="0">
            <a:spAutoFit/>
          </a:bodyPr>
          <a:lstStyle/>
          <a:p>
            <a:pPr>
              <a:lnSpc>
                <a:spcPct val="150000"/>
              </a:lnSpc>
            </a:pPr>
            <a:r>
              <a:rPr lang="zh-CN" sz="2800" b="1" dirty="0">
                <a:solidFill>
                  <a:srgbClr val="FF0000"/>
                </a:solidFill>
                <a:latin typeface="微软雅黑" panose="020B0503020204020204" charset="-122"/>
                <a:ea typeface="微软雅黑" panose="020B0503020204020204" charset="-122"/>
                <a:cs typeface="Calibri" panose="020F0502020204030204" charset="0"/>
                <a:sym typeface="+mn-ea"/>
              </a:rPr>
              <a:t>② 由个人创作出作品的雏形后，再由许多人添枝加叶，逐渐完善。</a:t>
            </a:r>
            <a:endParaRPr lang="zh-CN" altLang="en-US" sz="2800" b="1" dirty="0">
              <a:solidFill>
                <a:srgbClr val="FF0000"/>
              </a:solidFill>
              <a:latin typeface="微软雅黑" panose="020B0503020204020204" charset="-122"/>
              <a:ea typeface="微软雅黑" panose="020B0503020204020204" charset="-122"/>
              <a:cs typeface="Calibri" panose="020F0502020204030204" charset="0"/>
              <a:sym typeface="+mn-ea"/>
            </a:endParaRPr>
          </a:p>
        </p:txBody>
      </p:sp>
      <p:sp>
        <p:nvSpPr>
          <p:cNvPr id="3" name="文本框 2"/>
          <p:cNvSpPr txBox="1"/>
          <p:nvPr/>
        </p:nvSpPr>
        <p:spPr>
          <a:xfrm>
            <a:off x="403860" y="610235"/>
            <a:ext cx="3315331" cy="523220"/>
          </a:xfrm>
          <a:prstGeom prst="rect">
            <a:avLst/>
          </a:prstGeom>
          <a:noFill/>
        </p:spPr>
        <p:txBody>
          <a:bodyPr wrap="none" rtlCol="0" anchor="t">
            <a:spAutoFit/>
          </a:bodyPr>
          <a:lstStyle/>
          <a:p>
            <a:r>
              <a:rPr lang="en-US" altLang="zh-CN" sz="2800" b="1" dirty="0">
                <a:solidFill>
                  <a:srgbClr val="0070C0"/>
                </a:solidFill>
                <a:latin typeface="微软雅黑" panose="020B0503020204020204" charset="-122"/>
                <a:ea typeface="微软雅黑" panose="020B0503020204020204" charset="-122"/>
                <a:sym typeface="+mn-ea"/>
              </a:rPr>
              <a:t>2.1.2</a:t>
            </a:r>
            <a:r>
              <a:rPr lang="zh-CN" altLang="en-US" sz="2800" b="1" dirty="0">
                <a:solidFill>
                  <a:srgbClr val="0070C0"/>
                </a:solidFill>
                <a:latin typeface="微软雅黑" panose="020B0503020204020204" charset="-122"/>
                <a:ea typeface="微软雅黑" panose="020B0503020204020204" charset="-122"/>
                <a:sym typeface="+mn-ea"/>
              </a:rPr>
              <a:t> 集体性的表现</a:t>
            </a:r>
          </a:p>
        </p:txBody>
      </p:sp>
      <p:pic>
        <p:nvPicPr>
          <p:cNvPr id="8" name="图片 7"/>
          <p:cNvPicPr>
            <a:picLocks noChangeAspect="1"/>
          </p:cNvPicPr>
          <p:nvPr/>
        </p:nvPicPr>
        <p:blipFill>
          <a:blip r:embed="rId5"/>
          <a:stretch>
            <a:fillRect/>
          </a:stretch>
        </p:blipFill>
        <p:spPr>
          <a:xfrm>
            <a:off x="9074150" y="14633"/>
            <a:ext cx="3117850" cy="1335058"/>
          </a:xfrm>
          <a:prstGeom prst="rect">
            <a:avLst/>
          </a:prstGeom>
        </p:spPr>
      </p:pic>
    </p:spTree>
    <p:custDataLst>
      <p:tags r:id="rId1"/>
    </p:custDataLst>
    <p:extLst>
      <p:ext uri="{BB962C8B-B14F-4D97-AF65-F5344CB8AC3E}">
        <p14:creationId xmlns:p14="http://schemas.microsoft.com/office/powerpoint/2010/main" val="13754360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8690" y="1769110"/>
            <a:ext cx="5874385" cy="2722880"/>
          </a:xfrm>
          <a:prstGeom prst="rect">
            <a:avLst/>
          </a:prstGeom>
          <a:noFill/>
        </p:spPr>
        <p:txBody>
          <a:bodyPr wrap="square" rtlCol="0" anchor="t">
            <a:spAutoFit/>
          </a:bodyPr>
          <a:lstStyle/>
          <a:p>
            <a:pPr indent="504190" eaLnBrk="0" fontAlgn="base" hangingPunct="0">
              <a:lnSpc>
                <a:spcPct val="150000"/>
              </a:lnSpc>
              <a:spcBef>
                <a:spcPct val="0"/>
              </a:spcBef>
              <a:spcAft>
                <a:spcPct val="0"/>
              </a:spcAft>
            </a:pPr>
            <a:endParaRPr lang="en-US" altLang="zh-CN" b="1" dirty="0">
              <a:solidFill>
                <a:srgbClr val="C00000"/>
              </a:solidFill>
              <a:latin typeface="微软雅黑" panose="020B0503020204020204" charset="-122"/>
              <a:ea typeface="微软雅黑" panose="020B0503020204020204" charset="-122"/>
              <a:cs typeface="Calibri" panose="020F0502020204030204" charset="0"/>
            </a:endParaRPr>
          </a:p>
          <a:p>
            <a:pPr indent="504190" eaLnBrk="0" fontAlgn="base" hangingPunct="0">
              <a:lnSpc>
                <a:spcPct val="150000"/>
              </a:lnSpc>
              <a:spcBef>
                <a:spcPct val="0"/>
              </a:spcBef>
              <a:spcAft>
                <a:spcPct val="0"/>
              </a:spcAft>
            </a:pPr>
            <a:r>
              <a:rPr lang="zh-CN" altLang="en-US" sz="2400" b="1" dirty="0">
                <a:latin typeface="楷体" panose="02010609060101010101" pitchFamily="49" charset="-122"/>
                <a:ea typeface="楷体" panose="02010609060101010101" pitchFamily="49" charset="-122"/>
                <a:cs typeface="Calibri" panose="020F0502020204030204" charset="0"/>
                <a:sym typeface="+mn-ea"/>
              </a:rPr>
              <a:t>群众中某个人继承前人口头艺术，加以发展；或集中群众中断片素材及许多口头作品，加以综合、概括，形成完整口头艺术成品。如</a:t>
            </a:r>
            <a:r>
              <a:rPr lang="en-US" altLang="zh-CN" sz="2400" b="1" dirty="0">
                <a:latin typeface="楷体" panose="02010609060101010101" pitchFamily="49" charset="-122"/>
                <a:ea typeface="楷体" panose="02010609060101010101" pitchFamily="49" charset="-122"/>
                <a:cs typeface="Calibri" panose="020F0502020204030204" charset="0"/>
                <a:sym typeface="+mn-ea"/>
              </a:rPr>
              <a:t>《</a:t>
            </a:r>
            <a:r>
              <a:rPr lang="zh-CN" altLang="en-US" sz="2400" b="1" dirty="0">
                <a:latin typeface="楷体" panose="02010609060101010101" pitchFamily="49" charset="-122"/>
                <a:ea typeface="楷体" panose="02010609060101010101" pitchFamily="49" charset="-122"/>
                <a:cs typeface="Calibri" panose="020F0502020204030204" charset="0"/>
                <a:sym typeface="+mn-ea"/>
              </a:rPr>
              <a:t>双合莲</a:t>
            </a:r>
            <a:r>
              <a:rPr lang="en-US" altLang="zh-CN" sz="2400" b="1" dirty="0">
                <a:latin typeface="楷体" panose="02010609060101010101" pitchFamily="49" charset="-122"/>
                <a:ea typeface="楷体" panose="02010609060101010101" pitchFamily="49" charset="-122"/>
                <a:cs typeface="Calibri" panose="020F0502020204030204" charset="0"/>
                <a:sym typeface="+mn-ea"/>
              </a:rPr>
              <a:t>》</a:t>
            </a:r>
            <a:r>
              <a:rPr lang="zh-CN" altLang="en-US" sz="2400" b="1" dirty="0">
                <a:latin typeface="楷体" panose="02010609060101010101" pitchFamily="49" charset="-122"/>
                <a:ea typeface="楷体" panose="02010609060101010101" pitchFamily="49" charset="-122"/>
                <a:cs typeface="Calibri" panose="020F0502020204030204" charset="0"/>
                <a:sym typeface="+mn-ea"/>
              </a:rPr>
              <a:t>。</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50" y="1654175"/>
            <a:ext cx="3430270" cy="2837815"/>
          </a:xfrm>
          <a:prstGeom prst="rect">
            <a:avLst/>
          </a:prstGeom>
        </p:spPr>
      </p:pic>
      <p:sp>
        <p:nvSpPr>
          <p:cNvPr id="3" name="文本框 2"/>
          <p:cNvSpPr txBox="1"/>
          <p:nvPr/>
        </p:nvSpPr>
        <p:spPr>
          <a:xfrm>
            <a:off x="389255" y="1085850"/>
            <a:ext cx="6598920" cy="737235"/>
          </a:xfrm>
          <a:prstGeom prst="rect">
            <a:avLst/>
          </a:prstGeom>
          <a:noFill/>
        </p:spPr>
        <p:txBody>
          <a:bodyPr wrap="square" rtlCol="0">
            <a:spAutoFit/>
          </a:bodyPr>
          <a:lstStyle/>
          <a:p>
            <a:pPr>
              <a:lnSpc>
                <a:spcPct val="150000"/>
              </a:lnSpc>
            </a:pPr>
            <a:r>
              <a:rPr lang="zh-CN" sz="2800" b="1" dirty="0">
                <a:solidFill>
                  <a:srgbClr val="FF0000"/>
                </a:solidFill>
                <a:latin typeface="微软雅黑" panose="020B0503020204020204" charset="-122"/>
                <a:ea typeface="微软雅黑" panose="020B0503020204020204" charset="-122"/>
                <a:cs typeface="Calibri" panose="020F0502020204030204" charset="0"/>
                <a:sym typeface="+mn-ea"/>
              </a:rPr>
              <a:t>③ 个人创作，集体流传。</a:t>
            </a:r>
          </a:p>
        </p:txBody>
      </p:sp>
      <p:sp>
        <p:nvSpPr>
          <p:cNvPr id="4" name="文本框 3"/>
          <p:cNvSpPr txBox="1"/>
          <p:nvPr/>
        </p:nvSpPr>
        <p:spPr>
          <a:xfrm>
            <a:off x="389255" y="337185"/>
            <a:ext cx="3422732" cy="523220"/>
          </a:xfrm>
          <a:prstGeom prst="rect">
            <a:avLst/>
          </a:prstGeom>
          <a:noFill/>
        </p:spPr>
        <p:txBody>
          <a:bodyPr wrap="none" rtlCol="0" anchor="t">
            <a:spAutoFit/>
          </a:bodyPr>
          <a:lstStyle/>
          <a:p>
            <a:r>
              <a:rPr lang="en-US" altLang="zh-CN" sz="2800" b="1" dirty="0">
                <a:solidFill>
                  <a:srgbClr val="0070C0"/>
                </a:solidFill>
                <a:latin typeface="微软雅黑" panose="020B0503020204020204" charset="-122"/>
                <a:ea typeface="微软雅黑" panose="020B0503020204020204" charset="-122"/>
                <a:sym typeface="+mn-ea"/>
              </a:rPr>
              <a:t>2.1.2</a:t>
            </a:r>
            <a:r>
              <a:rPr lang="zh-CN" altLang="en-US" sz="2800" b="1" dirty="0">
                <a:solidFill>
                  <a:srgbClr val="0070C0"/>
                </a:solidFill>
                <a:latin typeface="微软雅黑" panose="020B0503020204020204" charset="-122"/>
                <a:ea typeface="微软雅黑" panose="020B0503020204020204" charset="-122"/>
                <a:sym typeface="+mn-ea"/>
              </a:rPr>
              <a:t>  集体性的表现</a:t>
            </a:r>
          </a:p>
        </p:txBody>
      </p:sp>
      <p:pic>
        <p:nvPicPr>
          <p:cNvPr id="6" name="图片 5"/>
          <p:cNvPicPr>
            <a:picLocks noChangeAspect="1"/>
          </p:cNvPicPr>
          <p:nvPr/>
        </p:nvPicPr>
        <p:blipFill>
          <a:blip r:embed="rId5"/>
          <a:stretch>
            <a:fillRect/>
          </a:stretch>
        </p:blipFill>
        <p:spPr>
          <a:xfrm>
            <a:off x="9074150" y="14633"/>
            <a:ext cx="3117850" cy="1335058"/>
          </a:xfrm>
          <a:prstGeom prst="rect">
            <a:avLst/>
          </a:prstGeom>
        </p:spPr>
      </p:pic>
    </p:spTree>
    <p:custDataLst>
      <p:tags r:id="rId1"/>
    </p:custDataLst>
    <p:extLst>
      <p:ext uri="{BB962C8B-B14F-4D97-AF65-F5344CB8AC3E}">
        <p14:creationId xmlns:p14="http://schemas.microsoft.com/office/powerpoint/2010/main" val="21197378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4825" y="2910840"/>
            <a:ext cx="6598920" cy="662554"/>
          </a:xfrm>
          <a:prstGeom prst="rect">
            <a:avLst/>
          </a:prstGeom>
          <a:noFill/>
        </p:spPr>
        <p:txBody>
          <a:bodyPr wrap="square" rtlCol="0">
            <a:spAutoFit/>
          </a:bodyPr>
          <a:lstStyle/>
          <a:p>
            <a:pPr>
              <a:lnSpc>
                <a:spcPct val="150000"/>
              </a:lnSpc>
            </a:pPr>
            <a:r>
              <a:rPr lang="zh-CN" sz="2800" dirty="0">
                <a:latin typeface="微软雅黑" panose="020B0503020204020204" charset="-122"/>
                <a:ea typeface="微软雅黑" panose="020B0503020204020204" charset="-122"/>
                <a:cs typeface="Calibri" panose="020F0502020204030204" charset="0"/>
                <a:sym typeface="+mn-ea"/>
              </a:rPr>
              <a:t>③  个人创作</a:t>
            </a:r>
            <a:r>
              <a:rPr lang="zh-CN" sz="2800" dirty="0" smtClean="0">
                <a:latin typeface="微软雅黑" panose="020B0503020204020204" charset="-122"/>
                <a:ea typeface="微软雅黑" panose="020B0503020204020204" charset="-122"/>
                <a:cs typeface="Calibri" panose="020F0502020204030204" charset="0"/>
                <a:sym typeface="+mn-ea"/>
              </a:rPr>
              <a:t>，</a:t>
            </a:r>
            <a:r>
              <a:rPr lang="zh-CN" altLang="en-US" sz="2800" dirty="0" smtClean="0">
                <a:latin typeface="微软雅黑" panose="020B0503020204020204" charset="-122"/>
                <a:ea typeface="微软雅黑" panose="020B0503020204020204" charset="-122"/>
                <a:cs typeface="Calibri" panose="020F0502020204030204" charset="0"/>
                <a:sym typeface="+mn-ea"/>
              </a:rPr>
              <a:t>（     ）</a:t>
            </a:r>
            <a:r>
              <a:rPr lang="zh-CN" sz="2800" dirty="0" smtClean="0">
                <a:latin typeface="微软雅黑" panose="020B0503020204020204" charset="-122"/>
                <a:ea typeface="微软雅黑" panose="020B0503020204020204" charset="-122"/>
                <a:cs typeface="Calibri" panose="020F0502020204030204" charset="0"/>
                <a:sym typeface="+mn-ea"/>
              </a:rPr>
              <a:t>流传</a:t>
            </a:r>
            <a:r>
              <a:rPr lang="zh-CN" sz="2800" dirty="0">
                <a:latin typeface="微软雅黑" panose="020B0503020204020204" charset="-122"/>
                <a:ea typeface="微软雅黑" panose="020B0503020204020204" charset="-122"/>
                <a:cs typeface="Calibri" panose="020F0502020204030204" charset="0"/>
                <a:sym typeface="+mn-ea"/>
              </a:rPr>
              <a:t>。</a:t>
            </a:r>
          </a:p>
        </p:txBody>
      </p:sp>
      <p:sp>
        <p:nvSpPr>
          <p:cNvPr id="6" name="文本框 5"/>
          <p:cNvSpPr txBox="1"/>
          <p:nvPr/>
        </p:nvSpPr>
        <p:spPr>
          <a:xfrm>
            <a:off x="504825" y="1964055"/>
            <a:ext cx="11182350" cy="662554"/>
          </a:xfrm>
          <a:prstGeom prst="rect">
            <a:avLst/>
          </a:prstGeom>
          <a:noFill/>
        </p:spPr>
        <p:txBody>
          <a:bodyPr wrap="square" rtlCol="0">
            <a:spAutoFit/>
          </a:bodyPr>
          <a:lstStyle/>
          <a:p>
            <a:pPr>
              <a:lnSpc>
                <a:spcPct val="150000"/>
              </a:lnSpc>
            </a:pPr>
            <a:r>
              <a:rPr lang="zh-CN" sz="2800" dirty="0">
                <a:latin typeface="微软雅黑" panose="020B0503020204020204" charset="-122"/>
                <a:ea typeface="微软雅黑" panose="020B0503020204020204" charset="-122"/>
                <a:cs typeface="Calibri" panose="020F0502020204030204" charset="0"/>
                <a:sym typeface="+mn-ea"/>
              </a:rPr>
              <a:t>②  由个人创作出作品的雏形后，再</a:t>
            </a:r>
            <a:r>
              <a:rPr lang="zh-CN" sz="2800" dirty="0" smtClean="0">
                <a:latin typeface="微软雅黑" panose="020B0503020204020204" charset="-122"/>
                <a:ea typeface="微软雅黑" panose="020B0503020204020204" charset="-122"/>
                <a:cs typeface="Calibri" panose="020F0502020204030204" charset="0"/>
                <a:sym typeface="+mn-ea"/>
              </a:rPr>
              <a:t>由</a:t>
            </a:r>
            <a:r>
              <a:rPr lang="zh-CN" altLang="en-US" sz="2800" dirty="0" smtClean="0">
                <a:latin typeface="微软雅黑" panose="020B0503020204020204" charset="-122"/>
                <a:ea typeface="微软雅黑" panose="020B0503020204020204" charset="-122"/>
                <a:cs typeface="Calibri" panose="020F0502020204030204" charset="0"/>
                <a:sym typeface="+mn-ea"/>
              </a:rPr>
              <a:t>（      ）</a:t>
            </a:r>
            <a:r>
              <a:rPr lang="zh-CN" sz="2800" dirty="0" smtClean="0">
                <a:latin typeface="微软雅黑" panose="020B0503020204020204" charset="-122"/>
                <a:ea typeface="微软雅黑" panose="020B0503020204020204" charset="-122"/>
                <a:cs typeface="Calibri" panose="020F0502020204030204" charset="0"/>
                <a:sym typeface="+mn-ea"/>
              </a:rPr>
              <a:t>添枝</a:t>
            </a:r>
            <a:r>
              <a:rPr lang="zh-CN" sz="2800" dirty="0">
                <a:latin typeface="微软雅黑" panose="020B0503020204020204" charset="-122"/>
                <a:ea typeface="微软雅黑" panose="020B0503020204020204" charset="-122"/>
                <a:cs typeface="Calibri" panose="020F0502020204030204" charset="0"/>
                <a:sym typeface="+mn-ea"/>
              </a:rPr>
              <a:t>加叶，逐渐完善。</a:t>
            </a:r>
            <a:endParaRPr lang="zh-CN" altLang="en-US" sz="2800" dirty="0">
              <a:latin typeface="微软雅黑" panose="020B0503020204020204" charset="-122"/>
              <a:ea typeface="微软雅黑" panose="020B0503020204020204" charset="-122"/>
              <a:cs typeface="Calibri" panose="020F0502020204030204" charset="0"/>
              <a:sym typeface="+mn-ea"/>
            </a:endParaRPr>
          </a:p>
        </p:txBody>
      </p:sp>
      <p:sp>
        <p:nvSpPr>
          <p:cNvPr id="7" name="文本框 6"/>
          <p:cNvSpPr txBox="1"/>
          <p:nvPr/>
        </p:nvSpPr>
        <p:spPr>
          <a:xfrm>
            <a:off x="504825" y="1289050"/>
            <a:ext cx="5234125" cy="523220"/>
          </a:xfrm>
          <a:prstGeom prst="rect">
            <a:avLst/>
          </a:prstGeom>
          <a:noFill/>
        </p:spPr>
        <p:txBody>
          <a:bodyPr wrap="none" rtlCol="0" anchor="t">
            <a:spAutoFit/>
          </a:bodyPr>
          <a:lstStyle/>
          <a:p>
            <a:r>
              <a:rPr lang="zh-CN" sz="2800" dirty="0">
                <a:latin typeface="微软雅黑" panose="020B0503020204020204" charset="-122"/>
                <a:ea typeface="微软雅黑" panose="020B0503020204020204" charset="-122"/>
                <a:cs typeface="Calibri" panose="020F0502020204030204" charset="0"/>
                <a:sym typeface="+mn-ea"/>
              </a:rPr>
              <a:t>①  </a:t>
            </a:r>
            <a:r>
              <a:rPr lang="zh-CN" altLang="en-US" sz="2800" dirty="0">
                <a:latin typeface="微软雅黑" panose="020B0503020204020204" charset="-122"/>
                <a:ea typeface="微软雅黑" panose="020B0503020204020204" charset="-122"/>
                <a:cs typeface="Calibri" panose="020F0502020204030204" charset="0"/>
                <a:sym typeface="+mn-ea"/>
              </a:rPr>
              <a:t>集体情景中</a:t>
            </a:r>
            <a:r>
              <a:rPr lang="zh-CN" altLang="en-US" sz="2800" dirty="0" smtClean="0">
                <a:latin typeface="微软雅黑" panose="020B0503020204020204" charset="-122"/>
                <a:ea typeface="微软雅黑" panose="020B0503020204020204" charset="-122"/>
                <a:cs typeface="Calibri" panose="020F0502020204030204" charset="0"/>
                <a:sym typeface="+mn-ea"/>
              </a:rPr>
              <a:t>的（     ）创作</a:t>
            </a:r>
            <a:r>
              <a:rPr lang="zh-CN" altLang="en-US" sz="2800" dirty="0">
                <a:latin typeface="微软雅黑" panose="020B0503020204020204" charset="-122"/>
                <a:ea typeface="微软雅黑" panose="020B0503020204020204" charset="-122"/>
                <a:cs typeface="Calibri" panose="020F0502020204030204" charset="0"/>
                <a:sym typeface="+mn-ea"/>
              </a:rPr>
              <a:t>。</a:t>
            </a:r>
          </a:p>
        </p:txBody>
      </p:sp>
      <p:sp>
        <p:nvSpPr>
          <p:cNvPr id="8" name="文本框 7">
            <a:extLst>
              <a:ext uri="{FF2B5EF4-FFF2-40B4-BE49-F238E27FC236}">
                <a16:creationId xmlns:a16="http://schemas.microsoft.com/office/drawing/2014/main" xmlns="" id="{AE642BAF-29FB-224B-B59A-23946A49F8F3}"/>
              </a:ext>
            </a:extLst>
          </p:cNvPr>
          <p:cNvSpPr txBox="1"/>
          <p:nvPr/>
        </p:nvSpPr>
        <p:spPr>
          <a:xfrm>
            <a:off x="389255" y="337185"/>
            <a:ext cx="3422732" cy="523220"/>
          </a:xfrm>
          <a:prstGeom prst="rect">
            <a:avLst/>
          </a:prstGeom>
          <a:noFill/>
        </p:spPr>
        <p:txBody>
          <a:bodyPr wrap="none" rtlCol="0" anchor="t">
            <a:spAutoFit/>
          </a:bodyPr>
          <a:lstStyle/>
          <a:p>
            <a:r>
              <a:rPr lang="en-US" altLang="zh-CN" sz="2800" b="1" dirty="0">
                <a:solidFill>
                  <a:srgbClr val="0070C0"/>
                </a:solidFill>
                <a:latin typeface="微软雅黑" panose="020B0503020204020204" charset="-122"/>
                <a:ea typeface="微软雅黑" panose="020B0503020204020204" charset="-122"/>
                <a:sym typeface="+mn-ea"/>
              </a:rPr>
              <a:t>2.1.2</a:t>
            </a:r>
            <a:r>
              <a:rPr lang="zh-CN" altLang="en-US" sz="2800" b="1" dirty="0">
                <a:solidFill>
                  <a:srgbClr val="0070C0"/>
                </a:solidFill>
                <a:latin typeface="微软雅黑" panose="020B0503020204020204" charset="-122"/>
                <a:ea typeface="微软雅黑" panose="020B0503020204020204" charset="-122"/>
                <a:sym typeface="+mn-ea"/>
              </a:rPr>
              <a:t>  集体性的表现</a:t>
            </a:r>
          </a:p>
        </p:txBody>
      </p:sp>
      <p:pic>
        <p:nvPicPr>
          <p:cNvPr id="9" name="图片 8"/>
          <p:cNvPicPr>
            <a:picLocks noChangeAspect="1"/>
          </p:cNvPicPr>
          <p:nvPr/>
        </p:nvPicPr>
        <p:blipFill>
          <a:blip r:embed="rId4"/>
          <a:stretch>
            <a:fillRect/>
          </a:stretch>
        </p:blipFill>
        <p:spPr>
          <a:xfrm>
            <a:off x="9074150" y="14633"/>
            <a:ext cx="3117850" cy="1335058"/>
          </a:xfrm>
          <a:prstGeom prst="rect">
            <a:avLst/>
          </a:prstGeom>
        </p:spPr>
      </p:pic>
    </p:spTree>
    <p:custDataLst>
      <p:tags r:id="rId1"/>
    </p:custDataLst>
    <p:extLst>
      <p:ext uri="{BB962C8B-B14F-4D97-AF65-F5344CB8AC3E}">
        <p14:creationId xmlns:p14="http://schemas.microsoft.com/office/powerpoint/2010/main" val="3288124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4825" y="2910840"/>
            <a:ext cx="6598920" cy="738664"/>
          </a:xfrm>
          <a:prstGeom prst="rect">
            <a:avLst/>
          </a:prstGeom>
          <a:noFill/>
        </p:spPr>
        <p:txBody>
          <a:bodyPr wrap="square" rtlCol="0">
            <a:spAutoFit/>
          </a:bodyPr>
          <a:lstStyle/>
          <a:p>
            <a:pPr>
              <a:lnSpc>
                <a:spcPct val="150000"/>
              </a:lnSpc>
            </a:pPr>
            <a:r>
              <a:rPr lang="zh-CN" sz="2800" dirty="0">
                <a:latin typeface="微软雅黑" panose="020B0503020204020204" charset="-122"/>
                <a:ea typeface="微软雅黑" panose="020B0503020204020204" charset="-122"/>
                <a:cs typeface="Calibri" panose="020F0502020204030204" charset="0"/>
                <a:sym typeface="+mn-ea"/>
              </a:rPr>
              <a:t>③  个人创作</a:t>
            </a:r>
            <a:r>
              <a:rPr lang="zh-CN" sz="2800" dirty="0" smtClean="0">
                <a:latin typeface="微软雅黑" panose="020B0503020204020204" charset="-122"/>
                <a:ea typeface="微软雅黑" panose="020B0503020204020204" charset="-122"/>
                <a:cs typeface="Calibri" panose="020F0502020204030204" charset="0"/>
                <a:sym typeface="+mn-ea"/>
              </a:rPr>
              <a:t>，</a:t>
            </a:r>
            <a:r>
              <a:rPr lang="zh-CN" altLang="en-US" sz="2800" dirty="0" smtClean="0">
                <a:solidFill>
                  <a:srgbClr val="FF0000"/>
                </a:solidFill>
                <a:latin typeface="微软雅黑" panose="020B0503020204020204" charset="-122"/>
                <a:ea typeface="微软雅黑" panose="020B0503020204020204" charset="-122"/>
                <a:cs typeface="Calibri" panose="020F0502020204030204" charset="0"/>
                <a:sym typeface="+mn-ea"/>
              </a:rPr>
              <a:t>（</a:t>
            </a:r>
            <a:r>
              <a:rPr lang="zh-CN" sz="2800" dirty="0" smtClean="0">
                <a:solidFill>
                  <a:srgbClr val="FF0000"/>
                </a:solidFill>
                <a:latin typeface="微软雅黑" panose="020B0503020204020204" charset="-122"/>
                <a:ea typeface="微软雅黑" panose="020B0503020204020204" charset="-122"/>
                <a:cs typeface="Calibri" panose="020F0502020204030204" charset="0"/>
                <a:sym typeface="+mn-ea"/>
              </a:rPr>
              <a:t>集体</a:t>
            </a:r>
            <a:r>
              <a:rPr lang="zh-CN" altLang="en-US" sz="2800" dirty="0" smtClean="0">
                <a:solidFill>
                  <a:srgbClr val="FF0000"/>
                </a:solidFill>
                <a:latin typeface="微软雅黑" panose="020B0503020204020204" charset="-122"/>
                <a:ea typeface="微软雅黑" panose="020B0503020204020204" charset="-122"/>
                <a:cs typeface="Calibri" panose="020F0502020204030204" charset="0"/>
                <a:sym typeface="+mn-ea"/>
              </a:rPr>
              <a:t>）</a:t>
            </a:r>
            <a:r>
              <a:rPr lang="zh-CN" sz="2800" dirty="0" smtClean="0">
                <a:latin typeface="微软雅黑" panose="020B0503020204020204" charset="-122"/>
                <a:ea typeface="微软雅黑" panose="020B0503020204020204" charset="-122"/>
                <a:cs typeface="Calibri" panose="020F0502020204030204" charset="0"/>
                <a:sym typeface="+mn-ea"/>
              </a:rPr>
              <a:t>流传</a:t>
            </a:r>
            <a:r>
              <a:rPr lang="zh-CN" sz="2800" dirty="0">
                <a:latin typeface="微软雅黑" panose="020B0503020204020204" charset="-122"/>
                <a:ea typeface="微软雅黑" panose="020B0503020204020204" charset="-122"/>
                <a:cs typeface="Calibri" panose="020F0502020204030204" charset="0"/>
                <a:sym typeface="+mn-ea"/>
              </a:rPr>
              <a:t>。</a:t>
            </a:r>
          </a:p>
        </p:txBody>
      </p:sp>
      <p:sp>
        <p:nvSpPr>
          <p:cNvPr id="6" name="文本框 5"/>
          <p:cNvSpPr txBox="1"/>
          <p:nvPr/>
        </p:nvSpPr>
        <p:spPr>
          <a:xfrm>
            <a:off x="504825" y="1964055"/>
            <a:ext cx="11182350" cy="738664"/>
          </a:xfrm>
          <a:prstGeom prst="rect">
            <a:avLst/>
          </a:prstGeom>
          <a:noFill/>
        </p:spPr>
        <p:txBody>
          <a:bodyPr wrap="square" rtlCol="0">
            <a:spAutoFit/>
          </a:bodyPr>
          <a:lstStyle/>
          <a:p>
            <a:pPr>
              <a:lnSpc>
                <a:spcPct val="150000"/>
              </a:lnSpc>
            </a:pPr>
            <a:r>
              <a:rPr lang="zh-CN" sz="2800" dirty="0">
                <a:latin typeface="微软雅黑" panose="020B0503020204020204" charset="-122"/>
                <a:ea typeface="微软雅黑" panose="020B0503020204020204" charset="-122"/>
                <a:cs typeface="Calibri" panose="020F0502020204030204" charset="0"/>
                <a:sym typeface="+mn-ea"/>
              </a:rPr>
              <a:t>②  由个人创作出作品的雏形后，再</a:t>
            </a:r>
            <a:r>
              <a:rPr lang="zh-CN" sz="2800" dirty="0" smtClean="0">
                <a:latin typeface="微软雅黑" panose="020B0503020204020204" charset="-122"/>
                <a:ea typeface="微软雅黑" panose="020B0503020204020204" charset="-122"/>
                <a:cs typeface="Calibri" panose="020F0502020204030204" charset="0"/>
                <a:sym typeface="+mn-ea"/>
              </a:rPr>
              <a:t>由</a:t>
            </a:r>
            <a:r>
              <a:rPr lang="zh-CN" altLang="en-US" sz="2800" dirty="0" smtClean="0">
                <a:solidFill>
                  <a:srgbClr val="FF0000"/>
                </a:solidFill>
                <a:latin typeface="微软雅黑" panose="020B0503020204020204" charset="-122"/>
                <a:ea typeface="微软雅黑" panose="020B0503020204020204" charset="-122"/>
                <a:cs typeface="Calibri" panose="020F0502020204030204" charset="0"/>
                <a:sym typeface="+mn-ea"/>
              </a:rPr>
              <a:t>（</a:t>
            </a:r>
            <a:r>
              <a:rPr lang="zh-CN" sz="2800" dirty="0" smtClean="0">
                <a:solidFill>
                  <a:srgbClr val="FF0000"/>
                </a:solidFill>
                <a:latin typeface="微软雅黑" panose="020B0503020204020204" charset="-122"/>
                <a:ea typeface="微软雅黑" panose="020B0503020204020204" charset="-122"/>
                <a:cs typeface="Calibri" panose="020F0502020204030204" charset="0"/>
                <a:sym typeface="+mn-ea"/>
              </a:rPr>
              <a:t>许多人</a:t>
            </a:r>
            <a:r>
              <a:rPr lang="zh-CN" altLang="en-US" sz="2800" dirty="0" smtClean="0">
                <a:solidFill>
                  <a:srgbClr val="FF0000"/>
                </a:solidFill>
                <a:latin typeface="微软雅黑" panose="020B0503020204020204" charset="-122"/>
                <a:ea typeface="微软雅黑" panose="020B0503020204020204" charset="-122"/>
                <a:cs typeface="Calibri" panose="020F0502020204030204" charset="0"/>
                <a:sym typeface="+mn-ea"/>
              </a:rPr>
              <a:t>）</a:t>
            </a:r>
            <a:r>
              <a:rPr lang="zh-CN" sz="2800" dirty="0" smtClean="0">
                <a:latin typeface="微软雅黑" panose="020B0503020204020204" charset="-122"/>
                <a:ea typeface="微软雅黑" panose="020B0503020204020204" charset="-122"/>
                <a:cs typeface="Calibri" panose="020F0502020204030204" charset="0"/>
                <a:sym typeface="+mn-ea"/>
              </a:rPr>
              <a:t>添枝</a:t>
            </a:r>
            <a:r>
              <a:rPr lang="zh-CN" sz="2800" dirty="0">
                <a:latin typeface="微软雅黑" panose="020B0503020204020204" charset="-122"/>
                <a:ea typeface="微软雅黑" panose="020B0503020204020204" charset="-122"/>
                <a:cs typeface="Calibri" panose="020F0502020204030204" charset="0"/>
                <a:sym typeface="+mn-ea"/>
              </a:rPr>
              <a:t>加叶，逐渐完善。</a:t>
            </a:r>
            <a:endParaRPr lang="zh-CN" altLang="en-US" sz="2800" dirty="0">
              <a:latin typeface="微软雅黑" panose="020B0503020204020204" charset="-122"/>
              <a:ea typeface="微软雅黑" panose="020B0503020204020204" charset="-122"/>
              <a:cs typeface="Calibri" panose="020F0502020204030204" charset="0"/>
              <a:sym typeface="+mn-ea"/>
            </a:endParaRPr>
          </a:p>
        </p:txBody>
      </p:sp>
      <p:sp>
        <p:nvSpPr>
          <p:cNvPr id="7" name="文本框 6"/>
          <p:cNvSpPr txBox="1"/>
          <p:nvPr/>
        </p:nvSpPr>
        <p:spPr>
          <a:xfrm>
            <a:off x="504825" y="1289050"/>
            <a:ext cx="5423280" cy="523220"/>
          </a:xfrm>
          <a:prstGeom prst="rect">
            <a:avLst/>
          </a:prstGeom>
          <a:noFill/>
        </p:spPr>
        <p:txBody>
          <a:bodyPr wrap="none" rtlCol="0" anchor="t">
            <a:spAutoFit/>
          </a:bodyPr>
          <a:lstStyle/>
          <a:p>
            <a:r>
              <a:rPr lang="zh-CN" sz="2800" dirty="0">
                <a:latin typeface="微软雅黑" panose="020B0503020204020204" charset="-122"/>
                <a:ea typeface="微软雅黑" panose="020B0503020204020204" charset="-122"/>
                <a:cs typeface="Calibri" panose="020F0502020204030204" charset="0"/>
                <a:sym typeface="+mn-ea"/>
              </a:rPr>
              <a:t>①  </a:t>
            </a:r>
            <a:r>
              <a:rPr lang="zh-CN" altLang="en-US" sz="2800" dirty="0">
                <a:latin typeface="微软雅黑" panose="020B0503020204020204" charset="-122"/>
                <a:ea typeface="微软雅黑" panose="020B0503020204020204" charset="-122"/>
                <a:cs typeface="Calibri" panose="020F0502020204030204" charset="0"/>
                <a:sym typeface="+mn-ea"/>
              </a:rPr>
              <a:t>集体情景中</a:t>
            </a:r>
            <a:r>
              <a:rPr lang="zh-CN" altLang="en-US" sz="2800" dirty="0" smtClean="0">
                <a:latin typeface="微软雅黑" panose="020B0503020204020204" charset="-122"/>
                <a:ea typeface="微软雅黑" panose="020B0503020204020204" charset="-122"/>
                <a:cs typeface="Calibri" panose="020F0502020204030204" charset="0"/>
                <a:sym typeface="+mn-ea"/>
              </a:rPr>
              <a:t>的</a:t>
            </a:r>
            <a:r>
              <a:rPr lang="zh-CN" altLang="en-US" sz="2800" dirty="0" smtClean="0">
                <a:solidFill>
                  <a:srgbClr val="FF0000"/>
                </a:solidFill>
                <a:latin typeface="微软雅黑" panose="020B0503020204020204" charset="-122"/>
                <a:ea typeface="微软雅黑" panose="020B0503020204020204" charset="-122"/>
                <a:cs typeface="Calibri" panose="020F0502020204030204" charset="0"/>
                <a:sym typeface="+mn-ea"/>
              </a:rPr>
              <a:t>（集体创作）</a:t>
            </a:r>
            <a:r>
              <a:rPr lang="zh-CN" altLang="en-US" sz="2800" dirty="0" smtClean="0">
                <a:latin typeface="微软雅黑" panose="020B0503020204020204" charset="-122"/>
                <a:ea typeface="微软雅黑" panose="020B0503020204020204" charset="-122"/>
                <a:cs typeface="Calibri" panose="020F0502020204030204" charset="0"/>
                <a:sym typeface="+mn-ea"/>
              </a:rPr>
              <a:t>。</a:t>
            </a:r>
            <a:endParaRPr lang="zh-CN" altLang="en-US" sz="2800" dirty="0">
              <a:latin typeface="微软雅黑" panose="020B0503020204020204" charset="-122"/>
              <a:ea typeface="微软雅黑" panose="020B0503020204020204" charset="-122"/>
              <a:cs typeface="Calibri" panose="020F0502020204030204" charset="0"/>
              <a:sym typeface="+mn-ea"/>
            </a:endParaRPr>
          </a:p>
        </p:txBody>
      </p:sp>
      <p:sp>
        <p:nvSpPr>
          <p:cNvPr id="8" name="文本框 7">
            <a:extLst>
              <a:ext uri="{FF2B5EF4-FFF2-40B4-BE49-F238E27FC236}">
                <a16:creationId xmlns:a16="http://schemas.microsoft.com/office/drawing/2014/main" xmlns="" id="{AE642BAF-29FB-224B-B59A-23946A49F8F3}"/>
              </a:ext>
            </a:extLst>
          </p:cNvPr>
          <p:cNvSpPr txBox="1"/>
          <p:nvPr/>
        </p:nvSpPr>
        <p:spPr>
          <a:xfrm>
            <a:off x="389255" y="337185"/>
            <a:ext cx="3422732" cy="523220"/>
          </a:xfrm>
          <a:prstGeom prst="rect">
            <a:avLst/>
          </a:prstGeom>
          <a:noFill/>
        </p:spPr>
        <p:txBody>
          <a:bodyPr wrap="none" rtlCol="0" anchor="t">
            <a:spAutoFit/>
          </a:bodyPr>
          <a:lstStyle/>
          <a:p>
            <a:r>
              <a:rPr lang="en-US" altLang="zh-CN" sz="2800" b="1" dirty="0">
                <a:solidFill>
                  <a:srgbClr val="0070C0"/>
                </a:solidFill>
                <a:latin typeface="微软雅黑" panose="020B0503020204020204" charset="-122"/>
                <a:ea typeface="微软雅黑" panose="020B0503020204020204" charset="-122"/>
                <a:sym typeface="+mn-ea"/>
              </a:rPr>
              <a:t>2.1.2</a:t>
            </a:r>
            <a:r>
              <a:rPr lang="zh-CN" altLang="en-US" sz="2800" b="1" dirty="0">
                <a:solidFill>
                  <a:srgbClr val="0070C0"/>
                </a:solidFill>
                <a:latin typeface="微软雅黑" panose="020B0503020204020204" charset="-122"/>
                <a:ea typeface="微软雅黑" panose="020B0503020204020204" charset="-122"/>
                <a:sym typeface="+mn-ea"/>
              </a:rPr>
              <a:t>  集体性的表现</a:t>
            </a:r>
          </a:p>
        </p:txBody>
      </p:sp>
      <p:pic>
        <p:nvPicPr>
          <p:cNvPr id="9" name="图片 8"/>
          <p:cNvPicPr>
            <a:picLocks noChangeAspect="1"/>
          </p:cNvPicPr>
          <p:nvPr/>
        </p:nvPicPr>
        <p:blipFill>
          <a:blip r:embed="rId4"/>
          <a:stretch>
            <a:fillRect/>
          </a:stretch>
        </p:blipFill>
        <p:spPr>
          <a:xfrm>
            <a:off x="9074150" y="14633"/>
            <a:ext cx="3117850" cy="1335058"/>
          </a:xfrm>
          <a:prstGeom prst="rect">
            <a:avLst/>
          </a:prstGeom>
        </p:spPr>
      </p:pic>
    </p:spTree>
    <p:custDataLst>
      <p:tags r:id="rId1"/>
    </p:custDataLst>
    <p:extLst>
      <p:ext uri="{BB962C8B-B14F-4D97-AF65-F5344CB8AC3E}">
        <p14:creationId xmlns:p14="http://schemas.microsoft.com/office/powerpoint/2010/main" val="7164539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8138160" cy="3365024"/>
          </a:xfrm>
          <a:prstGeom prst="rect">
            <a:avLst/>
          </a:prstGeom>
        </p:spPr>
        <p:txBody>
          <a:bodyPr vert="horz" wrap="square" lIns="0" tIns="0" rIns="0" bIns="0" rtlCol="0">
            <a:spAutoFit/>
          </a:bodyPr>
          <a:lstStyle/>
          <a:p>
            <a:pPr marL="17145">
              <a:tabLst>
                <a:tab pos="7133590" algn="l"/>
              </a:tabLst>
            </a:pPr>
            <a:r>
              <a:rPr lang="en-US" altLang="zh-CN" sz="2400" b="1" spc="47" dirty="0">
                <a:latin typeface="微软雅黑" panose="020B0503020204020204" charset="-122"/>
                <a:ea typeface="微软雅黑" panose="020B0503020204020204" charset="-122"/>
                <a:cs typeface="微软雅黑" panose="020B0503020204020204" charset="-122"/>
              </a:rPr>
              <a:t>1</a:t>
            </a:r>
            <a:r>
              <a:rPr lang="zh-CN" altLang="en-US" sz="2400" b="1" spc="47"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Microsoft YaHei" charset="-122"/>
                <a:ea typeface="Microsoft YaHei" charset="-122"/>
                <a:cs typeface="Microsoft YaHei" charset="-122"/>
                <a:sym typeface="+mn-ea"/>
              </a:rPr>
              <a:t>群众</a:t>
            </a:r>
            <a:r>
              <a:rPr lang="zh-CN" altLang="en-US" sz="2400" b="1" dirty="0">
                <a:latin typeface="Microsoft YaHei" charset="-122"/>
                <a:ea typeface="Microsoft YaHei" charset="-122"/>
                <a:cs typeface="Microsoft YaHei" charset="-122"/>
                <a:sym typeface="+mn-ea"/>
              </a:rPr>
              <a:t>中某个人继承前人口头艺术，加以</a:t>
            </a:r>
            <a:r>
              <a:rPr lang="zh-CN" altLang="en-US" sz="2400" b="1" dirty="0" smtClean="0">
                <a:latin typeface="Microsoft YaHei" charset="-122"/>
                <a:ea typeface="Microsoft YaHei" charset="-122"/>
                <a:cs typeface="Microsoft YaHei" charset="-122"/>
                <a:sym typeface="+mn-ea"/>
              </a:rPr>
              <a:t>发展”属于集体性表现的哪一个</a:t>
            </a:r>
            <a:r>
              <a:rPr sz="2400" b="1" spc="47" dirty="0" smtClean="0">
                <a:latin typeface="微软雅黑" panose="020B0503020204020204" charset="-122"/>
                <a:ea typeface="微软雅黑" panose="020B0503020204020204" charset="-122"/>
                <a:cs typeface="微软雅黑" panose="020B0503020204020204" charset="-122"/>
              </a:rPr>
              <a:t>（</a:t>
            </a:r>
            <a:r>
              <a:rPr lang="zh-CN" altLang="en-US" sz="2400" b="1" spc="47" dirty="0">
                <a:solidFill>
                  <a:srgbClr val="C00000"/>
                </a:solidFill>
                <a:latin typeface="微软雅黑" panose="020B0503020204020204" charset="-122"/>
                <a:ea typeface="微软雅黑" panose="020B0503020204020204" charset="-122"/>
                <a:cs typeface="微软雅黑" panose="020B0503020204020204" charset="-122"/>
              </a:rPr>
              <a:t> </a:t>
            </a:r>
            <a:r>
              <a:rPr lang="zh-CN" altLang="en-US" sz="2400" b="1" spc="47" dirty="0" smtClean="0">
                <a:solidFill>
                  <a:srgbClr val="C00000"/>
                </a:solidFill>
                <a:latin typeface="微软雅黑" panose="020B0503020204020204" charset="-122"/>
                <a:ea typeface="微软雅黑" panose="020B0503020204020204" charset="-122"/>
                <a:cs typeface="微软雅黑" panose="020B0503020204020204" charset="-122"/>
              </a:rPr>
              <a:t>   </a:t>
            </a:r>
            <a:r>
              <a:rPr sz="2400" b="1" spc="40" dirty="0" smtClean="0">
                <a:latin typeface="微软雅黑" panose="020B0503020204020204" charset="-122"/>
                <a:ea typeface="微软雅黑" panose="020B0503020204020204" charset="-122"/>
                <a:cs typeface="微软雅黑" panose="020B0503020204020204" charset="-122"/>
              </a:rPr>
              <a:t>）</a:t>
            </a:r>
            <a:endParaRPr sz="24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400" spc="27" dirty="0">
                <a:latin typeface="微软雅黑" panose="020B0503020204020204" charset="-122"/>
                <a:ea typeface="微软雅黑" panose="020B0503020204020204" charset="-122"/>
                <a:cs typeface="微软雅黑" panose="020B0503020204020204" charset="-122"/>
              </a:rPr>
              <a:t>A</a:t>
            </a:r>
            <a:r>
              <a:rPr lang="en-US" altLang="zh-CN" sz="2400" spc="27" dirty="0" smtClean="0">
                <a:latin typeface="微软雅黑" panose="020B0503020204020204" charset="-122"/>
                <a:ea typeface="微软雅黑" panose="020B0503020204020204" charset="-122"/>
                <a:cs typeface="微软雅黑" panose="020B0503020204020204" charset="-122"/>
              </a:rPr>
              <a:t>.</a:t>
            </a:r>
            <a:r>
              <a:rPr lang="zh-CN" altLang="en-US" sz="2400" spc="27" dirty="0" smtClean="0">
                <a:latin typeface="微软雅黑" panose="020B0503020204020204" charset="-122"/>
                <a:ea typeface="微软雅黑" panose="020B0503020204020204" charset="-122"/>
                <a:cs typeface="微软雅黑" panose="020B0503020204020204" charset="-122"/>
              </a:rPr>
              <a:t>集体情境中的集体创作</a:t>
            </a:r>
            <a:endParaRPr lang="en-US" altLang="zh-CN" sz="2400" spc="27" dirty="0" smtClean="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400" spc="27" dirty="0" smtClean="0">
                <a:latin typeface="微软雅黑" panose="020B0503020204020204" charset="-122"/>
                <a:ea typeface="微软雅黑" panose="020B0503020204020204" charset="-122"/>
                <a:cs typeface="微软雅黑" panose="020B0503020204020204" charset="-122"/>
              </a:rPr>
              <a:t>B</a:t>
            </a:r>
            <a:r>
              <a:rPr lang="en-US" altLang="zh-CN" sz="2400" spc="27" dirty="0" smtClean="0">
                <a:latin typeface="微软雅黑" panose="020B0503020204020204" charset="-122"/>
                <a:ea typeface="微软雅黑" panose="020B0503020204020204" charset="-122"/>
                <a:cs typeface="微软雅黑" panose="020B0503020204020204" charset="-122"/>
              </a:rPr>
              <a:t>.</a:t>
            </a:r>
            <a:r>
              <a:rPr lang="zh-CN" altLang="en-US" sz="2400" spc="27" dirty="0" smtClean="0">
                <a:latin typeface="微软雅黑" panose="020B0503020204020204" charset="-122"/>
                <a:ea typeface="微软雅黑" panose="020B0503020204020204" charset="-122"/>
                <a:cs typeface="微软雅黑" panose="020B0503020204020204" charset="-122"/>
              </a:rPr>
              <a:t>个人创作，集体流传</a:t>
            </a:r>
            <a:endParaRPr lang="en-US" altLang="zh-CN" sz="2400" spc="27" dirty="0" smtClean="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lang="zh-CN" altLang="en-US" sz="2400" spc="27" dirty="0" smtClean="0">
                <a:solidFill>
                  <a:srgbClr val="C00000"/>
                </a:solidFill>
                <a:latin typeface="微软雅黑" panose="020B0503020204020204" charset="-122"/>
                <a:ea typeface="微软雅黑" panose="020B0503020204020204" charset="-122"/>
                <a:cs typeface="微软雅黑" panose="020B0503020204020204" charset="-122"/>
              </a:rPr>
              <a:t> </a:t>
            </a:r>
            <a:r>
              <a:rPr sz="2400" spc="27" dirty="0" smtClean="0">
                <a:latin typeface="微软雅黑" panose="020B0503020204020204" charset="-122"/>
                <a:ea typeface="微软雅黑" panose="020B0503020204020204" charset="-122"/>
                <a:cs typeface="微软雅黑" panose="020B0503020204020204" charset="-122"/>
              </a:rPr>
              <a:t>C</a:t>
            </a:r>
            <a:r>
              <a:rPr lang="en-US" altLang="zh-CN" sz="2400" spc="27" dirty="0" smtClean="0">
                <a:latin typeface="微软雅黑" panose="020B0503020204020204" charset="-122"/>
                <a:ea typeface="微软雅黑" panose="020B0503020204020204" charset="-122"/>
                <a:cs typeface="微软雅黑" panose="020B0503020204020204" charset="-122"/>
              </a:rPr>
              <a:t>.</a:t>
            </a:r>
            <a:r>
              <a:rPr lang="zh-CN" altLang="en-US" sz="2400" spc="27" dirty="0" smtClean="0">
                <a:latin typeface="微软雅黑" panose="020B0503020204020204" charset="-122"/>
                <a:ea typeface="微软雅黑" panose="020B0503020204020204" charset="-122"/>
                <a:cs typeface="微软雅黑" panose="020B0503020204020204" charset="-122"/>
              </a:rPr>
              <a:t>个人创作，集体添枝加叶</a:t>
            </a:r>
            <a:r>
              <a:rPr sz="2400" spc="27" dirty="0" smtClean="0">
                <a:latin typeface="微软雅黑" panose="020B0503020204020204" charset="-122"/>
                <a:ea typeface="微软雅黑" panose="020B0503020204020204" charset="-122"/>
                <a:cs typeface="微软雅黑" panose="020B0503020204020204" charset="-122"/>
              </a:rPr>
              <a:t> </a:t>
            </a:r>
            <a:endParaRPr lang="en-US" sz="24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400" spc="27" dirty="0">
                <a:latin typeface="微软雅黑" panose="020B0503020204020204" charset="-122"/>
                <a:ea typeface="微软雅黑" panose="020B0503020204020204" charset="-122"/>
                <a:cs typeface="微软雅黑" panose="020B0503020204020204" charset="-122"/>
              </a:rPr>
              <a:t>D</a:t>
            </a:r>
            <a:r>
              <a:rPr lang="en-US" altLang="zh-CN" sz="2400" spc="27" dirty="0" smtClean="0">
                <a:latin typeface="微软雅黑" panose="020B0503020204020204" charset="-122"/>
                <a:ea typeface="微软雅黑" panose="020B0503020204020204" charset="-122"/>
                <a:cs typeface="微软雅黑" panose="020B0503020204020204" charset="-122"/>
              </a:rPr>
              <a:t>.</a:t>
            </a:r>
            <a:r>
              <a:rPr lang="zh-CN" altLang="en-US" sz="2400" spc="27" dirty="0" smtClean="0">
                <a:latin typeface="微软雅黑" panose="020B0503020204020204" charset="-122"/>
                <a:ea typeface="微软雅黑" panose="020B0503020204020204" charset="-122"/>
                <a:cs typeface="微软雅黑" panose="020B0503020204020204" charset="-122"/>
              </a:rPr>
              <a:t>脱离集体的个人创作</a:t>
            </a:r>
            <a:endParaRPr sz="24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62388349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8138160" cy="3365024"/>
          </a:xfrm>
          <a:prstGeom prst="rect">
            <a:avLst/>
          </a:prstGeom>
        </p:spPr>
        <p:txBody>
          <a:bodyPr vert="horz" wrap="square" lIns="0" tIns="0" rIns="0" bIns="0" rtlCol="0">
            <a:spAutoFit/>
          </a:bodyPr>
          <a:lstStyle/>
          <a:p>
            <a:pPr marL="17145">
              <a:tabLst>
                <a:tab pos="7133590" algn="l"/>
              </a:tabLst>
            </a:pPr>
            <a:r>
              <a:rPr lang="en-US" altLang="zh-CN" sz="2400" b="1" spc="47" dirty="0">
                <a:latin typeface="微软雅黑" panose="020B0503020204020204" charset="-122"/>
                <a:ea typeface="微软雅黑" panose="020B0503020204020204" charset="-122"/>
                <a:cs typeface="微软雅黑" panose="020B0503020204020204" charset="-122"/>
              </a:rPr>
              <a:t>1</a:t>
            </a:r>
            <a:r>
              <a:rPr lang="zh-CN" altLang="en-US" sz="2400" b="1" spc="47"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Microsoft YaHei" charset="-122"/>
                <a:ea typeface="Microsoft YaHei" charset="-122"/>
                <a:cs typeface="Microsoft YaHei" charset="-122"/>
                <a:sym typeface="+mn-ea"/>
              </a:rPr>
              <a:t>群众</a:t>
            </a:r>
            <a:r>
              <a:rPr lang="zh-CN" altLang="en-US" sz="2400" b="1" dirty="0">
                <a:latin typeface="Microsoft YaHei" charset="-122"/>
                <a:ea typeface="Microsoft YaHei" charset="-122"/>
                <a:cs typeface="Microsoft YaHei" charset="-122"/>
                <a:sym typeface="+mn-ea"/>
              </a:rPr>
              <a:t>中某个人继承前人口头艺术，加以</a:t>
            </a:r>
            <a:r>
              <a:rPr lang="zh-CN" altLang="en-US" sz="2400" b="1" dirty="0" smtClean="0">
                <a:latin typeface="Microsoft YaHei" charset="-122"/>
                <a:ea typeface="Microsoft YaHei" charset="-122"/>
                <a:cs typeface="Microsoft YaHei" charset="-122"/>
                <a:sym typeface="+mn-ea"/>
              </a:rPr>
              <a:t>发展”属于集体性表现的哪一个</a:t>
            </a:r>
            <a:r>
              <a:rPr sz="2400" b="1" spc="47" dirty="0" smtClean="0">
                <a:latin typeface="微软雅黑" panose="020B0503020204020204" charset="-122"/>
                <a:ea typeface="微软雅黑" panose="020B0503020204020204" charset="-122"/>
                <a:cs typeface="微软雅黑" panose="020B0503020204020204" charset="-122"/>
              </a:rPr>
              <a:t>（</a:t>
            </a:r>
            <a:r>
              <a:rPr lang="en-US" altLang="zh-CN" sz="2400" b="1" spc="47" dirty="0" smtClean="0">
                <a:solidFill>
                  <a:srgbClr val="C00000"/>
                </a:solidFill>
                <a:latin typeface="微软雅黑" panose="020B0503020204020204" charset="-122"/>
                <a:ea typeface="微软雅黑" panose="020B0503020204020204" charset="-122"/>
                <a:cs typeface="微软雅黑" panose="020B0503020204020204" charset="-122"/>
              </a:rPr>
              <a:t>b</a:t>
            </a:r>
            <a:r>
              <a:rPr sz="2400" b="1" spc="40" dirty="0" smtClean="0">
                <a:latin typeface="微软雅黑" panose="020B0503020204020204" charset="-122"/>
                <a:ea typeface="微软雅黑" panose="020B0503020204020204" charset="-122"/>
                <a:cs typeface="微软雅黑" panose="020B0503020204020204" charset="-122"/>
              </a:rPr>
              <a:t>）</a:t>
            </a:r>
            <a:endParaRPr sz="2400"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400" spc="27" dirty="0">
                <a:latin typeface="微软雅黑" panose="020B0503020204020204" charset="-122"/>
                <a:ea typeface="微软雅黑" panose="020B0503020204020204" charset="-122"/>
                <a:cs typeface="微软雅黑" panose="020B0503020204020204" charset="-122"/>
              </a:rPr>
              <a:t>A</a:t>
            </a:r>
            <a:r>
              <a:rPr lang="en-US" altLang="zh-CN" sz="2400" spc="27" dirty="0" smtClean="0">
                <a:latin typeface="微软雅黑" panose="020B0503020204020204" charset="-122"/>
                <a:ea typeface="微软雅黑" panose="020B0503020204020204" charset="-122"/>
                <a:cs typeface="微软雅黑" panose="020B0503020204020204" charset="-122"/>
              </a:rPr>
              <a:t>.</a:t>
            </a:r>
            <a:r>
              <a:rPr lang="zh-CN" altLang="en-US" sz="2400" spc="27" dirty="0" smtClean="0">
                <a:latin typeface="微软雅黑" panose="020B0503020204020204" charset="-122"/>
                <a:ea typeface="微软雅黑" panose="020B0503020204020204" charset="-122"/>
                <a:cs typeface="微软雅黑" panose="020B0503020204020204" charset="-122"/>
              </a:rPr>
              <a:t>集体情境中的集体创作</a:t>
            </a:r>
            <a:endParaRPr lang="en-US" altLang="zh-CN" sz="2400" spc="27" dirty="0" smtClean="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400" spc="27" dirty="0" smtClean="0">
                <a:solidFill>
                  <a:srgbClr val="C00000"/>
                </a:solidFill>
                <a:latin typeface="微软雅黑" panose="020B0503020204020204" charset="-122"/>
                <a:ea typeface="微软雅黑" panose="020B0503020204020204" charset="-122"/>
                <a:cs typeface="微软雅黑" panose="020B0503020204020204" charset="-122"/>
              </a:rPr>
              <a:t>B</a:t>
            </a:r>
            <a:r>
              <a:rPr lang="en-US" altLang="zh-CN" sz="2400" spc="27"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400" spc="27" dirty="0" smtClean="0">
                <a:solidFill>
                  <a:srgbClr val="C00000"/>
                </a:solidFill>
                <a:latin typeface="微软雅黑" panose="020B0503020204020204" charset="-122"/>
                <a:ea typeface="微软雅黑" panose="020B0503020204020204" charset="-122"/>
                <a:cs typeface="微软雅黑" panose="020B0503020204020204" charset="-122"/>
              </a:rPr>
              <a:t>个人创作，集体流传</a:t>
            </a:r>
            <a:endParaRPr lang="en-US" altLang="zh-CN" sz="2400" spc="27" dirty="0" smtClean="0">
              <a:solidFill>
                <a:srgbClr val="C00000"/>
              </a:solidFill>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lang="zh-CN" altLang="en-US" sz="2400" spc="27" dirty="0" smtClean="0">
                <a:solidFill>
                  <a:srgbClr val="C00000"/>
                </a:solidFill>
                <a:latin typeface="微软雅黑" panose="020B0503020204020204" charset="-122"/>
                <a:ea typeface="微软雅黑" panose="020B0503020204020204" charset="-122"/>
                <a:cs typeface="微软雅黑" panose="020B0503020204020204" charset="-122"/>
              </a:rPr>
              <a:t> </a:t>
            </a:r>
            <a:r>
              <a:rPr sz="2400" spc="27" dirty="0" smtClean="0">
                <a:latin typeface="微软雅黑" panose="020B0503020204020204" charset="-122"/>
                <a:ea typeface="微软雅黑" panose="020B0503020204020204" charset="-122"/>
                <a:cs typeface="微软雅黑" panose="020B0503020204020204" charset="-122"/>
              </a:rPr>
              <a:t>C</a:t>
            </a:r>
            <a:r>
              <a:rPr lang="en-US" altLang="zh-CN" sz="2400" spc="27" dirty="0" smtClean="0">
                <a:latin typeface="微软雅黑" panose="020B0503020204020204" charset="-122"/>
                <a:ea typeface="微软雅黑" panose="020B0503020204020204" charset="-122"/>
                <a:cs typeface="微软雅黑" panose="020B0503020204020204" charset="-122"/>
              </a:rPr>
              <a:t>.</a:t>
            </a:r>
            <a:r>
              <a:rPr lang="zh-CN" altLang="en-US" sz="2400" spc="27" dirty="0" smtClean="0">
                <a:latin typeface="微软雅黑" panose="020B0503020204020204" charset="-122"/>
                <a:ea typeface="微软雅黑" panose="020B0503020204020204" charset="-122"/>
                <a:cs typeface="微软雅黑" panose="020B0503020204020204" charset="-122"/>
              </a:rPr>
              <a:t>个人创作，集体添枝加叶</a:t>
            </a:r>
            <a:r>
              <a:rPr sz="2400" spc="27" dirty="0" smtClean="0">
                <a:latin typeface="微软雅黑" panose="020B0503020204020204" charset="-122"/>
                <a:ea typeface="微软雅黑" panose="020B0503020204020204" charset="-122"/>
                <a:cs typeface="微软雅黑" panose="020B0503020204020204" charset="-122"/>
              </a:rPr>
              <a:t> </a:t>
            </a:r>
            <a:endParaRPr lang="en-US" sz="2400" spc="27" dirty="0">
              <a:latin typeface="微软雅黑" panose="020B0503020204020204" charset="-122"/>
              <a:ea typeface="微软雅黑" panose="020B0503020204020204" charset="-122"/>
              <a:cs typeface="微软雅黑" panose="020B0503020204020204" charset="-122"/>
            </a:endParaRPr>
          </a:p>
          <a:p>
            <a:pPr marR="1062355" algn="just">
              <a:lnSpc>
                <a:spcPct val="150000"/>
              </a:lnSpc>
              <a:spcBef>
                <a:spcPts val="800"/>
              </a:spcBef>
            </a:pPr>
            <a:r>
              <a:rPr sz="2400" spc="27" dirty="0">
                <a:latin typeface="微软雅黑" panose="020B0503020204020204" charset="-122"/>
                <a:ea typeface="微软雅黑" panose="020B0503020204020204" charset="-122"/>
                <a:cs typeface="微软雅黑" panose="020B0503020204020204" charset="-122"/>
              </a:rPr>
              <a:t>D</a:t>
            </a:r>
            <a:r>
              <a:rPr lang="en-US" altLang="zh-CN" sz="2400" spc="27" dirty="0" smtClean="0">
                <a:latin typeface="微软雅黑" panose="020B0503020204020204" charset="-122"/>
                <a:ea typeface="微软雅黑" panose="020B0503020204020204" charset="-122"/>
                <a:cs typeface="微软雅黑" panose="020B0503020204020204" charset="-122"/>
              </a:rPr>
              <a:t>.</a:t>
            </a:r>
            <a:r>
              <a:rPr lang="zh-CN" altLang="en-US" sz="2400" spc="27" dirty="0" smtClean="0">
                <a:latin typeface="微软雅黑" panose="020B0503020204020204" charset="-122"/>
                <a:ea typeface="微软雅黑" panose="020B0503020204020204" charset="-122"/>
                <a:cs typeface="微软雅黑" panose="020B0503020204020204" charset="-122"/>
              </a:rPr>
              <a:t>脱离</a:t>
            </a:r>
            <a:r>
              <a:rPr lang="zh-CN" altLang="en-US" sz="2400" spc="27" smtClean="0">
                <a:latin typeface="微软雅黑" panose="020B0503020204020204" charset="-122"/>
                <a:ea typeface="微软雅黑" panose="020B0503020204020204" charset="-122"/>
                <a:cs typeface="微软雅黑" panose="020B0503020204020204" charset="-122"/>
              </a:rPr>
              <a:t>集体的个人创作</a:t>
            </a:r>
            <a:endParaRPr sz="2400" spc="27"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402643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10842056" cy="1107996"/>
          </a:xfrm>
          <a:prstGeom prst="rect">
            <a:avLst/>
          </a:prstGeom>
        </p:spPr>
        <p:txBody>
          <a:bodyPr vert="horz" wrap="square" lIns="0" tIns="0" rIns="0" bIns="0" rtlCol="0">
            <a:spAutoFit/>
          </a:bodyPr>
          <a:lstStyle/>
          <a:p>
            <a:pPr>
              <a:lnSpc>
                <a:spcPct val="150000"/>
              </a:lnSpc>
            </a:pPr>
            <a:r>
              <a:rPr lang="zh-CN" altLang="en-US" sz="2400" dirty="0" smtClean="0">
                <a:latin typeface="微软雅黑" panose="020B0503020204020204" charset="-122"/>
                <a:ea typeface="微软雅黑" panose="020B0503020204020204" charset="-122"/>
                <a:sym typeface="+mn-ea"/>
              </a:rPr>
              <a:t>判断</a:t>
            </a:r>
            <a:r>
              <a:rPr lang="en-US" altLang="zh-CN" sz="2400" dirty="0" smtClean="0">
                <a:latin typeface="微软雅黑" panose="020B0503020204020204" charset="-122"/>
                <a:ea typeface="微软雅黑" panose="020B0503020204020204" charset="-122"/>
                <a:sym typeface="+mn-ea"/>
              </a:rPr>
              <a:t>1</a:t>
            </a:r>
            <a:r>
              <a:rPr lang="zh-CN" altLang="en-US" sz="2400" dirty="0" smtClean="0">
                <a:latin typeface="微软雅黑" panose="020B0503020204020204" charset="-122"/>
                <a:ea typeface="微软雅黑" panose="020B0503020204020204" charset="-122"/>
                <a:sym typeface="+mn-ea"/>
              </a:rPr>
              <a:t>－</a:t>
            </a:r>
            <a:r>
              <a:rPr lang="zh-CN" altLang="zh-CN" sz="2400" dirty="0" smtClean="0">
                <a:latin typeface="微软雅黑" panose="020B0503020204020204" charset="-122"/>
                <a:ea typeface="微软雅黑" panose="020B0503020204020204" charset="-122"/>
                <a:sym typeface="+mn-ea"/>
              </a:rPr>
              <a:t>民间文学</a:t>
            </a:r>
            <a:r>
              <a:rPr lang="zh-CN" altLang="zh-CN" sz="2400" dirty="0">
                <a:latin typeface="微软雅黑" panose="020B0503020204020204" charset="-122"/>
                <a:ea typeface="微软雅黑" panose="020B0503020204020204" charset="-122"/>
                <a:sym typeface="+mn-ea"/>
              </a:rPr>
              <a:t>的集体性指的是民间文学由某个民族、地域或历史时期的广大民众</a:t>
            </a:r>
            <a:r>
              <a:rPr lang="zh-CN" altLang="zh-CN" sz="2400" dirty="0" smtClean="0">
                <a:latin typeface="微软雅黑" panose="020B0503020204020204" charset="-122"/>
                <a:ea typeface="微软雅黑" panose="020B0503020204020204" charset="-122"/>
                <a:sym typeface="+mn-ea"/>
              </a:rPr>
              <a:t>共同创作</a:t>
            </a:r>
            <a:r>
              <a:rPr lang="zh-CN" altLang="zh-CN" sz="2400" dirty="0">
                <a:latin typeface="微软雅黑" panose="020B0503020204020204" charset="-122"/>
                <a:ea typeface="微软雅黑" panose="020B0503020204020204" charset="-122"/>
                <a:sym typeface="+mn-ea"/>
              </a:rPr>
              <a:t>、共同传承而显现出来的特性</a:t>
            </a:r>
            <a:r>
              <a:rPr lang="zh-CN" altLang="zh-CN" sz="2400" dirty="0" smtClean="0">
                <a:latin typeface="微软雅黑" panose="020B0503020204020204" charset="-122"/>
                <a:ea typeface="微软雅黑" panose="020B0503020204020204" charset="-122"/>
                <a:sym typeface="+mn-ea"/>
              </a:rPr>
              <a:t>。</a:t>
            </a:r>
            <a:r>
              <a:rPr lang="zh-CN" altLang="en-US" sz="2400" dirty="0" smtClean="0">
                <a:latin typeface="微软雅黑" panose="020B0503020204020204" charset="-122"/>
                <a:ea typeface="微软雅黑" panose="020B0503020204020204" charset="-122"/>
                <a:sym typeface="+mn-ea"/>
              </a:rPr>
              <a:t>（      ）</a:t>
            </a:r>
            <a:endParaRPr lang="zh-CN" altLang="zh-CN" sz="2400" dirty="0">
              <a:latin typeface="微软雅黑" panose="020B0503020204020204" charset="-122"/>
              <a:ea typeface="微软雅黑" panose="020B0503020204020204" charset="-122"/>
              <a:sym typeface="+mn-ea"/>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853774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941" y="0"/>
            <a:ext cx="12477963" cy="6858000"/>
          </a:xfrm>
          <a:prstGeom prst="rect">
            <a:avLst/>
          </a:prstGeom>
          <a:solidFill>
            <a:schemeClr val="bg1"/>
          </a:solidFill>
        </p:spPr>
        <p:txBody>
          <a:bodyPr wrap="square" lIns="0" tIns="0" rIns="0" bIns="0" rtlCol="0" anchor="ctr"/>
          <a:lstStyle/>
          <a:p>
            <a:pPr algn="ctr"/>
            <a:endParaRPr lang="zh-CN" altLang="en-US" sz="2400">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175" y="1903383"/>
            <a:ext cx="4659682" cy="2566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7774176" y="3429000"/>
            <a:ext cx="1700897" cy="523220"/>
          </a:xfrm>
          <a:prstGeom prst="rect">
            <a:avLst/>
          </a:prstGeom>
          <a:noFill/>
        </p:spPr>
        <p:txBody>
          <a:bodyPr wrap="square" rtlCol="0">
            <a:spAutoFit/>
          </a:bodyPr>
          <a:lstStyle/>
          <a:p>
            <a:r>
              <a:rPr lang="zh-CN" altLang="en-US" sz="2800" b="1" dirty="0">
                <a:latin typeface="微软雅黑" panose="020B0503020204020204" charset="-122"/>
                <a:ea typeface="微软雅黑" panose="020B0503020204020204" charset="-122"/>
              </a:rPr>
              <a:t>是什么？</a:t>
            </a:r>
          </a:p>
        </p:txBody>
      </p:sp>
      <p:sp>
        <p:nvSpPr>
          <p:cNvPr id="6" name="TextBox 5"/>
          <p:cNvSpPr txBox="1"/>
          <p:nvPr/>
        </p:nvSpPr>
        <p:spPr>
          <a:xfrm>
            <a:off x="7774175" y="2216534"/>
            <a:ext cx="2205395" cy="523220"/>
          </a:xfrm>
          <a:prstGeom prst="rect">
            <a:avLst/>
          </a:prstGeom>
          <a:noFill/>
        </p:spPr>
        <p:txBody>
          <a:bodyPr wrap="square" rtlCol="0">
            <a:spAutoFit/>
          </a:bodyPr>
          <a:lstStyle/>
          <a:p>
            <a:r>
              <a:rPr lang="zh-CN" altLang="en-US" sz="2800" b="1" dirty="0">
                <a:latin typeface="微软雅黑" panose="020B0503020204020204" charset="-122"/>
                <a:ea typeface="微软雅黑" panose="020B0503020204020204" charset="-122"/>
              </a:rPr>
              <a:t>民间文学</a:t>
            </a:r>
          </a:p>
        </p:txBody>
      </p:sp>
      <p:sp>
        <p:nvSpPr>
          <p:cNvPr id="7" name="TextBox 5">
            <a:extLst>
              <a:ext uri="{FF2B5EF4-FFF2-40B4-BE49-F238E27FC236}">
                <a16:creationId xmlns:a16="http://schemas.microsoft.com/office/drawing/2014/main" xmlns="" id="{C5569739-303A-4049-925D-8F558EDE8C21}"/>
              </a:ext>
            </a:extLst>
          </p:cNvPr>
          <p:cNvSpPr txBox="1"/>
          <p:nvPr/>
        </p:nvSpPr>
        <p:spPr>
          <a:xfrm>
            <a:off x="598123" y="428472"/>
            <a:ext cx="2205395"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1.1</a:t>
            </a:r>
            <a:endParaRPr lang="zh-CN" altLang="en-US" sz="2800"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4947227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10842056" cy="1107996"/>
          </a:xfrm>
          <a:prstGeom prst="rect">
            <a:avLst/>
          </a:prstGeom>
        </p:spPr>
        <p:txBody>
          <a:bodyPr vert="horz" wrap="square" lIns="0" tIns="0" rIns="0" bIns="0" rtlCol="0">
            <a:spAutoFit/>
          </a:bodyPr>
          <a:lstStyle/>
          <a:p>
            <a:pPr>
              <a:lnSpc>
                <a:spcPct val="150000"/>
              </a:lnSpc>
            </a:pPr>
            <a:r>
              <a:rPr lang="zh-CN" altLang="en-US" sz="2400" dirty="0" smtClean="0">
                <a:latin typeface="微软雅黑" panose="020B0503020204020204" charset="-122"/>
                <a:ea typeface="微软雅黑" panose="020B0503020204020204" charset="-122"/>
                <a:sym typeface="+mn-ea"/>
              </a:rPr>
              <a:t>判断</a:t>
            </a:r>
            <a:r>
              <a:rPr lang="en-US" altLang="zh-CN" sz="2400" dirty="0" smtClean="0">
                <a:latin typeface="微软雅黑" panose="020B0503020204020204" charset="-122"/>
                <a:ea typeface="微软雅黑" panose="020B0503020204020204" charset="-122"/>
                <a:sym typeface="+mn-ea"/>
              </a:rPr>
              <a:t>1</a:t>
            </a:r>
            <a:r>
              <a:rPr lang="zh-CN" altLang="en-US" sz="2400" dirty="0" smtClean="0">
                <a:latin typeface="微软雅黑" panose="020B0503020204020204" charset="-122"/>
                <a:ea typeface="微软雅黑" panose="020B0503020204020204" charset="-122"/>
                <a:sym typeface="+mn-ea"/>
              </a:rPr>
              <a:t>－</a:t>
            </a:r>
            <a:r>
              <a:rPr lang="zh-CN" altLang="zh-CN" sz="2400" dirty="0" smtClean="0">
                <a:latin typeface="微软雅黑" panose="020B0503020204020204" charset="-122"/>
                <a:ea typeface="微软雅黑" panose="020B0503020204020204" charset="-122"/>
                <a:sym typeface="+mn-ea"/>
              </a:rPr>
              <a:t>民间文学</a:t>
            </a:r>
            <a:r>
              <a:rPr lang="zh-CN" altLang="zh-CN" sz="2400" dirty="0">
                <a:latin typeface="微软雅黑" panose="020B0503020204020204" charset="-122"/>
                <a:ea typeface="微软雅黑" panose="020B0503020204020204" charset="-122"/>
                <a:sym typeface="+mn-ea"/>
              </a:rPr>
              <a:t>的集体性指的是民间文学由某个民族、地域或历史时期的广大民众</a:t>
            </a:r>
            <a:r>
              <a:rPr lang="zh-CN" altLang="zh-CN" sz="2400" dirty="0" smtClean="0">
                <a:latin typeface="微软雅黑" panose="020B0503020204020204" charset="-122"/>
                <a:ea typeface="微软雅黑" panose="020B0503020204020204" charset="-122"/>
                <a:sym typeface="+mn-ea"/>
              </a:rPr>
              <a:t>共同创作</a:t>
            </a:r>
            <a:r>
              <a:rPr lang="zh-CN" altLang="zh-CN" sz="2400" dirty="0">
                <a:latin typeface="微软雅黑" panose="020B0503020204020204" charset="-122"/>
                <a:ea typeface="微软雅黑" panose="020B0503020204020204" charset="-122"/>
                <a:sym typeface="+mn-ea"/>
              </a:rPr>
              <a:t>、共同传承而显现出来的特性</a:t>
            </a:r>
            <a:r>
              <a:rPr lang="zh-CN" altLang="zh-CN" sz="2400" dirty="0" smtClean="0">
                <a:latin typeface="微软雅黑" panose="020B0503020204020204" charset="-122"/>
                <a:ea typeface="微软雅黑" panose="020B0503020204020204" charset="-122"/>
                <a:sym typeface="+mn-ea"/>
              </a:rPr>
              <a:t>。</a:t>
            </a:r>
            <a:r>
              <a:rPr lang="zh-CN" altLang="en-US" sz="2400" dirty="0" smtClean="0">
                <a:latin typeface="微软雅黑" panose="020B0503020204020204" charset="-122"/>
                <a:ea typeface="微软雅黑" panose="020B0503020204020204" charset="-122"/>
                <a:sym typeface="+mn-ea"/>
              </a:rPr>
              <a:t>（    ✅  ）</a:t>
            </a:r>
            <a:endParaRPr lang="zh-CN" altLang="zh-CN" sz="2400" dirty="0">
              <a:latin typeface="微软雅黑" panose="020B0503020204020204" charset="-122"/>
              <a:ea typeface="微软雅黑" panose="020B0503020204020204" charset="-122"/>
              <a:sym typeface="+mn-ea"/>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0570365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10842056" cy="1107996"/>
          </a:xfrm>
          <a:prstGeom prst="rect">
            <a:avLst/>
          </a:prstGeom>
        </p:spPr>
        <p:txBody>
          <a:bodyPr vert="horz" wrap="square" lIns="0" tIns="0" rIns="0" bIns="0" rtlCol="0">
            <a:spAutoFit/>
          </a:bodyPr>
          <a:lstStyle/>
          <a:p>
            <a:pPr>
              <a:lnSpc>
                <a:spcPct val="150000"/>
              </a:lnSpc>
            </a:pPr>
            <a:r>
              <a:rPr lang="zh-CN" altLang="en-US" sz="2400" dirty="0" smtClean="0">
                <a:latin typeface="微软雅黑" panose="020B0503020204020204" charset="-122"/>
                <a:ea typeface="微软雅黑" panose="020B0503020204020204" charset="-122"/>
                <a:sym typeface="+mn-ea"/>
              </a:rPr>
              <a:t>判断</a:t>
            </a:r>
            <a:r>
              <a:rPr lang="en-US" altLang="zh-CN" sz="2400" dirty="0" smtClean="0">
                <a:latin typeface="微软雅黑" panose="020B0503020204020204" charset="-122"/>
                <a:ea typeface="微软雅黑" panose="020B0503020204020204" charset="-122"/>
                <a:sym typeface="+mn-ea"/>
              </a:rPr>
              <a:t>2</a:t>
            </a:r>
            <a:r>
              <a:rPr lang="zh-CN" altLang="en-US" sz="2400" dirty="0" smtClean="0">
                <a:latin typeface="微软雅黑" panose="020B0503020204020204" charset="-122"/>
                <a:ea typeface="微软雅黑" panose="020B0503020204020204" charset="-122"/>
                <a:sym typeface="+mn-ea"/>
              </a:rPr>
              <a:t>－</a:t>
            </a:r>
            <a:r>
              <a:rPr lang="zh-CN" altLang="zh-CN" sz="2400" dirty="0" smtClean="0">
                <a:latin typeface="微软雅黑" panose="020B0503020204020204" charset="-122"/>
                <a:ea typeface="微软雅黑" panose="020B0503020204020204" charset="-122"/>
                <a:sym typeface="+mn-ea"/>
              </a:rPr>
              <a:t>民间文学</a:t>
            </a:r>
            <a:r>
              <a:rPr lang="zh-CN" altLang="zh-CN" sz="2400" dirty="0">
                <a:latin typeface="微软雅黑" panose="020B0503020204020204" charset="-122"/>
                <a:ea typeface="微软雅黑" panose="020B0503020204020204" charset="-122"/>
                <a:sym typeface="+mn-ea"/>
              </a:rPr>
              <a:t>的集体性指的是民间文学由某个民族、地域或历史时期的广大民众</a:t>
            </a:r>
            <a:r>
              <a:rPr lang="zh-CN" altLang="zh-CN" sz="2400" dirty="0" smtClean="0">
                <a:latin typeface="微软雅黑" panose="020B0503020204020204" charset="-122"/>
                <a:ea typeface="微软雅黑" panose="020B0503020204020204" charset="-122"/>
                <a:sym typeface="+mn-ea"/>
              </a:rPr>
              <a:t>共同创作</a:t>
            </a:r>
            <a:r>
              <a:rPr lang="zh-CN" altLang="zh-CN" sz="2400" dirty="0">
                <a:latin typeface="微软雅黑" panose="020B0503020204020204" charset="-122"/>
                <a:ea typeface="微软雅黑" panose="020B0503020204020204" charset="-122"/>
                <a:sym typeface="+mn-ea"/>
              </a:rPr>
              <a:t>、共同传承而显现出来的特性</a:t>
            </a:r>
            <a:r>
              <a:rPr lang="zh-CN" altLang="zh-CN" sz="2400" dirty="0" smtClean="0">
                <a:latin typeface="微软雅黑" panose="020B0503020204020204" charset="-122"/>
                <a:ea typeface="微软雅黑" panose="020B0503020204020204" charset="-122"/>
                <a:sym typeface="+mn-ea"/>
              </a:rPr>
              <a:t>。</a:t>
            </a:r>
            <a:r>
              <a:rPr lang="zh-CN" altLang="en-US" sz="2400" dirty="0" smtClean="0">
                <a:latin typeface="微软雅黑" panose="020B0503020204020204" charset="-122"/>
                <a:ea typeface="微软雅黑" panose="020B0503020204020204" charset="-122"/>
                <a:sym typeface="+mn-ea"/>
              </a:rPr>
              <a:t>（      ）</a:t>
            </a:r>
            <a:endParaRPr lang="zh-CN" altLang="zh-CN" sz="2400" dirty="0">
              <a:latin typeface="微软雅黑" panose="020B0503020204020204" charset="-122"/>
              <a:ea typeface="微软雅黑" panose="020B0503020204020204" charset="-122"/>
              <a:sym typeface="+mn-ea"/>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2735081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10842056" cy="488724"/>
          </a:xfrm>
          <a:prstGeom prst="rect">
            <a:avLst/>
          </a:prstGeom>
        </p:spPr>
        <p:txBody>
          <a:bodyPr vert="horz" wrap="square" lIns="0" tIns="0" rIns="0" bIns="0" rtlCol="0">
            <a:spAutoFit/>
          </a:bodyPr>
          <a:lstStyle/>
          <a:p>
            <a:pPr>
              <a:lnSpc>
                <a:spcPct val="150000"/>
              </a:lnSpc>
            </a:pPr>
            <a:r>
              <a:rPr lang="zh-CN" altLang="en-US" sz="2400" dirty="0" smtClean="0">
                <a:latin typeface="微软雅黑" panose="020B0503020204020204" charset="-122"/>
                <a:ea typeface="微软雅黑" panose="020B0503020204020204" charset="-122"/>
                <a:sym typeface="+mn-ea"/>
              </a:rPr>
              <a:t>判断</a:t>
            </a:r>
            <a:r>
              <a:rPr lang="en-US" altLang="zh-CN" sz="2400" dirty="0">
                <a:latin typeface="微软雅黑" panose="020B0503020204020204" charset="-122"/>
                <a:ea typeface="微软雅黑" panose="020B0503020204020204" charset="-122"/>
                <a:sym typeface="+mn-ea"/>
              </a:rPr>
              <a:t>2. </a:t>
            </a:r>
            <a:r>
              <a:rPr lang="zh-CN" altLang="zh-CN" sz="2400" dirty="0">
                <a:latin typeface="微软雅黑" panose="020B0503020204020204" charset="-122"/>
                <a:ea typeface="微软雅黑" panose="020B0503020204020204" charset="-122"/>
                <a:sym typeface="+mn-ea"/>
              </a:rPr>
              <a:t>集体性是民间文学在创作流传方式上</a:t>
            </a:r>
            <a:r>
              <a:rPr lang="zh-CN" altLang="zh-CN" sz="2400" dirty="0" smtClean="0">
                <a:latin typeface="微软雅黑" panose="020B0503020204020204" charset="-122"/>
                <a:ea typeface="微软雅黑" panose="020B0503020204020204" charset="-122"/>
                <a:sym typeface="+mn-ea"/>
              </a:rPr>
              <a:t>的</a:t>
            </a:r>
            <a:r>
              <a:rPr lang="zh-CN" altLang="en-US" sz="2400" dirty="0" smtClean="0">
                <a:latin typeface="微软雅黑" panose="020B0503020204020204" charset="-122"/>
                <a:ea typeface="微软雅黑" panose="020B0503020204020204" charset="-122"/>
                <a:sym typeface="+mn-ea"/>
              </a:rPr>
              <a:t>一般特征</a:t>
            </a:r>
            <a:r>
              <a:rPr lang="zh-CN" altLang="zh-CN" sz="2400" dirty="0" smtClean="0">
                <a:latin typeface="微软雅黑" panose="020B0503020204020204" charset="-122"/>
                <a:ea typeface="微软雅黑" panose="020B0503020204020204" charset="-122"/>
                <a:sym typeface="+mn-ea"/>
              </a:rPr>
              <a:t>。</a:t>
            </a:r>
            <a:r>
              <a:rPr lang="zh-CN" altLang="en-US" sz="2400" dirty="0" smtClean="0">
                <a:latin typeface="微软雅黑" panose="020B0503020204020204" charset="-122"/>
                <a:ea typeface="微软雅黑" panose="020B0503020204020204" charset="-122"/>
                <a:sym typeface="+mn-ea"/>
              </a:rPr>
              <a:t>（      ）</a:t>
            </a:r>
            <a:endParaRPr lang="zh-CN" altLang="zh-CN" sz="2400" dirty="0">
              <a:latin typeface="微软雅黑" panose="020B0503020204020204" charset="-122"/>
              <a:ea typeface="微软雅黑" panose="020B0503020204020204" charset="-122"/>
              <a:sym typeface="+mn-ea"/>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12367413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29663" y="0"/>
            <a:ext cx="3462337" cy="1550563"/>
          </a:xfrm>
          <a:prstGeom prst="rect">
            <a:avLst/>
          </a:prstGeom>
        </p:spPr>
      </p:pic>
      <p:sp>
        <p:nvSpPr>
          <p:cNvPr id="4" name="object 2"/>
          <p:cNvSpPr txBox="1"/>
          <p:nvPr/>
        </p:nvSpPr>
        <p:spPr>
          <a:xfrm>
            <a:off x="730819" y="1825110"/>
            <a:ext cx="10842056" cy="500073"/>
          </a:xfrm>
          <a:prstGeom prst="rect">
            <a:avLst/>
          </a:prstGeom>
        </p:spPr>
        <p:txBody>
          <a:bodyPr vert="horz" wrap="square" lIns="0" tIns="0" rIns="0" bIns="0" rtlCol="0">
            <a:spAutoFit/>
          </a:bodyPr>
          <a:lstStyle/>
          <a:p>
            <a:pPr>
              <a:lnSpc>
                <a:spcPct val="150000"/>
              </a:lnSpc>
            </a:pPr>
            <a:r>
              <a:rPr lang="zh-CN" altLang="en-US" sz="2400" dirty="0" smtClean="0">
                <a:latin typeface="微软雅黑" panose="020B0503020204020204" charset="-122"/>
                <a:ea typeface="微软雅黑" panose="020B0503020204020204" charset="-122"/>
                <a:sym typeface="+mn-ea"/>
              </a:rPr>
              <a:t>判断</a:t>
            </a:r>
            <a:r>
              <a:rPr lang="en-US" altLang="zh-CN" sz="2400" dirty="0">
                <a:latin typeface="微软雅黑" panose="020B0503020204020204" charset="-122"/>
                <a:ea typeface="微软雅黑" panose="020B0503020204020204" charset="-122"/>
                <a:sym typeface="+mn-ea"/>
              </a:rPr>
              <a:t>2. </a:t>
            </a:r>
            <a:r>
              <a:rPr lang="zh-CN" altLang="zh-CN" sz="2400" dirty="0">
                <a:latin typeface="微软雅黑" panose="020B0503020204020204" charset="-122"/>
                <a:ea typeface="微软雅黑" panose="020B0503020204020204" charset="-122"/>
                <a:sym typeface="+mn-ea"/>
              </a:rPr>
              <a:t>集体性是民间文学在创作流传方式上</a:t>
            </a:r>
            <a:r>
              <a:rPr lang="zh-CN" altLang="zh-CN" sz="2400" dirty="0" smtClean="0">
                <a:latin typeface="微软雅黑" panose="020B0503020204020204" charset="-122"/>
                <a:ea typeface="微软雅黑" panose="020B0503020204020204" charset="-122"/>
                <a:sym typeface="+mn-ea"/>
              </a:rPr>
              <a:t>的</a:t>
            </a:r>
            <a:r>
              <a:rPr lang="zh-CN" altLang="en-US" sz="2400" dirty="0" smtClean="0">
                <a:latin typeface="微软雅黑" panose="020B0503020204020204" charset="-122"/>
                <a:ea typeface="微软雅黑" panose="020B0503020204020204" charset="-122"/>
                <a:sym typeface="+mn-ea"/>
              </a:rPr>
              <a:t>一般特征</a:t>
            </a:r>
            <a:r>
              <a:rPr lang="zh-CN" altLang="zh-CN" sz="2400" dirty="0" smtClean="0">
                <a:latin typeface="微软雅黑" panose="020B0503020204020204" charset="-122"/>
                <a:ea typeface="微软雅黑" panose="020B0503020204020204" charset="-122"/>
                <a:sym typeface="+mn-ea"/>
              </a:rPr>
              <a:t>。</a:t>
            </a:r>
            <a:r>
              <a:rPr lang="zh-CN" altLang="en-US" sz="2400" dirty="0" smtClean="0">
                <a:latin typeface="微软雅黑" panose="020B0503020204020204" charset="-122"/>
                <a:ea typeface="微软雅黑" panose="020B0503020204020204" charset="-122"/>
                <a:sym typeface="+mn-ea"/>
              </a:rPr>
              <a:t>（  ❌   ）</a:t>
            </a:r>
            <a:endParaRPr lang="zh-CN" altLang="zh-CN" sz="2400" dirty="0">
              <a:latin typeface="微软雅黑" panose="020B0503020204020204" charset="-122"/>
              <a:ea typeface="微软雅黑" panose="020B0503020204020204" charset="-122"/>
              <a:sym typeface="+mn-ea"/>
            </a:endParaRPr>
          </a:p>
        </p:txBody>
      </p:sp>
      <p:sp>
        <p:nvSpPr>
          <p:cNvPr id="5" name="文本框 4"/>
          <p:cNvSpPr txBox="1"/>
          <p:nvPr/>
        </p:nvSpPr>
        <p:spPr>
          <a:xfrm>
            <a:off x="710565" y="426720"/>
            <a:ext cx="4145280" cy="521970"/>
          </a:xfrm>
          <a:prstGeom prst="rect">
            <a:avLst/>
          </a:prstGeom>
          <a:noFill/>
        </p:spPr>
        <p:txBody>
          <a:bodyPr wrap="square" rtlCol="0">
            <a:spAutoFit/>
          </a:bodyPr>
          <a:lstStyle/>
          <a:p>
            <a:r>
              <a:rPr lang="zh-CN" altLang="en-US" sz="2800">
                <a:latin typeface="微软雅黑" panose="020B0503020204020204" charset="-122"/>
                <a:ea typeface="微软雅黑" panose="020B0503020204020204" charset="-122"/>
              </a:rPr>
              <a:t>随堂演练</a:t>
            </a:r>
          </a:p>
        </p:txBody>
      </p:sp>
    </p:spTree>
    <p:custDataLst>
      <p:tags r:id="rId1"/>
    </p:custDataLst>
    <p:extLst>
      <p:ext uri="{BB962C8B-B14F-4D97-AF65-F5344CB8AC3E}">
        <p14:creationId xmlns:p14="http://schemas.microsoft.com/office/powerpoint/2010/main" val="4181879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xmlns="" id="{FF67A24E-89A4-0143-9F57-86A5BBC6596B}"/>
              </a:ext>
            </a:extLst>
          </p:cNvPr>
          <p:cNvGrpSpPr/>
          <p:nvPr/>
        </p:nvGrpSpPr>
        <p:grpSpPr>
          <a:xfrm>
            <a:off x="1272208" y="1392275"/>
            <a:ext cx="8719932" cy="3546722"/>
            <a:chOff x="609599" y="1219996"/>
            <a:chExt cx="8719932" cy="3546722"/>
          </a:xfrm>
        </p:grpSpPr>
        <p:sp>
          <p:nvSpPr>
            <p:cNvPr id="3" name="圆角矩形 2">
              <a:extLst>
                <a:ext uri="{FF2B5EF4-FFF2-40B4-BE49-F238E27FC236}">
                  <a16:creationId xmlns:a16="http://schemas.microsoft.com/office/drawing/2014/main" xmlns="" id="{EC3F5AF2-376F-0844-A51B-07622CD5612F}"/>
                </a:ext>
              </a:extLst>
            </p:cNvPr>
            <p:cNvSpPr/>
            <p:nvPr/>
          </p:nvSpPr>
          <p:spPr>
            <a:xfrm>
              <a:off x="609599" y="2279373"/>
              <a:ext cx="4439479" cy="13517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solidFill>
                    <a:schemeClr val="tx1"/>
                  </a:solidFill>
                  <a:latin typeface="DengXian" panose="02010600030101010101" pitchFamily="2" charset="-122"/>
                  <a:ea typeface="DengXian" panose="02010600030101010101" pitchFamily="2" charset="-122"/>
                </a:rPr>
                <a:t>第二章 </a:t>
              </a:r>
              <a:endParaRPr kumimoji="1" lang="en-US" altLang="zh-CN" sz="3600" dirty="0">
                <a:solidFill>
                  <a:schemeClr val="tx1"/>
                </a:solidFill>
                <a:latin typeface="DengXian" panose="02010600030101010101" pitchFamily="2" charset="-122"/>
                <a:ea typeface="DengXian" panose="02010600030101010101" pitchFamily="2" charset="-122"/>
              </a:endParaRPr>
            </a:p>
            <a:p>
              <a:pPr algn="ctr"/>
              <a:r>
                <a:rPr kumimoji="1" lang="zh-CN" altLang="en-US" sz="3600" dirty="0">
                  <a:solidFill>
                    <a:schemeClr val="tx1"/>
                  </a:solidFill>
                  <a:latin typeface="DengXian" panose="02010600030101010101" pitchFamily="2" charset="-122"/>
                  <a:ea typeface="DengXian" panose="02010600030101010101" pitchFamily="2" charset="-122"/>
                </a:rPr>
                <a:t>民间文学的基本特征</a:t>
              </a:r>
            </a:p>
          </p:txBody>
        </p:sp>
        <p:sp>
          <p:nvSpPr>
            <p:cNvPr id="9" name="圆角矩形 8">
              <a:extLst>
                <a:ext uri="{FF2B5EF4-FFF2-40B4-BE49-F238E27FC236}">
                  <a16:creationId xmlns:a16="http://schemas.microsoft.com/office/drawing/2014/main" xmlns="" id="{C5B71DDD-B67F-BB44-982E-9606408DF879}"/>
                </a:ext>
              </a:extLst>
            </p:cNvPr>
            <p:cNvSpPr/>
            <p:nvPr/>
          </p:nvSpPr>
          <p:spPr>
            <a:xfrm>
              <a:off x="6705601" y="1219996"/>
              <a:ext cx="2623930" cy="60297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第一节 集体性</a:t>
              </a:r>
            </a:p>
          </p:txBody>
        </p:sp>
        <p:sp>
          <p:nvSpPr>
            <p:cNvPr id="10" name="圆角矩形 9">
              <a:extLst>
                <a:ext uri="{FF2B5EF4-FFF2-40B4-BE49-F238E27FC236}">
                  <a16:creationId xmlns:a16="http://schemas.microsoft.com/office/drawing/2014/main" xmlns="" id="{74213CE4-F95E-0B4F-9ED7-66AA0EC54EC0}"/>
                </a:ext>
              </a:extLst>
            </p:cNvPr>
            <p:cNvSpPr/>
            <p:nvPr/>
          </p:nvSpPr>
          <p:spPr>
            <a:xfrm>
              <a:off x="6705600" y="2158040"/>
              <a:ext cx="2623930" cy="594658"/>
            </a:xfrm>
            <a:prstGeom prst="roundRect">
              <a:avLst/>
            </a:prstGeom>
            <a:solidFill>
              <a:srgbClr val="C000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bg1"/>
                  </a:solidFill>
                  <a:latin typeface="DengXian" panose="02010600030101010101" pitchFamily="2" charset="-122"/>
                  <a:ea typeface="DengXian" panose="02010600030101010101" pitchFamily="2" charset="-122"/>
                </a:rPr>
                <a:t>第二节 口头性</a:t>
              </a:r>
            </a:p>
          </p:txBody>
        </p:sp>
        <p:sp>
          <p:nvSpPr>
            <p:cNvPr id="11" name="圆角矩形 10">
              <a:extLst>
                <a:ext uri="{FF2B5EF4-FFF2-40B4-BE49-F238E27FC236}">
                  <a16:creationId xmlns:a16="http://schemas.microsoft.com/office/drawing/2014/main" xmlns="" id="{0215B883-6253-8449-A953-2792DF534019}"/>
                </a:ext>
              </a:extLst>
            </p:cNvPr>
            <p:cNvSpPr/>
            <p:nvPr/>
          </p:nvSpPr>
          <p:spPr>
            <a:xfrm>
              <a:off x="6705600" y="3195525"/>
              <a:ext cx="2623930" cy="60559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第三节 变异性</a:t>
              </a:r>
            </a:p>
          </p:txBody>
        </p:sp>
        <p:sp>
          <p:nvSpPr>
            <p:cNvPr id="12" name="圆角矩形 11">
              <a:extLst>
                <a:ext uri="{FF2B5EF4-FFF2-40B4-BE49-F238E27FC236}">
                  <a16:creationId xmlns:a16="http://schemas.microsoft.com/office/drawing/2014/main" xmlns="" id="{80733228-6A54-664C-BED5-ECCE436E6F3B}"/>
                </a:ext>
              </a:extLst>
            </p:cNvPr>
            <p:cNvSpPr/>
            <p:nvPr/>
          </p:nvSpPr>
          <p:spPr>
            <a:xfrm>
              <a:off x="6705600" y="4199564"/>
              <a:ext cx="2623930" cy="56715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800" dirty="0">
                  <a:solidFill>
                    <a:schemeClr val="tx1"/>
                  </a:solidFill>
                  <a:latin typeface="DengXian" panose="02010600030101010101" pitchFamily="2" charset="-122"/>
                  <a:ea typeface="DengXian" panose="02010600030101010101" pitchFamily="2" charset="-122"/>
                </a:rPr>
                <a:t>第四节 传承性</a:t>
              </a:r>
            </a:p>
          </p:txBody>
        </p:sp>
        <p:cxnSp>
          <p:nvCxnSpPr>
            <p:cNvPr id="20" name="直线连接符 19">
              <a:extLst>
                <a:ext uri="{FF2B5EF4-FFF2-40B4-BE49-F238E27FC236}">
                  <a16:creationId xmlns:a16="http://schemas.microsoft.com/office/drawing/2014/main" xmlns="" id="{2E56B57E-A19F-4B44-AB34-B35D23F9C872}"/>
                </a:ext>
              </a:extLst>
            </p:cNvPr>
            <p:cNvCxnSpPr>
              <a:cxnSpLocks/>
              <a:stCxn id="3" idx="3"/>
              <a:endCxn id="9" idx="1"/>
            </p:cNvCxnSpPr>
            <p:nvPr/>
          </p:nvCxnSpPr>
          <p:spPr>
            <a:xfrm flipV="1">
              <a:off x="5049078" y="1521483"/>
              <a:ext cx="1656523" cy="14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xmlns="" id="{A4A1488C-75DF-9B4C-9E26-CBFD89D282C5}"/>
                </a:ext>
              </a:extLst>
            </p:cNvPr>
            <p:cNvCxnSpPr>
              <a:cxnSpLocks/>
              <a:stCxn id="3" idx="3"/>
              <a:endCxn id="10" idx="1"/>
            </p:cNvCxnSpPr>
            <p:nvPr/>
          </p:nvCxnSpPr>
          <p:spPr>
            <a:xfrm flipV="1">
              <a:off x="5049078" y="2455369"/>
              <a:ext cx="1656522" cy="49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xmlns="" id="{25D2EFA0-9CDE-3447-873C-47F8EBC4E40C}"/>
                </a:ext>
              </a:extLst>
            </p:cNvPr>
            <p:cNvCxnSpPr>
              <a:cxnSpLocks/>
              <a:stCxn id="3" idx="3"/>
              <a:endCxn id="11" idx="1"/>
            </p:cNvCxnSpPr>
            <p:nvPr/>
          </p:nvCxnSpPr>
          <p:spPr>
            <a:xfrm>
              <a:off x="5049078" y="2955234"/>
              <a:ext cx="1656522" cy="543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BA836D0A-D359-8541-BBFD-3CE0B3141514}"/>
                </a:ext>
              </a:extLst>
            </p:cNvPr>
            <p:cNvCxnSpPr>
              <a:cxnSpLocks/>
              <a:stCxn id="3" idx="3"/>
              <a:endCxn id="12" idx="1"/>
            </p:cNvCxnSpPr>
            <p:nvPr/>
          </p:nvCxnSpPr>
          <p:spPr>
            <a:xfrm>
              <a:off x="5049078" y="2955234"/>
              <a:ext cx="1656522" cy="15279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98092F7A-3839-5A45-8ECB-95D1248243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64" b="7756"/>
          <a:stretch>
            <a:fillRect/>
          </a:stretch>
        </p:blipFill>
        <p:spPr>
          <a:xfrm>
            <a:off x="2390223" y="4655420"/>
            <a:ext cx="2203450" cy="1239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9185675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ChangeArrowheads="1"/>
          </p:cNvSpPr>
          <p:nvPr/>
        </p:nvSpPr>
        <p:spPr bwMode="auto">
          <a:xfrm>
            <a:off x="70485" y="1781681"/>
            <a:ext cx="11619230" cy="3046988"/>
          </a:xfrm>
          <a:prstGeom prst="rect">
            <a:avLst/>
          </a:prstGeom>
          <a:noFill/>
          <a:ln w="9525">
            <a:noFill/>
            <a:miter lim="800000"/>
          </a:ln>
          <a:effectLst/>
        </p:spPr>
        <p:txBody>
          <a:bodyPr vert="horz" wrap="square" lIns="91440" tIns="45720" rIns="91440" bIns="45720" numCol="1" anchor="ctr" anchorCtr="0" compatLnSpc="1">
            <a:spAutoFit/>
          </a:bodyPr>
          <a:lstStyle/>
          <a:p>
            <a:pPr indent="504190" eaLnBrk="1"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2.2.1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口头性的含义</a:t>
            </a:r>
          </a:p>
          <a:p>
            <a:pPr indent="504190" eaLnBrk="1" fontAlgn="base" hangingPunct="0">
              <a:lnSpc>
                <a:spcPct val="150000"/>
              </a:lnSpc>
              <a:spcBef>
                <a:spcPct val="0"/>
              </a:spcBef>
              <a:spcAft>
                <a:spcPct val="0"/>
              </a:spcAft>
            </a:pPr>
            <a:endParaRPr lang="zh-CN" altLang="en-US" sz="2800" b="1" dirty="0">
              <a:solidFill>
                <a:srgbClr val="0070C0"/>
              </a:solidFill>
              <a:latin typeface="微软雅黑" panose="020B0503020204020204" charset="-122"/>
              <a:ea typeface="微软雅黑" panose="020B0503020204020204" charset="-122"/>
              <a:cs typeface="Calibri" panose="020F0502020204030204" charset="0"/>
            </a:endParaRPr>
          </a:p>
          <a:p>
            <a:pPr indent="504190" eaLnBrk="1" fontAlgn="base" hangingPunct="0">
              <a:lnSpc>
                <a:spcPct val="150000"/>
              </a:lnSpc>
              <a:spcBef>
                <a:spcPct val="0"/>
              </a:spcBef>
              <a:spcAft>
                <a:spcPct val="0"/>
              </a:spcAft>
            </a:pPr>
            <a:r>
              <a:rPr lang="zh-CN" altLang="en-US" sz="2400" dirty="0" smtClean="0">
                <a:latin typeface="微软雅黑" panose="020B0503020204020204" charset="-122"/>
                <a:ea typeface="微软雅黑" panose="020B0503020204020204" charset="-122"/>
                <a:cs typeface="Calibri" panose="020F0502020204030204" charset="0"/>
              </a:rPr>
              <a:t>广大</a:t>
            </a:r>
            <a:r>
              <a:rPr lang="zh-CN" altLang="en-US" sz="2400" dirty="0">
                <a:latin typeface="微软雅黑" panose="020B0503020204020204" charset="-122"/>
                <a:ea typeface="微软雅黑" panose="020B0503020204020204" charset="-122"/>
                <a:cs typeface="Calibri" panose="020F0502020204030204" charset="0"/>
              </a:rPr>
              <a:t>民众用口头语言进行文学创作，并在口头传说中将这些作品延续下来，由此形成民间文学口语化的</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表达方式</a:t>
            </a:r>
            <a:r>
              <a:rPr lang="zh-CN" altLang="en-US" sz="2400" dirty="0">
                <a:latin typeface="微软雅黑" panose="020B0503020204020204" charset="-122"/>
                <a:ea typeface="微软雅黑" panose="020B0503020204020204" charset="-122"/>
                <a:cs typeface="Calibri" panose="020F0502020204030204" charset="0"/>
              </a:rPr>
              <a:t>和口耳相传的</a:t>
            </a:r>
            <a:r>
              <a:rPr lang="zh-CN" altLang="en-US" sz="2400" dirty="0">
                <a:solidFill>
                  <a:srgbClr val="C00000"/>
                </a:solidFill>
                <a:latin typeface="微软雅黑" panose="020B0503020204020204" charset="-122"/>
                <a:ea typeface="微软雅黑" panose="020B0503020204020204" charset="-122"/>
                <a:cs typeface="Calibri" panose="020F0502020204030204" charset="0"/>
              </a:rPr>
              <a:t>传播手段</a:t>
            </a:r>
            <a:r>
              <a:rPr lang="zh-CN" altLang="en-US" sz="2400" dirty="0">
                <a:latin typeface="微软雅黑" panose="020B0503020204020204" charset="-122"/>
                <a:ea typeface="微软雅黑" panose="020B0503020204020204" charset="-122"/>
                <a:cs typeface="Calibri" panose="020F0502020204030204" charset="0"/>
              </a:rPr>
              <a:t>，这就是民间文学的</a:t>
            </a:r>
            <a:r>
              <a:rPr lang="zh-CN" altLang="en-US" sz="2400" b="1" dirty="0">
                <a:solidFill>
                  <a:srgbClr val="FF0000"/>
                </a:solidFill>
                <a:latin typeface="微软雅黑" panose="020B0503020204020204" charset="-122"/>
                <a:ea typeface="微软雅黑" panose="020B0503020204020204" charset="-122"/>
                <a:cs typeface="Calibri" panose="020F0502020204030204" charset="0"/>
              </a:rPr>
              <a:t>口头性</a:t>
            </a:r>
            <a:r>
              <a:rPr lang="zh-CN" altLang="en-US" sz="2400" dirty="0">
                <a:latin typeface="微软雅黑" panose="020B0503020204020204" charset="-122"/>
                <a:ea typeface="微软雅黑" panose="020B0503020204020204" charset="-122"/>
                <a:cs typeface="Calibri" panose="020F0502020204030204" charset="0"/>
              </a:rPr>
              <a:t>。</a:t>
            </a:r>
          </a:p>
          <a:p>
            <a:pPr indent="504190" eaLnBrk="1" fontAlgn="base" hangingPunct="0">
              <a:lnSpc>
                <a:spcPct val="15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sym typeface="+mn-ea"/>
              </a:rPr>
              <a:t>口头性是传统民间文学</a:t>
            </a:r>
            <a:r>
              <a:rPr lang="zh-CN" altLang="en-US" sz="2400" b="1" dirty="0">
                <a:solidFill>
                  <a:srgbClr val="FF0000"/>
                </a:solidFill>
                <a:latin typeface="微软雅黑" panose="020B0503020204020204" charset="-122"/>
                <a:ea typeface="微软雅黑" panose="020B0503020204020204" charset="-122"/>
                <a:cs typeface="Calibri" panose="020F0502020204030204" charset="0"/>
                <a:sym typeface="+mn-ea"/>
              </a:rPr>
              <a:t>最显著的外部特性</a:t>
            </a:r>
            <a:r>
              <a:rPr lang="zh-CN" altLang="en-US" sz="2400" dirty="0">
                <a:latin typeface="微软雅黑" panose="020B0503020204020204" charset="-122"/>
                <a:ea typeface="微软雅黑" panose="020B0503020204020204" charset="-122"/>
                <a:cs typeface="Calibri" panose="020F0502020204030204" charset="0"/>
                <a:sym typeface="+mn-ea"/>
              </a:rPr>
              <a: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870" y="4747319"/>
            <a:ext cx="2476938" cy="2115305"/>
          </a:xfrm>
          <a:prstGeom prst="rect">
            <a:avLst/>
          </a:prstGeom>
        </p:spPr>
      </p:pic>
      <p:sp>
        <p:nvSpPr>
          <p:cNvPr id="3" name="五边形 2"/>
          <p:cNvSpPr/>
          <p:nvPr/>
        </p:nvSpPr>
        <p:spPr>
          <a:xfrm flipH="1">
            <a:off x="4330048" y="1444630"/>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5" name="五边形 4"/>
          <p:cNvSpPr/>
          <p:nvPr/>
        </p:nvSpPr>
        <p:spPr>
          <a:xfrm flipH="1">
            <a:off x="6496584" y="1444630"/>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4" name="矩形 3"/>
          <p:cNvSpPr/>
          <p:nvPr/>
        </p:nvSpPr>
        <p:spPr>
          <a:xfrm>
            <a:off x="180239" y="350168"/>
            <a:ext cx="4645025" cy="662489"/>
          </a:xfrm>
          <a:prstGeom prst="rect">
            <a:avLst/>
          </a:prstGeom>
        </p:spPr>
        <p:txBody>
          <a:bodyPr wrap="square">
            <a:spAutoFit/>
          </a:bodyPr>
          <a:lstStyle/>
          <a:p>
            <a:pPr indent="457200" eaLnBrk="0" fontAlgn="base" hangingPunct="0">
              <a:lnSpc>
                <a:spcPct val="150000"/>
              </a:lnSpc>
              <a:spcBef>
                <a:spcPct val="0"/>
              </a:spcBef>
              <a:spcAft>
                <a:spcPct val="0"/>
              </a:spcAft>
            </a:pPr>
            <a:r>
              <a:rPr lang="zh-CN" altLang="en-US" sz="2800" b="1" dirty="0">
                <a:solidFill>
                  <a:schemeClr val="tx1"/>
                </a:solidFill>
                <a:latin typeface="微软雅黑" panose="020B0503020204020204" charset="-122"/>
                <a:ea typeface="微软雅黑" panose="020B0503020204020204" charset="-122"/>
                <a:cs typeface="Calibri" panose="020F0502020204030204" charset="0"/>
              </a:rPr>
              <a:t> </a:t>
            </a:r>
            <a:r>
              <a:rPr lang="en-US" altLang="zh-CN" sz="2800" b="1" dirty="0">
                <a:solidFill>
                  <a:schemeClr val="tx1"/>
                </a:solidFill>
                <a:latin typeface="微软雅黑" panose="020B0503020204020204" charset="-122"/>
                <a:ea typeface="微软雅黑" panose="020B0503020204020204" charset="-122"/>
                <a:cs typeface="Calibri" panose="020F0502020204030204" charset="0"/>
              </a:rPr>
              <a:t>2.2</a:t>
            </a:r>
            <a:r>
              <a:rPr lang="zh-CN" altLang="en-US" sz="2800" b="1" dirty="0">
                <a:solidFill>
                  <a:schemeClr val="tx1"/>
                </a:solidFill>
                <a:latin typeface="微软雅黑" panose="020B0503020204020204" charset="-122"/>
                <a:ea typeface="微软雅黑" panose="020B0503020204020204" charset="-122"/>
                <a:cs typeface="Calibri" panose="020F0502020204030204" charset="0"/>
              </a:rPr>
              <a:t> 口头性</a:t>
            </a:r>
          </a:p>
        </p:txBody>
      </p:sp>
      <p:pic>
        <p:nvPicPr>
          <p:cNvPr id="6" name="图片 5"/>
          <p:cNvPicPr>
            <a:picLocks noChangeAspect="1"/>
          </p:cNvPicPr>
          <p:nvPr/>
        </p:nvPicPr>
        <p:blipFill>
          <a:blip r:embed="rId4"/>
          <a:stretch>
            <a:fillRect/>
          </a:stretch>
        </p:blipFill>
        <p:spPr>
          <a:xfrm>
            <a:off x="9066762" y="21824"/>
            <a:ext cx="3125238" cy="1422806"/>
          </a:xfrm>
          <a:prstGeom prst="rect">
            <a:avLst/>
          </a:prstGeom>
        </p:spPr>
      </p:pic>
    </p:spTree>
    <p:custDataLst>
      <p:tags r:id="rId1"/>
    </p:custDataLst>
    <p:extLst>
      <p:ext uri="{BB962C8B-B14F-4D97-AF65-F5344CB8AC3E}">
        <p14:creationId xmlns:p14="http://schemas.microsoft.com/office/powerpoint/2010/main" val="8977354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ChangeArrowheads="1"/>
          </p:cNvSpPr>
          <p:nvPr/>
        </p:nvSpPr>
        <p:spPr bwMode="auto">
          <a:xfrm>
            <a:off x="70484" y="1781681"/>
            <a:ext cx="12121515" cy="3046988"/>
          </a:xfrm>
          <a:prstGeom prst="rect">
            <a:avLst/>
          </a:prstGeom>
          <a:noFill/>
          <a:ln w="9525">
            <a:noFill/>
            <a:miter lim="800000"/>
          </a:ln>
          <a:effectLst/>
        </p:spPr>
        <p:txBody>
          <a:bodyPr vert="horz" wrap="square" lIns="91440" tIns="45720" rIns="91440" bIns="45720" numCol="1" anchor="ctr" anchorCtr="0" compatLnSpc="1">
            <a:spAutoFit/>
          </a:bodyPr>
          <a:lstStyle/>
          <a:p>
            <a:pPr indent="504190" eaLnBrk="1"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2.2.1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口头性的</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rPr>
              <a:t>含义－－练习</a:t>
            </a:r>
            <a:endParaRPr lang="zh-CN" altLang="en-US" sz="2800" b="1" dirty="0">
              <a:solidFill>
                <a:srgbClr val="0070C0"/>
              </a:solidFill>
              <a:latin typeface="微软雅黑" panose="020B0503020204020204" charset="-122"/>
              <a:ea typeface="微软雅黑" panose="020B0503020204020204" charset="-122"/>
              <a:cs typeface="Calibri" panose="020F0502020204030204" charset="0"/>
            </a:endParaRPr>
          </a:p>
          <a:p>
            <a:pPr indent="504190" eaLnBrk="1" fontAlgn="base" hangingPunct="0">
              <a:lnSpc>
                <a:spcPct val="150000"/>
              </a:lnSpc>
              <a:spcBef>
                <a:spcPct val="0"/>
              </a:spcBef>
              <a:spcAft>
                <a:spcPct val="0"/>
              </a:spcAft>
            </a:pPr>
            <a:endParaRPr lang="zh-CN" altLang="en-US" sz="2800" b="1" dirty="0">
              <a:solidFill>
                <a:srgbClr val="0070C0"/>
              </a:solidFill>
              <a:latin typeface="微软雅黑" panose="020B0503020204020204" charset="-122"/>
              <a:ea typeface="微软雅黑" panose="020B0503020204020204" charset="-122"/>
              <a:cs typeface="Calibri" panose="020F0502020204030204" charset="0"/>
            </a:endParaRPr>
          </a:p>
          <a:p>
            <a:pPr indent="504190" eaLnBrk="1" fontAlgn="base" hangingPunct="0">
              <a:lnSpc>
                <a:spcPct val="150000"/>
              </a:lnSpc>
              <a:spcBef>
                <a:spcPct val="0"/>
              </a:spcBef>
              <a:spcAft>
                <a:spcPct val="0"/>
              </a:spcAft>
            </a:pPr>
            <a:r>
              <a:rPr lang="zh-CN" altLang="en-US" sz="2400" dirty="0" smtClean="0">
                <a:latin typeface="微软雅黑" panose="020B0503020204020204" charset="-122"/>
                <a:ea typeface="微软雅黑" panose="020B0503020204020204" charset="-122"/>
                <a:cs typeface="Calibri" panose="020F0502020204030204" charset="0"/>
              </a:rPr>
              <a:t>广大</a:t>
            </a:r>
            <a:r>
              <a:rPr lang="zh-CN" altLang="en-US" sz="2400" dirty="0">
                <a:latin typeface="微软雅黑" panose="020B0503020204020204" charset="-122"/>
                <a:ea typeface="微软雅黑" panose="020B0503020204020204" charset="-122"/>
                <a:cs typeface="Calibri" panose="020F0502020204030204" charset="0"/>
              </a:rPr>
              <a:t>民众用口头语言进行文学创作，并在口头传说中将这些作品延续下来，由此形成民间文学口语化</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       ）</a:t>
            </a:r>
            <a:r>
              <a:rPr lang="zh-CN" altLang="en-US" sz="2400" dirty="0" smtClean="0">
                <a:latin typeface="微软雅黑" panose="020B0503020204020204" charset="-122"/>
                <a:ea typeface="微软雅黑" panose="020B0503020204020204" charset="-122"/>
                <a:cs typeface="Calibri" panose="020F0502020204030204" charset="0"/>
              </a:rPr>
              <a:t>和口耳相传的</a:t>
            </a:r>
            <a:r>
              <a:rPr lang="zh-CN" altLang="en-US" sz="2400" dirty="0" smtClean="0">
                <a:solidFill>
                  <a:srgbClr val="C00000"/>
                </a:solidFill>
                <a:latin typeface="微软雅黑" panose="020B0503020204020204" charset="-122"/>
                <a:ea typeface="微软雅黑" panose="020B0503020204020204" charset="-122"/>
                <a:cs typeface="Calibri" panose="020F0502020204030204" charset="0"/>
              </a:rPr>
              <a:t>（      ）</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这就是民间文学</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      ）。</a:t>
            </a:r>
            <a:endParaRPr lang="zh-CN" altLang="en-US" sz="2400" dirty="0">
              <a:latin typeface="微软雅黑" panose="020B0503020204020204" charset="-122"/>
              <a:ea typeface="微软雅黑" panose="020B0503020204020204" charset="-122"/>
              <a:cs typeface="Calibri" panose="020F0502020204030204" charset="0"/>
            </a:endParaRPr>
          </a:p>
          <a:p>
            <a:pPr indent="504190" eaLnBrk="1" fontAlgn="base" hangingPunct="0">
              <a:lnSpc>
                <a:spcPct val="15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sym typeface="+mn-ea"/>
              </a:rPr>
              <a:t>口头性是传统民间文学最显著的外部特性。</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870" y="4747319"/>
            <a:ext cx="2476938" cy="2115305"/>
          </a:xfrm>
          <a:prstGeom prst="rect">
            <a:avLst/>
          </a:prstGeom>
        </p:spPr>
      </p:pic>
      <p:sp>
        <p:nvSpPr>
          <p:cNvPr id="3" name="五边形 2"/>
          <p:cNvSpPr/>
          <p:nvPr/>
        </p:nvSpPr>
        <p:spPr>
          <a:xfrm flipH="1">
            <a:off x="4330048" y="1444630"/>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5" name="五边形 4"/>
          <p:cNvSpPr/>
          <p:nvPr/>
        </p:nvSpPr>
        <p:spPr>
          <a:xfrm flipH="1">
            <a:off x="6496584" y="1444630"/>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4" name="矩形 3"/>
          <p:cNvSpPr/>
          <p:nvPr/>
        </p:nvSpPr>
        <p:spPr>
          <a:xfrm>
            <a:off x="180239" y="350168"/>
            <a:ext cx="4645025" cy="662489"/>
          </a:xfrm>
          <a:prstGeom prst="rect">
            <a:avLst/>
          </a:prstGeom>
        </p:spPr>
        <p:txBody>
          <a:bodyPr wrap="square">
            <a:spAutoFit/>
          </a:bodyPr>
          <a:lstStyle/>
          <a:p>
            <a:pPr indent="457200" eaLnBrk="0" fontAlgn="base" hangingPunct="0">
              <a:lnSpc>
                <a:spcPct val="150000"/>
              </a:lnSpc>
              <a:spcBef>
                <a:spcPct val="0"/>
              </a:spcBef>
              <a:spcAft>
                <a:spcPct val="0"/>
              </a:spcAft>
            </a:pPr>
            <a:r>
              <a:rPr lang="zh-CN" altLang="en-US" sz="2800" b="1" dirty="0">
                <a:solidFill>
                  <a:schemeClr val="tx1"/>
                </a:solidFill>
                <a:latin typeface="微软雅黑" panose="020B0503020204020204" charset="-122"/>
                <a:ea typeface="微软雅黑" panose="020B0503020204020204" charset="-122"/>
                <a:cs typeface="Calibri" panose="020F0502020204030204" charset="0"/>
              </a:rPr>
              <a:t> </a:t>
            </a:r>
            <a:r>
              <a:rPr lang="en-US" altLang="zh-CN" sz="2800" b="1" dirty="0">
                <a:solidFill>
                  <a:schemeClr val="tx1"/>
                </a:solidFill>
                <a:latin typeface="微软雅黑" panose="020B0503020204020204" charset="-122"/>
                <a:ea typeface="微软雅黑" panose="020B0503020204020204" charset="-122"/>
                <a:cs typeface="Calibri" panose="020F0502020204030204" charset="0"/>
              </a:rPr>
              <a:t>2.2</a:t>
            </a:r>
            <a:r>
              <a:rPr lang="zh-CN" altLang="en-US" sz="2800" b="1" dirty="0">
                <a:solidFill>
                  <a:schemeClr val="tx1"/>
                </a:solidFill>
                <a:latin typeface="微软雅黑" panose="020B0503020204020204" charset="-122"/>
                <a:ea typeface="微软雅黑" panose="020B0503020204020204" charset="-122"/>
                <a:cs typeface="Calibri" panose="020F0502020204030204" charset="0"/>
              </a:rPr>
              <a:t> 口头性</a:t>
            </a:r>
          </a:p>
        </p:txBody>
      </p:sp>
      <p:pic>
        <p:nvPicPr>
          <p:cNvPr id="6" name="图片 5"/>
          <p:cNvPicPr>
            <a:picLocks noChangeAspect="1"/>
          </p:cNvPicPr>
          <p:nvPr/>
        </p:nvPicPr>
        <p:blipFill>
          <a:blip r:embed="rId4"/>
          <a:stretch>
            <a:fillRect/>
          </a:stretch>
        </p:blipFill>
        <p:spPr>
          <a:xfrm>
            <a:off x="9066762" y="21824"/>
            <a:ext cx="3125238" cy="1422806"/>
          </a:xfrm>
          <a:prstGeom prst="rect">
            <a:avLst/>
          </a:prstGeom>
        </p:spPr>
      </p:pic>
    </p:spTree>
    <p:custDataLst>
      <p:tags r:id="rId1"/>
    </p:custDataLst>
    <p:extLst>
      <p:ext uri="{BB962C8B-B14F-4D97-AF65-F5344CB8AC3E}">
        <p14:creationId xmlns:p14="http://schemas.microsoft.com/office/powerpoint/2010/main" val="19627611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ChangeArrowheads="1"/>
          </p:cNvSpPr>
          <p:nvPr/>
        </p:nvSpPr>
        <p:spPr bwMode="auto">
          <a:xfrm>
            <a:off x="70485" y="1504682"/>
            <a:ext cx="11619230" cy="3600986"/>
          </a:xfrm>
          <a:prstGeom prst="rect">
            <a:avLst/>
          </a:prstGeom>
          <a:noFill/>
          <a:ln w="9525">
            <a:noFill/>
            <a:miter lim="800000"/>
          </a:ln>
          <a:effectLst/>
        </p:spPr>
        <p:txBody>
          <a:bodyPr vert="horz" wrap="square" lIns="91440" tIns="45720" rIns="91440" bIns="45720" numCol="1" anchor="ctr" anchorCtr="0" compatLnSpc="1">
            <a:spAutoFit/>
          </a:bodyPr>
          <a:lstStyle/>
          <a:p>
            <a:pPr indent="504190" eaLnBrk="1"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rPr>
              <a:t>2.2.1</a:t>
            </a:r>
            <a:r>
              <a:rPr lang="zh-CN" altLang="en-US" sz="2800" b="1" dirty="0">
                <a:solidFill>
                  <a:srgbClr val="0070C0"/>
                </a:solidFill>
                <a:latin typeface="微软雅黑" panose="020B0503020204020204" charset="-122"/>
                <a:ea typeface="微软雅黑" panose="020B0503020204020204" charset="-122"/>
                <a:cs typeface="Calibri" panose="020F0502020204030204" charset="0"/>
              </a:rPr>
              <a:t> 口头性的</a:t>
            </a:r>
            <a:r>
              <a:rPr lang="zh-CN" altLang="en-US" sz="2800" b="1" dirty="0" smtClean="0">
                <a:solidFill>
                  <a:srgbClr val="0070C0"/>
                </a:solidFill>
                <a:latin typeface="微软雅黑" panose="020B0503020204020204" charset="-122"/>
                <a:ea typeface="微软雅黑" panose="020B0503020204020204" charset="-122"/>
                <a:cs typeface="Calibri" panose="020F0502020204030204" charset="0"/>
              </a:rPr>
              <a:t>含义－－练习</a:t>
            </a:r>
            <a:endParaRPr lang="zh-CN" altLang="en-US" sz="2800" b="1" dirty="0">
              <a:solidFill>
                <a:srgbClr val="0070C0"/>
              </a:solidFill>
              <a:latin typeface="微软雅黑" panose="020B0503020204020204" charset="-122"/>
              <a:ea typeface="微软雅黑" panose="020B0503020204020204" charset="-122"/>
              <a:cs typeface="Calibri" panose="020F0502020204030204" charset="0"/>
            </a:endParaRPr>
          </a:p>
          <a:p>
            <a:pPr indent="504190" eaLnBrk="1" fontAlgn="base" hangingPunct="0">
              <a:lnSpc>
                <a:spcPct val="150000"/>
              </a:lnSpc>
              <a:spcBef>
                <a:spcPct val="0"/>
              </a:spcBef>
              <a:spcAft>
                <a:spcPct val="0"/>
              </a:spcAft>
            </a:pPr>
            <a:endParaRPr lang="zh-CN" altLang="en-US" sz="2800" b="1" dirty="0">
              <a:solidFill>
                <a:srgbClr val="0070C0"/>
              </a:solidFill>
              <a:latin typeface="微软雅黑" panose="020B0503020204020204" charset="-122"/>
              <a:ea typeface="微软雅黑" panose="020B0503020204020204" charset="-122"/>
              <a:cs typeface="Calibri" panose="020F0502020204030204" charset="0"/>
            </a:endParaRPr>
          </a:p>
          <a:p>
            <a:pPr indent="504190" eaLnBrk="1" fontAlgn="base" hangingPunct="0">
              <a:lnSpc>
                <a:spcPct val="150000"/>
              </a:lnSpc>
              <a:spcBef>
                <a:spcPct val="0"/>
              </a:spcBef>
              <a:spcAft>
                <a:spcPct val="0"/>
              </a:spcAft>
            </a:pPr>
            <a:r>
              <a:rPr lang="zh-CN" altLang="en-US" sz="2400" dirty="0" smtClean="0">
                <a:latin typeface="微软雅黑" panose="020B0503020204020204" charset="-122"/>
                <a:ea typeface="微软雅黑" panose="020B0503020204020204" charset="-122"/>
                <a:cs typeface="Calibri" panose="020F0502020204030204" charset="0"/>
              </a:rPr>
              <a:t>广大</a:t>
            </a:r>
            <a:r>
              <a:rPr lang="zh-CN" altLang="en-US" sz="2400" dirty="0">
                <a:latin typeface="微软雅黑" panose="020B0503020204020204" charset="-122"/>
                <a:ea typeface="微软雅黑" panose="020B0503020204020204" charset="-122"/>
                <a:cs typeface="Calibri" panose="020F0502020204030204" charset="0"/>
              </a:rPr>
              <a:t>民众用口头语言进行文学创作，并在口头传说中将这些作品延续下来，由此形成民间文学口语化</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（表达方式）</a:t>
            </a:r>
            <a:r>
              <a:rPr lang="zh-CN" altLang="en-US" sz="2400" dirty="0" smtClean="0">
                <a:latin typeface="微软雅黑" panose="020B0503020204020204" charset="-122"/>
                <a:ea typeface="微软雅黑" panose="020B0503020204020204" charset="-122"/>
                <a:cs typeface="Calibri" panose="020F0502020204030204" charset="0"/>
              </a:rPr>
              <a:t>和口耳相传的</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（传播手段）</a:t>
            </a:r>
            <a:r>
              <a:rPr lang="zh-CN" altLang="en-US" sz="2400" dirty="0" smtClean="0">
                <a:latin typeface="微软雅黑" panose="020B0503020204020204" charset="-122"/>
                <a:ea typeface="微软雅黑" panose="020B0503020204020204" charset="-122"/>
                <a:cs typeface="Calibri" panose="020F0502020204030204" charset="0"/>
              </a:rPr>
              <a:t>，</a:t>
            </a:r>
            <a:r>
              <a:rPr lang="zh-CN" altLang="en-US" sz="2400" dirty="0">
                <a:latin typeface="微软雅黑" panose="020B0503020204020204" charset="-122"/>
                <a:ea typeface="微软雅黑" panose="020B0503020204020204" charset="-122"/>
                <a:cs typeface="Calibri" panose="020F0502020204030204" charset="0"/>
              </a:rPr>
              <a:t>这就是民间文学</a:t>
            </a:r>
            <a:r>
              <a:rPr lang="zh-CN" altLang="en-US" sz="2400" dirty="0" smtClean="0">
                <a:latin typeface="微软雅黑" panose="020B0503020204020204" charset="-122"/>
                <a:ea typeface="微软雅黑" panose="020B0503020204020204" charset="-122"/>
                <a:cs typeface="Calibri" panose="020F0502020204030204" charset="0"/>
              </a:rPr>
              <a:t>的</a:t>
            </a:r>
            <a:r>
              <a:rPr lang="zh-CN" altLang="en-US" sz="2400" dirty="0" smtClean="0">
                <a:solidFill>
                  <a:srgbClr val="FF0000"/>
                </a:solidFill>
                <a:latin typeface="微软雅黑" panose="020B0503020204020204" charset="-122"/>
                <a:ea typeface="微软雅黑" panose="020B0503020204020204" charset="-122"/>
                <a:cs typeface="Calibri" panose="020F0502020204030204" charset="0"/>
              </a:rPr>
              <a:t>（口头性）</a:t>
            </a:r>
            <a:r>
              <a:rPr lang="zh-CN" altLang="en-US" sz="2400" dirty="0" smtClean="0">
                <a:latin typeface="微软雅黑" panose="020B0503020204020204" charset="-122"/>
                <a:ea typeface="微软雅黑" panose="020B0503020204020204" charset="-122"/>
                <a:cs typeface="Calibri" panose="020F0502020204030204" charset="0"/>
              </a:rPr>
              <a:t>。</a:t>
            </a:r>
            <a:endParaRPr lang="zh-CN" altLang="en-US" sz="2400" dirty="0">
              <a:latin typeface="微软雅黑" panose="020B0503020204020204" charset="-122"/>
              <a:ea typeface="微软雅黑" panose="020B0503020204020204" charset="-122"/>
              <a:cs typeface="Calibri" panose="020F0502020204030204" charset="0"/>
            </a:endParaRPr>
          </a:p>
          <a:p>
            <a:pPr indent="504190" eaLnBrk="1" fontAlgn="base" hangingPunct="0">
              <a:lnSpc>
                <a:spcPct val="150000"/>
              </a:lnSpc>
              <a:spcBef>
                <a:spcPct val="0"/>
              </a:spcBef>
              <a:spcAft>
                <a:spcPct val="0"/>
              </a:spcAft>
            </a:pPr>
            <a:r>
              <a:rPr lang="zh-CN" altLang="en-US" sz="2400" dirty="0">
                <a:latin typeface="微软雅黑" panose="020B0503020204020204" charset="-122"/>
                <a:ea typeface="微软雅黑" panose="020B0503020204020204" charset="-122"/>
                <a:cs typeface="Calibri" panose="020F0502020204030204" charset="0"/>
                <a:sym typeface="+mn-ea"/>
              </a:rPr>
              <a:t>口头性是传统民间文学最显著的外部特性。</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870" y="4747319"/>
            <a:ext cx="2476938" cy="2115305"/>
          </a:xfrm>
          <a:prstGeom prst="rect">
            <a:avLst/>
          </a:prstGeom>
        </p:spPr>
      </p:pic>
      <p:sp>
        <p:nvSpPr>
          <p:cNvPr id="3" name="五边形 2"/>
          <p:cNvSpPr/>
          <p:nvPr/>
        </p:nvSpPr>
        <p:spPr>
          <a:xfrm flipH="1">
            <a:off x="4346671" y="1204070"/>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名词解释</a:t>
            </a:r>
          </a:p>
        </p:txBody>
      </p:sp>
      <p:sp>
        <p:nvSpPr>
          <p:cNvPr id="5" name="五边形 4"/>
          <p:cNvSpPr/>
          <p:nvPr/>
        </p:nvSpPr>
        <p:spPr>
          <a:xfrm flipH="1">
            <a:off x="6442155" y="1181277"/>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4" name="矩形 3"/>
          <p:cNvSpPr/>
          <p:nvPr/>
        </p:nvSpPr>
        <p:spPr>
          <a:xfrm>
            <a:off x="180239" y="350168"/>
            <a:ext cx="4645025" cy="662489"/>
          </a:xfrm>
          <a:prstGeom prst="rect">
            <a:avLst/>
          </a:prstGeom>
        </p:spPr>
        <p:txBody>
          <a:bodyPr wrap="square">
            <a:spAutoFit/>
          </a:bodyPr>
          <a:lstStyle/>
          <a:p>
            <a:pPr indent="457200" eaLnBrk="0" fontAlgn="base" hangingPunct="0">
              <a:lnSpc>
                <a:spcPct val="150000"/>
              </a:lnSpc>
              <a:spcBef>
                <a:spcPct val="0"/>
              </a:spcBef>
              <a:spcAft>
                <a:spcPct val="0"/>
              </a:spcAft>
            </a:pPr>
            <a:r>
              <a:rPr lang="zh-CN" altLang="en-US" sz="2800" b="1" dirty="0">
                <a:solidFill>
                  <a:schemeClr val="tx1"/>
                </a:solidFill>
                <a:latin typeface="微软雅黑" panose="020B0503020204020204" charset="-122"/>
                <a:ea typeface="微软雅黑" panose="020B0503020204020204" charset="-122"/>
                <a:cs typeface="Calibri" panose="020F0502020204030204" charset="0"/>
              </a:rPr>
              <a:t> </a:t>
            </a:r>
            <a:r>
              <a:rPr lang="en-US" altLang="zh-CN" sz="2800" b="1" dirty="0">
                <a:solidFill>
                  <a:schemeClr val="tx1"/>
                </a:solidFill>
                <a:latin typeface="微软雅黑" panose="020B0503020204020204" charset="-122"/>
                <a:ea typeface="微软雅黑" panose="020B0503020204020204" charset="-122"/>
                <a:cs typeface="Calibri" panose="020F0502020204030204" charset="0"/>
              </a:rPr>
              <a:t>2.2</a:t>
            </a:r>
            <a:r>
              <a:rPr lang="zh-CN" altLang="en-US" sz="2800" b="1" dirty="0">
                <a:solidFill>
                  <a:schemeClr val="tx1"/>
                </a:solidFill>
                <a:latin typeface="微软雅黑" panose="020B0503020204020204" charset="-122"/>
                <a:ea typeface="微软雅黑" panose="020B0503020204020204" charset="-122"/>
                <a:cs typeface="Calibri" panose="020F0502020204030204" charset="0"/>
              </a:rPr>
              <a:t> 口头性</a:t>
            </a:r>
          </a:p>
        </p:txBody>
      </p:sp>
      <p:pic>
        <p:nvPicPr>
          <p:cNvPr id="6" name="图片 5"/>
          <p:cNvPicPr>
            <a:picLocks noChangeAspect="1"/>
          </p:cNvPicPr>
          <p:nvPr/>
        </p:nvPicPr>
        <p:blipFill>
          <a:blip r:embed="rId4"/>
          <a:stretch>
            <a:fillRect/>
          </a:stretch>
        </p:blipFill>
        <p:spPr>
          <a:xfrm>
            <a:off x="9066762" y="21824"/>
            <a:ext cx="3125238" cy="1422806"/>
          </a:xfrm>
          <a:prstGeom prst="rect">
            <a:avLst/>
          </a:prstGeom>
        </p:spPr>
      </p:pic>
    </p:spTree>
    <p:custDataLst>
      <p:tags r:id="rId1"/>
    </p:custDataLst>
    <p:extLst>
      <p:ext uri="{BB962C8B-B14F-4D97-AF65-F5344CB8AC3E}">
        <p14:creationId xmlns:p14="http://schemas.microsoft.com/office/powerpoint/2010/main" val="6306658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735" y="1339215"/>
            <a:ext cx="11821160" cy="661848"/>
          </a:xfrm>
          <a:prstGeom prst="rect">
            <a:avLst/>
          </a:prstGeom>
        </p:spPr>
        <p:txBody>
          <a:bodyPr wrap="square">
            <a:spAutoFit/>
          </a:bodyPr>
          <a:lstStyle/>
          <a:p>
            <a:pPr indent="457200" eaLnBrk="0" fontAlgn="base" hangingPunct="0">
              <a:lnSpc>
                <a:spcPct val="150000"/>
              </a:lnSpc>
              <a:spcBef>
                <a:spcPct val="0"/>
              </a:spcBef>
              <a:spcAft>
                <a:spcPct val="0"/>
              </a:spcAft>
            </a:pPr>
            <a:r>
              <a:rPr lang="zh-CN" altLang="en-US" sz="2800" b="1" dirty="0">
                <a:solidFill>
                  <a:srgbClr val="C00000"/>
                </a:solidFill>
                <a:latin typeface="微软雅黑" panose="020B0503020204020204" charset="-122"/>
                <a:ea typeface="微软雅黑" panose="020B0503020204020204" charset="-122"/>
                <a:cs typeface="Calibri" panose="020F0502020204030204" charset="0"/>
                <a:sym typeface="Wingdings" panose="05000000000000000000" charset="0"/>
              </a:rPr>
              <a:t> </a:t>
            </a:r>
            <a:r>
              <a:rPr lang="zh-CN" altLang="en-US" sz="2800" dirty="0">
                <a:solidFill>
                  <a:srgbClr val="C00000"/>
                </a:solidFill>
                <a:latin typeface="微软雅黑" panose="020B0503020204020204" charset="-122"/>
                <a:ea typeface="微软雅黑" panose="020B0503020204020204" charset="-122"/>
                <a:cs typeface="Calibri" panose="020F0502020204030204" charset="0"/>
              </a:rPr>
              <a:t>民间文学的口头特征，主要是针对作家文学的书面创作形式提出的；</a:t>
            </a:r>
            <a:endParaRPr lang="zh-CN" altLang="en-US" sz="2800" b="1" u="sng" dirty="0">
              <a:solidFill>
                <a:srgbClr val="C00000"/>
              </a:solidFill>
              <a:latin typeface="微软雅黑" panose="020B0503020204020204" charset="-122"/>
              <a:ea typeface="微软雅黑" panose="020B0503020204020204" charset="-122"/>
              <a:cs typeface="Calibri" panose="020F050202020403020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59" y="4295197"/>
            <a:ext cx="2986884" cy="1946808"/>
          </a:xfrm>
          <a:prstGeom prst="rect">
            <a:avLst/>
          </a:prstGeom>
        </p:spPr>
      </p:pic>
      <p:sp>
        <p:nvSpPr>
          <p:cNvPr id="3" name="五边形 2"/>
          <p:cNvSpPr/>
          <p:nvPr/>
        </p:nvSpPr>
        <p:spPr>
          <a:xfrm flipH="1">
            <a:off x="4559199" y="454508"/>
            <a:ext cx="1705795" cy="526706"/>
          </a:xfrm>
          <a:prstGeom prst="homePlate">
            <a:avLst/>
          </a:prstGeom>
          <a:solidFill>
            <a:srgbClr val="00B050"/>
          </a:solidFill>
          <a:ln>
            <a:noFill/>
          </a:ln>
          <a:effectLst>
            <a:outerShdw blurRad="88900" dist="50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latin typeface="微软雅黑" panose="020B0503020204020204" charset="-122"/>
                <a:ea typeface="微软雅黑" panose="020B0503020204020204" charset="-122"/>
              </a:rPr>
              <a:t>简答</a:t>
            </a:r>
          </a:p>
        </p:txBody>
      </p:sp>
      <p:sp>
        <p:nvSpPr>
          <p:cNvPr id="4" name="文本框 3"/>
          <p:cNvSpPr txBox="1"/>
          <p:nvPr/>
        </p:nvSpPr>
        <p:spPr>
          <a:xfrm>
            <a:off x="165735" y="243840"/>
            <a:ext cx="3824445" cy="662489"/>
          </a:xfrm>
          <a:prstGeom prst="rect">
            <a:avLst/>
          </a:prstGeom>
          <a:noFill/>
        </p:spPr>
        <p:txBody>
          <a:bodyPr wrap="none" rtlCol="0" anchor="t">
            <a:spAutoFit/>
          </a:bodyPr>
          <a:lstStyle/>
          <a:p>
            <a:pPr indent="504190" eaLnBrk="1"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8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sp>
        <p:nvSpPr>
          <p:cNvPr id="7" name="文本框 6"/>
          <p:cNvSpPr txBox="1"/>
          <p:nvPr/>
        </p:nvSpPr>
        <p:spPr>
          <a:xfrm>
            <a:off x="165735" y="2414270"/>
            <a:ext cx="11526520" cy="1384995"/>
          </a:xfrm>
          <a:prstGeom prst="rect">
            <a:avLst/>
          </a:prstGeom>
          <a:noFill/>
        </p:spPr>
        <p:txBody>
          <a:bodyPr wrap="square" rtlCol="0" anchor="t">
            <a:spAutoFit/>
          </a:bodyPr>
          <a:lstStyle/>
          <a:p>
            <a:pPr indent="457200" eaLnBrk="0" fontAlgn="base" hangingPunct="0">
              <a:lnSpc>
                <a:spcPct val="150000"/>
              </a:lnSpc>
              <a:spcBef>
                <a:spcPct val="0"/>
              </a:spcBef>
              <a:spcAft>
                <a:spcPct val="0"/>
              </a:spcAft>
            </a:pPr>
            <a:r>
              <a:rPr lang="zh-CN" altLang="en-US" sz="2800" dirty="0">
                <a:solidFill>
                  <a:srgbClr val="C00000"/>
                </a:solidFill>
                <a:latin typeface="微软雅黑" panose="020B0503020204020204" charset="-122"/>
                <a:ea typeface="微软雅黑" panose="020B0503020204020204" charset="-122"/>
                <a:cs typeface="Calibri" panose="020F0502020204030204" charset="0"/>
                <a:sym typeface="Wingdings" panose="05000000000000000000" charset="0"/>
              </a:rPr>
              <a:t></a:t>
            </a:r>
            <a:r>
              <a:rPr lang="zh-CN" altLang="en-US" sz="2800" dirty="0">
                <a:solidFill>
                  <a:srgbClr val="C00000"/>
                </a:solidFill>
                <a:latin typeface="微软雅黑" panose="020B0503020204020204" charset="-122"/>
                <a:ea typeface="微软雅黑" panose="020B0503020204020204" charset="-122"/>
                <a:cs typeface="Calibri" panose="020F0502020204030204" charset="0"/>
                <a:sym typeface="+mn-ea"/>
              </a:rPr>
              <a:t>口头性是民间文学与作家文学显著区别的特征。</a:t>
            </a:r>
            <a:r>
              <a:rPr lang="zh-CN" altLang="en-US" sz="2800" dirty="0">
                <a:latin typeface="微软雅黑" panose="020B0503020204020204" charset="-122"/>
                <a:ea typeface="微软雅黑" panose="020B0503020204020204" charset="-122"/>
                <a:cs typeface="Calibri" panose="020F0502020204030204" charset="0"/>
                <a:sym typeface="+mn-ea"/>
              </a:rPr>
              <a:t>民间口头文学也可以用书面文字记录下来，但是，文字形式也不是必须的表达形式。</a:t>
            </a:r>
            <a:endParaRPr lang="zh-CN" altLang="en-US" sz="2800" dirty="0"/>
          </a:p>
        </p:txBody>
      </p:sp>
      <p:sp>
        <p:nvSpPr>
          <p:cNvPr id="8" name="文本框 7"/>
          <p:cNvSpPr txBox="1"/>
          <p:nvPr/>
        </p:nvSpPr>
        <p:spPr>
          <a:xfrm>
            <a:off x="4354195" y="3937000"/>
            <a:ext cx="7632700" cy="2861310"/>
          </a:xfrm>
          <a:prstGeom prst="rect">
            <a:avLst/>
          </a:prstGeom>
          <a:noFill/>
        </p:spPr>
        <p:txBody>
          <a:bodyPr wrap="square" rtlCol="0" anchor="t">
            <a:spAutoFit/>
          </a:bodyPr>
          <a:lstStyle/>
          <a:p>
            <a:pPr indent="457200" eaLnBrk="0" fontAlgn="base" hangingPunct="0">
              <a:lnSpc>
                <a:spcPct val="150000"/>
              </a:lnSpc>
              <a:spcBef>
                <a:spcPct val="0"/>
              </a:spcBef>
              <a:spcAft>
                <a:spcPct val="0"/>
              </a:spcAft>
            </a:pPr>
            <a:r>
              <a:rPr lang="zh-CN" altLang="en-US" sz="2400" b="1" dirty="0">
                <a:latin typeface="楷体" panose="02010609060101010101" pitchFamily="49" charset="-122"/>
                <a:ea typeface="楷体" panose="02010609060101010101" pitchFamily="49" charset="-122"/>
                <a:cs typeface="Calibri" panose="020F0502020204030204" charset="0"/>
                <a:sym typeface="+mn-ea"/>
              </a:rPr>
              <a:t>小媳妇苦 </a:t>
            </a:r>
          </a:p>
          <a:p>
            <a:pPr indent="457200" eaLnBrk="0" fontAlgn="base" hangingPunct="0">
              <a:lnSpc>
                <a:spcPct val="150000"/>
              </a:lnSpc>
              <a:spcBef>
                <a:spcPct val="0"/>
              </a:spcBef>
              <a:spcAft>
                <a:spcPct val="0"/>
              </a:spcAft>
            </a:pPr>
            <a:r>
              <a:rPr lang="zh-CN" altLang="en-US" sz="2400" b="1" dirty="0">
                <a:latin typeface="楷体" panose="02010609060101010101" pitchFamily="49" charset="-122"/>
                <a:ea typeface="楷体" panose="02010609060101010101" pitchFamily="49" charset="-122"/>
                <a:cs typeface="Calibri" panose="020F0502020204030204" charset="0"/>
                <a:sym typeface="+mn-ea"/>
              </a:rPr>
              <a:t> 小媳妇苦，苦难当， 黑漆咙咚摸山墙。 鸡叫头遍早饭好， 鸡叫二遍忙梳妆， 鸡叫三遍三担水， 鸡叫四遍插黄秧。 一天黄秧插到晚， 晚上还要磨口粮。</a:t>
            </a:r>
          </a:p>
          <a:p>
            <a:pPr indent="457200" eaLnBrk="0" fontAlgn="base" hangingPunct="0">
              <a:lnSpc>
                <a:spcPct val="150000"/>
              </a:lnSpc>
              <a:spcBef>
                <a:spcPct val="0"/>
              </a:spcBef>
              <a:spcAft>
                <a:spcPct val="0"/>
              </a:spcAft>
            </a:pPr>
            <a:endParaRPr lang="zh-CN" altLang="en-US" sz="2400" b="1" dirty="0">
              <a:latin typeface="楷体" panose="02010609060101010101" pitchFamily="49" charset="-122"/>
              <a:ea typeface="楷体" panose="02010609060101010101" pitchFamily="49" charset="-122"/>
              <a:cs typeface="Calibri" panose="020F0502020204030204" charset="0"/>
              <a:sym typeface="+mn-ea"/>
            </a:endParaRPr>
          </a:p>
        </p:txBody>
      </p:sp>
      <p:pic>
        <p:nvPicPr>
          <p:cNvPr id="9" name="图片 8"/>
          <p:cNvPicPr>
            <a:picLocks noChangeAspect="1"/>
          </p:cNvPicPr>
          <p:nvPr/>
        </p:nvPicPr>
        <p:blipFill>
          <a:blip r:embed="rId4"/>
          <a:stretch>
            <a:fillRect/>
          </a:stretch>
        </p:blipFill>
        <p:spPr>
          <a:xfrm>
            <a:off x="9066762" y="21824"/>
            <a:ext cx="3125238" cy="1422806"/>
          </a:xfrm>
          <a:prstGeom prst="rect">
            <a:avLst/>
          </a:prstGeom>
        </p:spPr>
      </p:pic>
    </p:spTree>
    <p:custDataLst>
      <p:tags r:id="rId1"/>
    </p:custDataLst>
    <p:extLst>
      <p:ext uri="{BB962C8B-B14F-4D97-AF65-F5344CB8AC3E}">
        <p14:creationId xmlns:p14="http://schemas.microsoft.com/office/powerpoint/2010/main" val="203774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7040" y="1703070"/>
            <a:ext cx="10814685" cy="4246245"/>
          </a:xfrm>
          <a:prstGeom prst="rect">
            <a:avLst/>
          </a:prstGeom>
          <a:noFill/>
        </p:spPr>
        <p:txBody>
          <a:bodyPr wrap="square" rtlCol="0" anchor="t">
            <a:spAutoFit/>
          </a:bodyPr>
          <a:lstStyle/>
          <a:p>
            <a:pPr indent="457200" eaLnBrk="0" fontAlgn="base" hangingPunct="0">
              <a:lnSpc>
                <a:spcPct val="150000"/>
              </a:lnSpc>
              <a:spcBef>
                <a:spcPct val="0"/>
              </a:spcBef>
              <a:spcAft>
                <a:spcPct val="0"/>
              </a:spcAft>
            </a:pPr>
            <a:endParaRPr lang="zh-CN" altLang="en-US" sz="2000" b="1" u="sng" dirty="0">
              <a:solidFill>
                <a:srgbClr val="C00000"/>
              </a:solidFill>
              <a:latin typeface="微软雅黑" panose="020B0503020204020204" charset="-122"/>
              <a:ea typeface="微软雅黑" panose="020B0503020204020204" charset="-122"/>
              <a:cs typeface="Calibri" panose="020F0502020204030204" charset="0"/>
              <a:sym typeface="+mn-ea"/>
            </a:endParaRP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从前，崂山到处是梨树。有个老汉到江南卖梨。人家问：崂山有多大?</a:t>
            </a: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卖梨的告诉：崂山可大啦!</a:t>
            </a: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到底有多大?</a:t>
            </a: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九宫八观七十二座庵，庵庵隔三千?听的人吃惊：</a:t>
            </a: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哎呀，这么大呀!有多高呢？</a:t>
            </a: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嗬!崂山那个高呀，更是没法说了!你说吧。?上到崂山顶就能摸着天。?</a:t>
            </a: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听的人不信，?那么容易就摸着天啦?</a:t>
            </a: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反正摸不着天也差不离。?听的人偏要刨根问底，</a:t>
            </a: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到底差多少?</a:t>
            </a:r>
          </a:p>
          <a:p>
            <a:pPr indent="457200" algn="l" eaLnBrk="0" fontAlgn="base" hangingPunct="0">
              <a:lnSpc>
                <a:spcPct val="100000"/>
              </a:lnSpc>
            </a:pPr>
            <a:r>
              <a:rPr lang="zh-CN" altLang="en-US" sz="2400" dirty="0">
                <a:solidFill>
                  <a:schemeClr val="tx1"/>
                </a:solidFill>
                <a:latin typeface="楷体" panose="02010609060101010101" pitchFamily="49" charset="-122"/>
                <a:ea typeface="楷体" panose="02010609060101010101" pitchFamily="49" charset="-122"/>
                <a:cs typeface="Calibri" panose="020F0502020204030204" charset="0"/>
                <a:sym typeface="+mn-ea"/>
              </a:rPr>
              <a:t>晚上踏着崂山顶，使巴棍敲天嘣嘣的。?</a:t>
            </a:r>
          </a:p>
        </p:txBody>
      </p:sp>
      <p:sp>
        <p:nvSpPr>
          <p:cNvPr id="5" name="文本框 4"/>
          <p:cNvSpPr txBox="1"/>
          <p:nvPr/>
        </p:nvSpPr>
        <p:spPr>
          <a:xfrm>
            <a:off x="447040" y="1076012"/>
            <a:ext cx="8671560" cy="661848"/>
          </a:xfrm>
          <a:prstGeom prst="rect">
            <a:avLst/>
          </a:prstGeom>
          <a:noFill/>
        </p:spPr>
        <p:txBody>
          <a:bodyPr wrap="square" rtlCol="0">
            <a:spAutoFit/>
          </a:bodyPr>
          <a:lstStyle/>
          <a:p>
            <a:pPr>
              <a:lnSpc>
                <a:spcPct val="150000"/>
              </a:lnSpc>
            </a:pPr>
            <a:r>
              <a:rPr lang="zh-CN" altLang="en-US" sz="2800" dirty="0">
                <a:solidFill>
                  <a:srgbClr val="C00000"/>
                </a:solidFill>
                <a:latin typeface="微软雅黑" panose="020B0503020204020204" charset="-122"/>
                <a:ea typeface="微软雅黑" panose="020B0503020204020204" charset="-122"/>
                <a:cs typeface="Calibri" panose="020F0502020204030204" charset="0"/>
                <a:sym typeface="Wingdings" panose="05000000000000000000" charset="0"/>
              </a:rPr>
              <a:t> </a:t>
            </a:r>
            <a:r>
              <a:rPr lang="zh-CN" altLang="en-US" sz="2800" dirty="0">
                <a:solidFill>
                  <a:srgbClr val="C00000"/>
                </a:solidFill>
                <a:latin typeface="微软雅黑" panose="020B0503020204020204" charset="-122"/>
                <a:ea typeface="微软雅黑" panose="020B0503020204020204" charset="-122"/>
                <a:cs typeface="Calibri" panose="020F0502020204030204" charset="0"/>
                <a:sym typeface="+mn-ea"/>
              </a:rPr>
              <a:t>民间文学是存在于民众口头之间的活动着的文学。</a:t>
            </a:r>
            <a:endParaRPr lang="zh-CN" altLang="en-US" sz="2800" dirty="0">
              <a:latin typeface="微软雅黑" panose="020B0503020204020204" charset="-122"/>
              <a:ea typeface="微软雅黑" panose="020B0503020204020204" charset="-122"/>
            </a:endParaRPr>
          </a:p>
        </p:txBody>
      </p:sp>
      <p:sp>
        <p:nvSpPr>
          <p:cNvPr id="4" name="文本框 3"/>
          <p:cNvSpPr txBox="1"/>
          <p:nvPr/>
        </p:nvSpPr>
        <p:spPr>
          <a:xfrm>
            <a:off x="165735" y="90170"/>
            <a:ext cx="3824445" cy="662489"/>
          </a:xfrm>
          <a:prstGeom prst="rect">
            <a:avLst/>
          </a:prstGeom>
          <a:noFill/>
        </p:spPr>
        <p:txBody>
          <a:bodyPr wrap="none" rtlCol="0" anchor="t">
            <a:spAutoFit/>
          </a:bodyPr>
          <a:lstStyle/>
          <a:p>
            <a:pPr indent="504190" eaLnBrk="1" fontAlgn="base" hangingPunct="0">
              <a:lnSpc>
                <a:spcPct val="150000"/>
              </a:lnSpc>
              <a:spcBef>
                <a:spcPct val="0"/>
              </a:spcBef>
              <a:spcAft>
                <a:spcPct val="0"/>
              </a:spcAft>
            </a:pPr>
            <a:r>
              <a:rPr lang="en-US" altLang="zh-CN" sz="2800" b="1" dirty="0">
                <a:solidFill>
                  <a:srgbClr val="0070C0"/>
                </a:solidFill>
                <a:latin typeface="微软雅黑" panose="020B0503020204020204" charset="-122"/>
                <a:ea typeface="微软雅黑" panose="020B0503020204020204" charset="-122"/>
                <a:cs typeface="Calibri" panose="020F0502020204030204" charset="0"/>
                <a:sym typeface="+mn-ea"/>
              </a:rPr>
              <a:t>2.2.2</a:t>
            </a:r>
            <a:r>
              <a:rPr lang="zh-CN" altLang="en-US" sz="2800" b="1" dirty="0">
                <a:solidFill>
                  <a:srgbClr val="0070C0"/>
                </a:solidFill>
                <a:latin typeface="微软雅黑" panose="020B0503020204020204" charset="-122"/>
                <a:ea typeface="微软雅黑" panose="020B0503020204020204" charset="-122"/>
                <a:cs typeface="Calibri" panose="020F0502020204030204" charset="0"/>
                <a:sym typeface="+mn-ea"/>
              </a:rPr>
              <a:t> 口头性的表现</a:t>
            </a:r>
          </a:p>
        </p:txBody>
      </p:sp>
      <p:pic>
        <p:nvPicPr>
          <p:cNvPr id="6" name="图片 5"/>
          <p:cNvPicPr>
            <a:picLocks noChangeAspect="1"/>
          </p:cNvPicPr>
          <p:nvPr/>
        </p:nvPicPr>
        <p:blipFill>
          <a:blip r:embed="rId4"/>
          <a:stretch>
            <a:fillRect/>
          </a:stretch>
        </p:blipFill>
        <p:spPr>
          <a:xfrm>
            <a:off x="9066762" y="21824"/>
            <a:ext cx="3125238" cy="1422806"/>
          </a:xfrm>
          <a:prstGeom prst="rect">
            <a:avLst/>
          </a:prstGeom>
        </p:spPr>
      </p:pic>
    </p:spTree>
    <p:custDataLst>
      <p:tags r:id="rId1"/>
    </p:custDataLst>
    <p:extLst>
      <p:ext uri="{BB962C8B-B14F-4D97-AF65-F5344CB8AC3E}">
        <p14:creationId xmlns:p14="http://schemas.microsoft.com/office/powerpoint/2010/main" val="10339022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1"/>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13890</Words>
  <Application>Microsoft Macintosh PowerPoint</Application>
  <PresentationFormat>宽屏</PresentationFormat>
  <Paragraphs>1188</Paragraphs>
  <Slides>180</Slides>
  <Notes>55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180</vt:i4>
      </vt:variant>
    </vt:vector>
  </HeadingPairs>
  <TitlesOfParts>
    <vt:vector size="196" baseType="lpstr">
      <vt:lpstr>Calibri</vt:lpstr>
      <vt:lpstr>DengXian</vt:lpstr>
      <vt:lpstr>DengXian Light</vt:lpstr>
      <vt:lpstr>Microsoft YaHei</vt:lpstr>
      <vt:lpstr>SimHei</vt:lpstr>
      <vt:lpstr>STHeiti Light</vt:lpstr>
      <vt:lpstr>Times New Roman</vt:lpstr>
      <vt:lpstr>Wingdings</vt:lpstr>
      <vt:lpstr>方正清刻本悦宋简体</vt:lpstr>
      <vt:lpstr>仿宋</vt:lpstr>
      <vt:lpstr>华文新魏</vt:lpstr>
      <vt:lpstr>楷体</vt:lpstr>
      <vt:lpstr>宋体</vt:lpstr>
      <vt:lpstr>微软雅黑</vt:lpstr>
      <vt:lpstr>Arial</vt:lpstr>
      <vt:lpstr>Office 主题</vt:lpstr>
      <vt:lpstr>PowerPoint 演示文稿</vt:lpstr>
      <vt:lpstr>学习是一种信仰！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8</cp:revision>
  <dcterms:created xsi:type="dcterms:W3CDTF">2018-09-17T09:36:26Z</dcterms:created>
  <dcterms:modified xsi:type="dcterms:W3CDTF">2018-09-17T10:47:02Z</dcterms:modified>
</cp:coreProperties>
</file>